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55"/>
  </p:notesMasterIdLst>
  <p:sldIdLst>
    <p:sldId id="257" r:id="rId2"/>
    <p:sldId id="388" r:id="rId3"/>
    <p:sldId id="386" r:id="rId4"/>
    <p:sldId id="306" r:id="rId5"/>
    <p:sldId id="371" r:id="rId6"/>
    <p:sldId id="373" r:id="rId7"/>
    <p:sldId id="334" r:id="rId8"/>
    <p:sldId id="336" r:id="rId9"/>
    <p:sldId id="272" r:id="rId10"/>
    <p:sldId id="316" r:id="rId11"/>
    <p:sldId id="273" r:id="rId12"/>
    <p:sldId id="337" r:id="rId13"/>
    <p:sldId id="340" r:id="rId14"/>
    <p:sldId id="377" r:id="rId15"/>
    <p:sldId id="376" r:id="rId16"/>
    <p:sldId id="342" r:id="rId17"/>
    <p:sldId id="344" r:id="rId18"/>
    <p:sldId id="330" r:id="rId19"/>
    <p:sldId id="362" r:id="rId20"/>
    <p:sldId id="363" r:id="rId21"/>
    <p:sldId id="364" r:id="rId22"/>
    <p:sldId id="374" r:id="rId23"/>
    <p:sldId id="275" r:id="rId24"/>
    <p:sldId id="370" r:id="rId25"/>
    <p:sldId id="360" r:id="rId26"/>
    <p:sldId id="345" r:id="rId27"/>
    <p:sldId id="346" r:id="rId28"/>
    <p:sldId id="278" r:id="rId29"/>
    <p:sldId id="280" r:id="rId30"/>
    <p:sldId id="326" r:id="rId31"/>
    <p:sldId id="283" r:id="rId32"/>
    <p:sldId id="356" r:id="rId33"/>
    <p:sldId id="379" r:id="rId34"/>
    <p:sldId id="380" r:id="rId35"/>
    <p:sldId id="381" r:id="rId36"/>
    <p:sldId id="313" r:id="rId37"/>
    <p:sldId id="319" r:id="rId38"/>
    <p:sldId id="320" r:id="rId39"/>
    <p:sldId id="322" r:id="rId40"/>
    <p:sldId id="389" r:id="rId41"/>
    <p:sldId id="347" r:id="rId42"/>
    <p:sldId id="387" r:id="rId43"/>
    <p:sldId id="351" r:id="rId44"/>
    <p:sldId id="375" r:id="rId45"/>
    <p:sldId id="297" r:id="rId46"/>
    <p:sldId id="295" r:id="rId47"/>
    <p:sldId id="296" r:id="rId48"/>
    <p:sldId id="323" r:id="rId49"/>
    <p:sldId id="271" r:id="rId50"/>
    <p:sldId id="365" r:id="rId51"/>
    <p:sldId id="258" r:id="rId52"/>
    <p:sldId id="294" r:id="rId53"/>
    <p:sldId id="293" r:id="rId54"/>
  </p:sldIdLst>
  <p:sldSz cx="12192000" cy="6858000"/>
  <p:notesSz cx="9388475" cy="71024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9FFA680-D724-4ED2-B77D-2FA1AF6DBF6C}">
  <a:tblStyle styleId="{E9FFA680-D724-4ED2-B77D-2FA1AF6DBF6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1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7100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0" tIns="94210" rIns="94210" bIns="9421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371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3be2e2918d_0_6:notes"/>
          <p:cNvSpPr txBox="1">
            <a:spLocks noGrp="1"/>
          </p:cNvSpPr>
          <p:nvPr>
            <p:ph type="body" idx="1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spcFirstLastPara="1" wrap="square" lIns="94210" tIns="94210" rIns="94210" bIns="9421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97" name="Google Shape;97;g23be2e2918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7100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0604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 txBox="1">
            <a:spLocks noGrp="1"/>
          </p:cNvSpPr>
          <p:nvPr>
            <p:ph type="body" idx="1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spcFirstLastPara="1" wrap="square" lIns="94210" tIns="94210" rIns="94210" bIns="9421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94" name="Google Shape;1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7100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3040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3be2e2918d_7_0:notes"/>
          <p:cNvSpPr txBox="1">
            <a:spLocks noGrp="1"/>
          </p:cNvSpPr>
          <p:nvPr>
            <p:ph type="body" idx="1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spcFirstLastPara="1" wrap="square" lIns="94210" tIns="94210" rIns="94210" bIns="9421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10" name="Google Shape;110;g23be2e2918d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7100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3719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3be2e2918d_7_0:notes"/>
          <p:cNvSpPr txBox="1">
            <a:spLocks noGrp="1"/>
          </p:cNvSpPr>
          <p:nvPr>
            <p:ph type="body" idx="1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spcFirstLastPara="1" wrap="square" lIns="94210" tIns="94210" rIns="94210" bIns="9421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10" name="Google Shape;110;g23be2e2918d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7100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1509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3be2e2918d_7_7:notes"/>
          <p:cNvSpPr txBox="1">
            <a:spLocks noGrp="1"/>
          </p:cNvSpPr>
          <p:nvPr>
            <p:ph type="body" idx="1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spcFirstLastPara="1" wrap="square" lIns="94210" tIns="94210" rIns="94210" bIns="9421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16" name="Google Shape;116;g23be2e2918d_7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7100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9061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:notes"/>
          <p:cNvSpPr txBox="1">
            <a:spLocks noGrp="1"/>
          </p:cNvSpPr>
          <p:nvPr>
            <p:ph type="body" idx="1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spcFirstLastPara="1" wrap="square" lIns="94210" tIns="94210" rIns="94210" bIns="9421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224" name="Google Shape;22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7100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8591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3be2e2918d_7_7:notes"/>
          <p:cNvSpPr txBox="1">
            <a:spLocks noGrp="1"/>
          </p:cNvSpPr>
          <p:nvPr>
            <p:ph type="body" idx="1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spcFirstLastPara="1" wrap="square" lIns="94210" tIns="94210" rIns="94210" bIns="9421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16" name="Google Shape;116;g23be2e2918d_7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7100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8520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3be2e2918d_0_0:notes"/>
          <p:cNvSpPr txBox="1">
            <a:spLocks noGrp="1"/>
          </p:cNvSpPr>
          <p:nvPr>
            <p:ph type="body" idx="1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spcFirstLastPara="1" wrap="square" lIns="94210" tIns="94210" rIns="94210" bIns="9421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90" name="Google Shape;90;g23be2e291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7100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02690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:notes"/>
          <p:cNvSpPr txBox="1">
            <a:spLocks noGrp="1"/>
          </p:cNvSpPr>
          <p:nvPr>
            <p:ph type="body" idx="1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spcFirstLastPara="1" wrap="square" lIns="94210" tIns="94210" rIns="94210" bIns="94210" anchor="t" anchorCtr="0">
            <a:noAutofit/>
          </a:bodyPr>
          <a:lstStyle/>
          <a:p>
            <a:pPr marL="471127" indent="0">
              <a:lnSpc>
                <a:spcPct val="107000"/>
              </a:lnSpc>
              <a:buClr>
                <a:schemeClr val="dk1"/>
              </a:buClr>
              <a:buSzPts val="1800"/>
              <a:buNone/>
            </a:pPr>
            <a:r>
              <a:rPr lang="en-US" sz="1900" i="1" dirty="0">
                <a:solidFill>
                  <a:schemeClr val="dk1"/>
                </a:solidFill>
              </a:rPr>
              <a:t>The sanitary survey includes an in-office file review and a physical field visit inspection.</a:t>
            </a:r>
            <a:endParaRPr sz="19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dirty="0"/>
          </a:p>
        </p:txBody>
      </p:sp>
      <p:sp>
        <p:nvSpPr>
          <p:cNvPr id="231" name="Google Shape;23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7100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03686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:notes"/>
          <p:cNvSpPr txBox="1">
            <a:spLocks noGrp="1"/>
          </p:cNvSpPr>
          <p:nvPr>
            <p:ph type="body" idx="1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spcFirstLastPara="1" wrap="square" lIns="94210" tIns="94210" rIns="94210" bIns="9421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224" name="Google Shape;22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7100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2365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:notes"/>
          <p:cNvSpPr txBox="1">
            <a:spLocks noGrp="1"/>
          </p:cNvSpPr>
          <p:nvPr>
            <p:ph type="body" idx="1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spcFirstLastPara="1" wrap="square" lIns="94210" tIns="94210" rIns="94210" bIns="9421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224" name="Google Shape;22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7100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6716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3be2e2918d_0_12:notes"/>
          <p:cNvSpPr txBox="1">
            <a:spLocks noGrp="1"/>
          </p:cNvSpPr>
          <p:nvPr>
            <p:ph type="body" idx="1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spcFirstLastPara="1" wrap="square" lIns="94210" tIns="94210" rIns="94210" bIns="9421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52" name="Google Shape;152;g23be2e2918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7100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46892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:notes"/>
          <p:cNvSpPr txBox="1">
            <a:spLocks noGrp="1"/>
          </p:cNvSpPr>
          <p:nvPr>
            <p:ph type="body" idx="1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spcFirstLastPara="1" wrap="square" lIns="94210" tIns="94210" rIns="94210" bIns="9421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224" name="Google Shape;22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7100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71427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:notes"/>
          <p:cNvSpPr txBox="1">
            <a:spLocks noGrp="1"/>
          </p:cNvSpPr>
          <p:nvPr>
            <p:ph type="body" idx="1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spcFirstLastPara="1" wrap="square" lIns="94210" tIns="94210" rIns="94210" bIns="94210" anchor="t" anchorCtr="0">
            <a:noAutofit/>
          </a:bodyPr>
          <a:lstStyle/>
          <a:p>
            <a:pPr marL="471127" indent="0">
              <a:lnSpc>
                <a:spcPct val="107000"/>
              </a:lnSpc>
              <a:buClr>
                <a:schemeClr val="dk1"/>
              </a:buClr>
              <a:buSzPts val="1800"/>
              <a:buNone/>
            </a:pPr>
            <a:r>
              <a:rPr lang="en-US" sz="1900" i="1" dirty="0">
                <a:solidFill>
                  <a:schemeClr val="dk1"/>
                </a:solidFill>
              </a:rPr>
              <a:t>The sanitary survey includes an in-office file review and a physical field visit inspection.</a:t>
            </a:r>
            <a:endParaRPr sz="19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dirty="0"/>
          </a:p>
        </p:txBody>
      </p:sp>
      <p:sp>
        <p:nvSpPr>
          <p:cNvPr id="231" name="Google Shape;23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7100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30854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3be2e2918d_0_99:notes"/>
          <p:cNvSpPr txBox="1">
            <a:spLocks noGrp="1"/>
          </p:cNvSpPr>
          <p:nvPr>
            <p:ph type="body" idx="1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spcFirstLastPara="1" wrap="square" lIns="94210" tIns="94210" rIns="94210" bIns="9421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210" name="Google Shape;210;g23be2e2918d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7100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11289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 txBox="1">
            <a:spLocks noGrp="1"/>
          </p:cNvSpPr>
          <p:nvPr>
            <p:ph type="body" idx="1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spcFirstLastPara="1" wrap="square" lIns="94210" tIns="94210" rIns="94210" bIns="9421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203" name="Google Shape;2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7100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868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:notes"/>
          <p:cNvSpPr txBox="1">
            <a:spLocks noGrp="1"/>
          </p:cNvSpPr>
          <p:nvPr>
            <p:ph type="body" idx="1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spcFirstLastPara="1" wrap="square" lIns="94210" tIns="94210" rIns="94210" bIns="9421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224" name="Google Shape;22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7100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99474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3be2e2918d_0_0:notes"/>
          <p:cNvSpPr txBox="1">
            <a:spLocks noGrp="1"/>
          </p:cNvSpPr>
          <p:nvPr>
            <p:ph type="body" idx="1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spcFirstLastPara="1" wrap="square" lIns="94210" tIns="94210" rIns="94210" bIns="9421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90" name="Google Shape;90;g23be2e291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7100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71347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4:notes"/>
          <p:cNvSpPr txBox="1">
            <a:spLocks noGrp="1"/>
          </p:cNvSpPr>
          <p:nvPr>
            <p:ph type="body" idx="1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spcFirstLastPara="1" wrap="square" lIns="94210" tIns="94210" rIns="94210" bIns="9421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238" name="Google Shape;23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7100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38474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:notes"/>
          <p:cNvSpPr txBox="1">
            <a:spLocks noGrp="1"/>
          </p:cNvSpPr>
          <p:nvPr>
            <p:ph type="body" idx="1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spcFirstLastPara="1" wrap="square" lIns="94210" tIns="94210" rIns="94210" bIns="94210" anchor="t" anchorCtr="0">
            <a:noAutofit/>
          </a:bodyPr>
          <a:lstStyle/>
          <a:p>
            <a:pPr marL="471127" indent="0">
              <a:lnSpc>
                <a:spcPct val="107000"/>
              </a:lnSpc>
              <a:buClr>
                <a:schemeClr val="dk1"/>
              </a:buClr>
              <a:buSzPts val="1800"/>
              <a:buNone/>
            </a:pPr>
            <a:r>
              <a:rPr lang="en-US" sz="1900" i="1" dirty="0">
                <a:solidFill>
                  <a:schemeClr val="dk1"/>
                </a:solidFill>
              </a:rPr>
              <a:t>The sanitary survey includes an in-office file review and a physical field visit inspection.</a:t>
            </a:r>
            <a:endParaRPr sz="19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dirty="0"/>
          </a:p>
        </p:txBody>
      </p:sp>
      <p:sp>
        <p:nvSpPr>
          <p:cNvPr id="231" name="Google Shape;23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7100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86962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5:notes"/>
          <p:cNvSpPr txBox="1">
            <a:spLocks noGrp="1"/>
          </p:cNvSpPr>
          <p:nvPr>
            <p:ph type="body" idx="1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spcFirstLastPara="1" wrap="square" lIns="94210" tIns="94210" rIns="94210" bIns="9421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245" name="Google Shape;24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7100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38393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6:notes"/>
          <p:cNvSpPr txBox="1">
            <a:spLocks noGrp="1"/>
          </p:cNvSpPr>
          <p:nvPr>
            <p:ph type="body" idx="1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spcFirstLastPara="1" wrap="square" lIns="94210" tIns="94210" rIns="94210" bIns="9421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252" name="Google Shape;25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7100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9973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3be2e2918d_0_0:notes"/>
          <p:cNvSpPr txBox="1">
            <a:spLocks noGrp="1"/>
          </p:cNvSpPr>
          <p:nvPr>
            <p:ph type="body" idx="1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spcFirstLastPara="1" wrap="square" lIns="94210" tIns="94210" rIns="94210" bIns="9421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90" name="Google Shape;90;g23be2e291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7100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66116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8:notes"/>
          <p:cNvSpPr txBox="1">
            <a:spLocks noGrp="1"/>
          </p:cNvSpPr>
          <p:nvPr>
            <p:ph type="body" idx="1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spcFirstLastPara="1" wrap="square" lIns="94210" tIns="94210" rIns="94210" bIns="9421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266" name="Google Shape;26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7100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56100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8:notes"/>
          <p:cNvSpPr txBox="1">
            <a:spLocks noGrp="1"/>
          </p:cNvSpPr>
          <p:nvPr>
            <p:ph type="body" idx="1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spcFirstLastPara="1" wrap="square" lIns="94210" tIns="94210" rIns="94210" bIns="9421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266" name="Google Shape;26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7100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59226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6:notes"/>
          <p:cNvSpPr txBox="1">
            <a:spLocks noGrp="1"/>
          </p:cNvSpPr>
          <p:nvPr>
            <p:ph type="body" idx="1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spcFirstLastPara="1" wrap="square" lIns="94210" tIns="94210" rIns="94210" bIns="9421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252" name="Google Shape;25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7100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98032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6:notes"/>
          <p:cNvSpPr txBox="1">
            <a:spLocks noGrp="1"/>
          </p:cNvSpPr>
          <p:nvPr>
            <p:ph type="body" idx="1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spcFirstLastPara="1" wrap="square" lIns="94210" tIns="94210" rIns="94210" bIns="9421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252" name="Google Shape;25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7100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04583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6:notes"/>
          <p:cNvSpPr txBox="1">
            <a:spLocks noGrp="1"/>
          </p:cNvSpPr>
          <p:nvPr>
            <p:ph type="body" idx="1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spcFirstLastPara="1" wrap="square" lIns="94210" tIns="94210" rIns="94210" bIns="9421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252" name="Google Shape;25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7100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0059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3be2e2918d_0_0:notes"/>
          <p:cNvSpPr txBox="1">
            <a:spLocks noGrp="1"/>
          </p:cNvSpPr>
          <p:nvPr>
            <p:ph type="body" idx="1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spcFirstLastPara="1" wrap="square" lIns="94210" tIns="94210" rIns="94210" bIns="9421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90" name="Google Shape;90;g23be2e291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7100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15429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3be2e2918d_0_0:notes"/>
          <p:cNvSpPr txBox="1">
            <a:spLocks noGrp="1"/>
          </p:cNvSpPr>
          <p:nvPr>
            <p:ph type="body" idx="1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spcFirstLastPara="1" wrap="square" lIns="94210" tIns="94210" rIns="94210" bIns="9421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90" name="Google Shape;90;g23be2e291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7100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28891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3be2e2918d_0_0:notes"/>
          <p:cNvSpPr txBox="1">
            <a:spLocks noGrp="1"/>
          </p:cNvSpPr>
          <p:nvPr>
            <p:ph type="body" idx="1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spcFirstLastPara="1" wrap="square" lIns="94210" tIns="94210" rIns="94210" bIns="9421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90" name="Google Shape;90;g23be2e291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7100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30198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3be2e2918d_0_0:notes"/>
          <p:cNvSpPr txBox="1">
            <a:spLocks noGrp="1"/>
          </p:cNvSpPr>
          <p:nvPr>
            <p:ph type="body" idx="1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spcFirstLastPara="1" wrap="square" lIns="94210" tIns="94210" rIns="94210" bIns="9421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90" name="Google Shape;90;g23be2e291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7100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67840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3be2e2918d_0_0:notes"/>
          <p:cNvSpPr txBox="1">
            <a:spLocks noGrp="1"/>
          </p:cNvSpPr>
          <p:nvPr>
            <p:ph type="body" idx="1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spcFirstLastPara="1" wrap="square" lIns="94210" tIns="94210" rIns="94210" bIns="9421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90" name="Google Shape;90;g23be2e291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7100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6705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3be2e2918d_6_0:notes"/>
          <p:cNvSpPr txBox="1">
            <a:spLocks noGrp="1"/>
          </p:cNvSpPr>
          <p:nvPr>
            <p:ph type="body" idx="1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spcFirstLastPara="1" wrap="square" lIns="94210" tIns="94210" rIns="94210" bIns="9421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370" name="Google Shape;370;g23be2e2918d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7100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11549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3be2e2918d_0_0:notes"/>
          <p:cNvSpPr txBox="1">
            <a:spLocks noGrp="1"/>
          </p:cNvSpPr>
          <p:nvPr>
            <p:ph type="body" idx="1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spcFirstLastPara="1" wrap="square" lIns="94210" tIns="94210" rIns="94210" bIns="9421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90" name="Google Shape;90;g23be2e291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7100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60851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3be2e2918d_6_0:notes"/>
          <p:cNvSpPr txBox="1">
            <a:spLocks noGrp="1"/>
          </p:cNvSpPr>
          <p:nvPr>
            <p:ph type="body" idx="1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spcFirstLastPara="1" wrap="square" lIns="94210" tIns="94210" rIns="94210" bIns="9421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370" name="Google Shape;370;g23be2e2918d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7100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88227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1:notes"/>
          <p:cNvSpPr txBox="1">
            <a:spLocks noGrp="1"/>
          </p:cNvSpPr>
          <p:nvPr>
            <p:ph type="body" idx="1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spcFirstLastPara="1" wrap="square" lIns="94210" tIns="94210" rIns="94210" bIns="9421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322" name="Google Shape;32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7100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01797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3be2e2918d_6_0:notes"/>
          <p:cNvSpPr txBox="1">
            <a:spLocks noGrp="1"/>
          </p:cNvSpPr>
          <p:nvPr>
            <p:ph type="body" idx="1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spcFirstLastPara="1" wrap="square" lIns="94210" tIns="94210" rIns="94210" bIns="9421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370" name="Google Shape;370;g23be2e2918d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7100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64605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7:notes"/>
          <p:cNvSpPr txBox="1">
            <a:spLocks noGrp="1"/>
          </p:cNvSpPr>
          <p:nvPr>
            <p:ph type="body" idx="1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spcFirstLastPara="1" wrap="square" lIns="94210" tIns="94210" rIns="94210" bIns="9421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364" name="Google Shape;36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7100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7998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5:notes"/>
          <p:cNvSpPr txBox="1">
            <a:spLocks noGrp="1"/>
          </p:cNvSpPr>
          <p:nvPr>
            <p:ph type="body" idx="1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spcFirstLastPara="1" wrap="square" lIns="94210" tIns="94210" rIns="94210" bIns="9421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350" name="Google Shape;35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7100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335209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6:notes"/>
          <p:cNvSpPr txBox="1">
            <a:spLocks noGrp="1"/>
          </p:cNvSpPr>
          <p:nvPr>
            <p:ph type="body" idx="1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spcFirstLastPara="1" wrap="square" lIns="94210" tIns="94210" rIns="94210" bIns="9421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357" name="Google Shape;35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7100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734586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3be2e2918d_0_12:notes"/>
          <p:cNvSpPr txBox="1">
            <a:spLocks noGrp="1"/>
          </p:cNvSpPr>
          <p:nvPr>
            <p:ph type="body" idx="1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spcFirstLastPara="1" wrap="square" lIns="94210" tIns="94210" rIns="94210" bIns="9421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52" name="Google Shape;152;g23be2e2918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7100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12228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:notes"/>
          <p:cNvSpPr txBox="1">
            <a:spLocks noGrp="1"/>
          </p:cNvSpPr>
          <p:nvPr>
            <p:ph type="body" idx="1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spcFirstLastPara="1" wrap="square" lIns="94210" tIns="94210" rIns="94210" bIns="9421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80" name="Google Shape;18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7100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003959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3be2e2918d_0_12:notes"/>
          <p:cNvSpPr txBox="1">
            <a:spLocks noGrp="1"/>
          </p:cNvSpPr>
          <p:nvPr>
            <p:ph type="body" idx="1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spcFirstLastPara="1" wrap="square" lIns="94210" tIns="94210" rIns="94210" bIns="9421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52" name="Google Shape;152;g23be2e2918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7100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0840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3be2e2918d_7_7:notes"/>
          <p:cNvSpPr txBox="1">
            <a:spLocks noGrp="1"/>
          </p:cNvSpPr>
          <p:nvPr>
            <p:ph type="body" idx="1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spcFirstLastPara="1" wrap="square" lIns="94210" tIns="94210" rIns="94210" bIns="9421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16" name="Google Shape;116;g23be2e2918d_7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7100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843187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3be2e2918d_0_6:notes"/>
          <p:cNvSpPr txBox="1">
            <a:spLocks noGrp="1"/>
          </p:cNvSpPr>
          <p:nvPr>
            <p:ph type="body" idx="1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spcFirstLastPara="1" wrap="square" lIns="94210" tIns="94210" rIns="94210" bIns="9421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97" name="Google Shape;97;g23be2e2918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7100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02255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4:notes"/>
          <p:cNvSpPr txBox="1">
            <a:spLocks noGrp="1"/>
          </p:cNvSpPr>
          <p:nvPr>
            <p:ph type="body" idx="1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spcFirstLastPara="1" wrap="square" lIns="94210" tIns="94210" rIns="94210" bIns="9421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343" name="Google Shape;34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7100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115369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3:notes"/>
          <p:cNvSpPr txBox="1">
            <a:spLocks noGrp="1"/>
          </p:cNvSpPr>
          <p:nvPr>
            <p:ph type="body" idx="1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spcFirstLastPara="1" wrap="square" lIns="94210" tIns="94210" rIns="94210" bIns="9421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336" name="Google Shape;33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7100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5830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3be2e2918d_7_0:notes"/>
          <p:cNvSpPr txBox="1">
            <a:spLocks noGrp="1"/>
          </p:cNvSpPr>
          <p:nvPr>
            <p:ph type="body" idx="1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spcFirstLastPara="1" wrap="square" lIns="94210" tIns="94210" rIns="94210" bIns="9421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10" name="Google Shape;110;g23be2e2918d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7100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7255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3be2e2918d_7_0:notes"/>
          <p:cNvSpPr txBox="1">
            <a:spLocks noGrp="1"/>
          </p:cNvSpPr>
          <p:nvPr>
            <p:ph type="body" idx="1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spcFirstLastPara="1" wrap="square" lIns="94210" tIns="94210" rIns="94210" bIns="9421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10" name="Google Shape;110;g23be2e2918d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7100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8694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>
            <a:spLocks noGrp="1"/>
          </p:cNvSpPr>
          <p:nvPr>
            <p:ph type="body" idx="1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spcFirstLastPara="1" wrap="square" lIns="94210" tIns="94210" rIns="94210" bIns="9421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87" name="Google Shape;1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7100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2773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:notes"/>
          <p:cNvSpPr txBox="1">
            <a:spLocks noGrp="1"/>
          </p:cNvSpPr>
          <p:nvPr>
            <p:ph type="body" idx="1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spcFirstLastPara="1" wrap="square" lIns="94210" tIns="94210" rIns="94210" bIns="9421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224" name="Google Shape;22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7100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8164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8A992-0827-E78E-A867-772711C89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6B30C4-557E-FCAF-2986-23C78B1D09A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CE5A704-5512-4C60-99D9-91FD7D2EA979}" type="slidenum">
              <a:rPr lang="en-US" smtClean="0"/>
              <a:pPr/>
              <a:t>‹#›</a:t>
            </a:fld>
            <a:fld id="{F3CAFE4A-0AD0-4687-87DB-00AA9338C8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45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FB9CB-09FE-B018-23B5-EEE9DCED0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60B06F-DFC8-BABF-DC63-9B0960D75C3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CE5A704-5512-4C60-99D9-91FD7D2EA979}" type="slidenum">
              <a:rPr lang="en-US" smtClean="0"/>
              <a:pPr/>
              <a:t>‹#›</a:t>
            </a:fld>
            <a:fld id="{F3CAFE4A-0AD0-4687-87DB-00AA9338C8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643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DCE5A704-5512-4C60-99D9-91FD7D2EA9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1" r:id="rId11"/>
    <p:sldLayoutId id="2147483662" r:id="rId12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ark.bartson@ucsf.edu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2E1A0-F7E0-4581-ED00-A45E59573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99C73-7B98-B885-DA25-CA0ADA1DE5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97352-F75C-86CD-72EC-51A02BBB55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38CEF2-E2FA-9A25-0EC0-C2E85C9301C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EBD28E-9643-A0AB-99DC-8AF58FA36DC0}"/>
              </a:ext>
            </a:extLst>
          </p:cNvPr>
          <p:cNvSpPr txBox="1"/>
          <p:nvPr/>
        </p:nvSpPr>
        <p:spPr>
          <a:xfrm>
            <a:off x="5338313" y="594670"/>
            <a:ext cx="64036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Stay Informed with the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Conference App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3098A4-BB07-39D1-258F-925B971696DC}"/>
              </a:ext>
            </a:extLst>
          </p:cNvPr>
          <p:cNvSpPr txBox="1"/>
          <p:nvPr/>
        </p:nvSpPr>
        <p:spPr>
          <a:xfrm>
            <a:off x="5597906" y="5030925"/>
            <a:ext cx="6211143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Fluoridation – Essential Information for Operators &amp; Managers</a:t>
            </a:r>
          </a:p>
          <a:p>
            <a:pPr algn="ctr">
              <a:spcBef>
                <a:spcPts val="1800"/>
              </a:spcBef>
            </a:pPr>
            <a:r>
              <a:rPr lang="en-US" sz="2400" dirty="0">
                <a:solidFill>
                  <a:schemeClr val="bg1"/>
                </a:solidFill>
              </a:rPr>
              <a:t>Mark J. </a:t>
            </a:r>
            <a:r>
              <a:rPr lang="en-US" sz="2400" dirty="0" err="1">
                <a:solidFill>
                  <a:schemeClr val="bg1"/>
                </a:solidFill>
              </a:rPr>
              <a:t>Bartson</a:t>
            </a:r>
            <a:r>
              <a:rPr lang="en-US" sz="2400" dirty="0">
                <a:solidFill>
                  <a:schemeClr val="bg1"/>
                </a:solidFill>
              </a:rPr>
              <a:t>, P.E.</a:t>
            </a:r>
          </a:p>
        </p:txBody>
      </p:sp>
      <p:pic>
        <p:nvPicPr>
          <p:cNvPr id="12" name="Picture 11" descr="A close-up of a badge&#10;&#10;Description automatically generated">
            <a:extLst>
              <a:ext uri="{FF2B5EF4-FFF2-40B4-BE49-F238E27FC236}">
                <a16:creationId xmlns:a16="http://schemas.microsoft.com/office/drawing/2014/main" id="{C35100F1-5D55-C1D9-B624-F77AC5E18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51" y="280721"/>
            <a:ext cx="4832004" cy="6253181"/>
          </a:xfrm>
          <a:prstGeom prst="rect">
            <a:avLst/>
          </a:prstGeom>
        </p:spPr>
      </p:pic>
      <p:pic>
        <p:nvPicPr>
          <p:cNvPr id="14" name="Picture 13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3CA100AC-5636-B698-906A-012FD37B8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725" y="2165887"/>
            <a:ext cx="2482850" cy="24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57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870B26-3733-9D0A-CA58-BDEA842F6634}"/>
              </a:ext>
            </a:extLst>
          </p:cNvPr>
          <p:cNvSpPr/>
          <p:nvPr/>
        </p:nvSpPr>
        <p:spPr>
          <a:xfrm>
            <a:off x="644165" y="2003196"/>
            <a:ext cx="10273771" cy="2669388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6" name="Google Shape;226;p34" descr="Chart, line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186" y="4854804"/>
            <a:ext cx="11647503" cy="2003196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4"/>
          <p:cNvSpPr txBox="1">
            <a:spLocks noGrp="1"/>
          </p:cNvSpPr>
          <p:nvPr>
            <p:ph type="subTitle" idx="1"/>
          </p:nvPr>
        </p:nvSpPr>
        <p:spPr>
          <a:xfrm>
            <a:off x="659876" y="1883664"/>
            <a:ext cx="10887959" cy="3367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414020" indent="-457200" algn="l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3400" i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Optimal amount of fluoride in water</a:t>
            </a:r>
          </a:p>
          <a:p>
            <a:pPr marR="414020" indent="-457200" algn="l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3400" i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Refer to Consumer </a:t>
            </a:r>
            <a:r>
              <a:rPr lang="en-US" sz="3400" i="1" spc="-1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Confidence</a:t>
            </a:r>
            <a:r>
              <a:rPr lang="en-US" sz="3400" i="1" spc="-5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400" i="1" spc="-1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Report</a:t>
            </a:r>
            <a:r>
              <a:rPr lang="en-US" sz="3400" i="1" spc="-5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400" i="1" spc="-1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(CCR)</a:t>
            </a:r>
          </a:p>
          <a:p>
            <a:pPr marR="414020" indent="-457200" algn="l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3400" i="1" spc="-1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Contact</a:t>
            </a:r>
            <a:r>
              <a:rPr lang="en-US" sz="3400" i="1" spc="-5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400" i="1" spc="-1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your</a:t>
            </a:r>
            <a:r>
              <a:rPr lang="en-US" sz="3400" i="1" spc="-5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400" i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water system </a:t>
            </a:r>
            <a:r>
              <a:rPr lang="en-US" sz="3400" i="1" spc="-1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more info…</a:t>
            </a:r>
            <a:r>
              <a:rPr lang="en-US" sz="3400" i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34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marR="0" lvl="0" indent="-22860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4"/>
          <p:cNvSpPr txBox="1">
            <a:spLocks noGrp="1"/>
          </p:cNvSpPr>
          <p:nvPr>
            <p:ph type="ctrTitle"/>
          </p:nvPr>
        </p:nvSpPr>
        <p:spPr>
          <a:xfrm>
            <a:off x="791852" y="577793"/>
            <a:ext cx="9876148" cy="937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213995" marR="0">
              <a:spcBef>
                <a:spcPts val="630"/>
              </a:spcBef>
              <a:spcAft>
                <a:spcPts val="0"/>
              </a:spcAft>
            </a:pPr>
            <a:r>
              <a:rPr lang="en-US" sz="3200" b="1" i="1" kern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"List</a:t>
            </a:r>
            <a:r>
              <a:rPr lang="en-US" sz="3200" b="1" i="1" kern="0" spc="2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i="1" kern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en-US" sz="3200" b="1" i="1" kern="0" spc="2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i="1" kern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Fully</a:t>
            </a:r>
            <a:r>
              <a:rPr lang="en-US" sz="3200" b="1" i="1" kern="0" spc="2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i="1" kern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Fluoridated</a:t>
            </a:r>
            <a:r>
              <a:rPr lang="en-US" sz="3200" b="1" i="1" kern="0" spc="2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i="1" kern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Water</a:t>
            </a:r>
            <a:r>
              <a:rPr lang="en-US" sz="3200" b="1" i="1" kern="0" spc="2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i="1" kern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Systems</a:t>
            </a:r>
            <a:r>
              <a:rPr lang="en-US" sz="3200" b="1" i="1" kern="0" spc="2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i="1" kern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</a:t>
            </a:r>
            <a:r>
              <a:rPr lang="en-US" sz="3200" b="1" i="1" kern="0" spc="2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en-US" sz="3200" b="1" i="1" kern="0" spc="2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3200" b="1" i="1" kern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all</a:t>
            </a:r>
            <a:r>
              <a:rPr lang="en-US" sz="3200" b="1" i="1" kern="0" spc="2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i="1" kern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water</a:t>
            </a:r>
            <a:r>
              <a:rPr lang="en-US" sz="3200" b="1" i="1" kern="0" spc="2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i="1" kern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en-US" sz="3200" b="1" i="1" kern="0" spc="2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i="1" kern="0" spc="-1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fluoridated”</a:t>
            </a:r>
            <a:endParaRPr lang="en-US" sz="3200" b="1" i="1" kern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715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/>
          <p:nvPr/>
        </p:nvSpPr>
        <p:spPr>
          <a:xfrm>
            <a:off x="1587260" y="1613140"/>
            <a:ext cx="9187132" cy="966158"/>
          </a:xfrm>
          <a:prstGeom prst="rect">
            <a:avLst/>
          </a:prstGeom>
          <a:solidFill>
            <a:schemeClr val="dk1"/>
          </a:solidFill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30"/>
          <p:cNvSpPr/>
          <p:nvPr/>
        </p:nvSpPr>
        <p:spPr>
          <a:xfrm>
            <a:off x="1587260" y="1613140"/>
            <a:ext cx="8773065" cy="966158"/>
          </a:xfrm>
          <a:prstGeom prst="rect">
            <a:avLst/>
          </a:prstGeom>
          <a:solidFill>
            <a:schemeClr val="accent1"/>
          </a:solidFill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30" descr="Chart, line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186" y="5175849"/>
            <a:ext cx="11647503" cy="168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0"/>
          <p:cNvPicPr preferRelativeResize="0"/>
          <p:nvPr/>
        </p:nvPicPr>
        <p:blipFill rotWithShape="1">
          <a:blip r:embed="rId4">
            <a:alphaModFix/>
          </a:blip>
          <a:srcRect l="3891" t="10566" r="6958" b="4781"/>
          <a:stretch/>
        </p:blipFill>
        <p:spPr>
          <a:xfrm>
            <a:off x="474453" y="724619"/>
            <a:ext cx="10869284" cy="5805578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0"/>
          <p:cNvSpPr/>
          <p:nvPr/>
        </p:nvSpPr>
        <p:spPr>
          <a:xfrm>
            <a:off x="1587260" y="1623723"/>
            <a:ext cx="8773065" cy="781267"/>
          </a:xfrm>
          <a:prstGeom prst="rect">
            <a:avLst/>
          </a:prstGeom>
          <a:noFill/>
          <a:ln w="349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AA3E5408-38CB-78FB-9997-917232D6DE15}"/>
              </a:ext>
            </a:extLst>
          </p:cNvPr>
          <p:cNvSpPr/>
          <p:nvPr/>
        </p:nvSpPr>
        <p:spPr>
          <a:xfrm>
            <a:off x="9478053" y="2195661"/>
            <a:ext cx="2142753" cy="2645070"/>
          </a:xfrm>
          <a:prstGeom prst="mathMultiply">
            <a:avLst>
              <a:gd name="adj1" fmla="val 19461"/>
            </a:avLst>
          </a:prstGeom>
          <a:solidFill>
            <a:srgbClr val="FF0000"/>
          </a:solidFill>
          <a:ln w="3175" cap="rnd">
            <a:solidFill>
              <a:schemeClr val="accent1">
                <a:shade val="15000"/>
              </a:schemeClr>
            </a:solidFill>
            <a:beve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" name="Google Shape;112;p17" descr="Chart, line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718" y="5840698"/>
            <a:ext cx="11647524" cy="9579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7A626DD-8FCB-A71B-BA84-22389E611A31}"/>
              </a:ext>
            </a:extLst>
          </p:cNvPr>
          <p:cNvCxnSpPr>
            <a:cxnSpLocks/>
          </p:cNvCxnSpPr>
          <p:nvPr/>
        </p:nvCxnSpPr>
        <p:spPr>
          <a:xfrm>
            <a:off x="2682560" y="4079046"/>
            <a:ext cx="4244622" cy="0"/>
          </a:xfrm>
          <a:prstGeom prst="line">
            <a:avLst/>
          </a:prstGeom>
          <a:ln w="1206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D2F51800-D6FB-4727-DC18-439664CDE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814" y="1187548"/>
            <a:ext cx="2728696" cy="22661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7CFABE4-FB61-B91C-F2EB-FCF15C208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671" y="311819"/>
            <a:ext cx="2375790" cy="1932717"/>
          </a:xfrm>
          <a:prstGeom prst="rect">
            <a:avLst/>
          </a:prstGeom>
        </p:spPr>
      </p:pic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18AC540E-51E0-6BCF-1A64-2BC60BA83BBB}"/>
              </a:ext>
            </a:extLst>
          </p:cNvPr>
          <p:cNvCxnSpPr>
            <a:cxnSpLocks/>
          </p:cNvCxnSpPr>
          <p:nvPr/>
        </p:nvCxnSpPr>
        <p:spPr>
          <a:xfrm>
            <a:off x="2601856" y="1665098"/>
            <a:ext cx="1517828" cy="1640036"/>
          </a:xfrm>
          <a:prstGeom prst="line">
            <a:avLst/>
          </a:prstGeom>
          <a:ln w="1206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8" name="Picture 107">
            <a:extLst>
              <a:ext uri="{FF2B5EF4-FFF2-40B4-BE49-F238E27FC236}">
                <a16:creationId xmlns:a16="http://schemas.microsoft.com/office/drawing/2014/main" id="{DE5E58B1-6A22-3B87-550F-AE028C0A4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896882" y="370087"/>
            <a:ext cx="3995360" cy="234331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240571C-B9A1-B9CD-FEA4-AEBC6678A357}"/>
              </a:ext>
            </a:extLst>
          </p:cNvPr>
          <p:cNvCxnSpPr>
            <a:cxnSpLocks/>
          </p:cNvCxnSpPr>
          <p:nvPr/>
        </p:nvCxnSpPr>
        <p:spPr>
          <a:xfrm flipV="1">
            <a:off x="6876795" y="2112282"/>
            <a:ext cx="2361473" cy="1966764"/>
          </a:xfrm>
          <a:prstGeom prst="line">
            <a:avLst/>
          </a:prstGeom>
          <a:ln w="139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4E576A-15BF-E87A-F839-C4202EBB52A0}"/>
              </a:ext>
            </a:extLst>
          </p:cNvPr>
          <p:cNvCxnSpPr>
            <a:cxnSpLocks/>
          </p:cNvCxnSpPr>
          <p:nvPr/>
        </p:nvCxnSpPr>
        <p:spPr>
          <a:xfrm>
            <a:off x="5748494" y="2770686"/>
            <a:ext cx="639973" cy="773246"/>
          </a:xfrm>
          <a:prstGeom prst="line">
            <a:avLst/>
          </a:prstGeom>
          <a:ln w="1206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6C3C61D-3806-D837-4DF6-875EE36B353E}"/>
              </a:ext>
            </a:extLst>
          </p:cNvPr>
          <p:cNvCxnSpPr>
            <a:cxnSpLocks/>
          </p:cNvCxnSpPr>
          <p:nvPr/>
        </p:nvCxnSpPr>
        <p:spPr>
          <a:xfrm>
            <a:off x="4116344" y="3305690"/>
            <a:ext cx="52127" cy="1887212"/>
          </a:xfrm>
          <a:prstGeom prst="line">
            <a:avLst/>
          </a:prstGeom>
          <a:ln w="1206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ABCF272F-B260-5FC0-8127-D1E92902B4D7}"/>
              </a:ext>
            </a:extLst>
          </p:cNvPr>
          <p:cNvCxnSpPr>
            <a:cxnSpLocks/>
          </p:cNvCxnSpPr>
          <p:nvPr/>
        </p:nvCxnSpPr>
        <p:spPr>
          <a:xfrm>
            <a:off x="6351885" y="3466708"/>
            <a:ext cx="52750" cy="1712442"/>
          </a:xfrm>
          <a:prstGeom prst="line">
            <a:avLst/>
          </a:prstGeom>
          <a:ln w="1206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4" name="Arrow: Right 133">
            <a:extLst>
              <a:ext uri="{FF2B5EF4-FFF2-40B4-BE49-F238E27FC236}">
                <a16:creationId xmlns:a16="http://schemas.microsoft.com/office/drawing/2014/main" id="{991DBAB0-241D-5B5C-E9CB-6F7E55B5C180}"/>
              </a:ext>
            </a:extLst>
          </p:cNvPr>
          <p:cNvSpPr/>
          <p:nvPr/>
        </p:nvSpPr>
        <p:spPr>
          <a:xfrm>
            <a:off x="598883" y="4613507"/>
            <a:ext cx="3556297" cy="1334808"/>
          </a:xfrm>
          <a:prstGeom prst="rightArrow">
            <a:avLst/>
          </a:prstGeom>
          <a:solidFill>
            <a:srgbClr val="FFFF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5" name="Arrow: Right 134">
            <a:extLst>
              <a:ext uri="{FF2B5EF4-FFF2-40B4-BE49-F238E27FC236}">
                <a16:creationId xmlns:a16="http://schemas.microsoft.com/office/drawing/2014/main" id="{A6A4D0AC-9F80-441C-63B4-01263BABE651}"/>
              </a:ext>
            </a:extLst>
          </p:cNvPr>
          <p:cNvSpPr/>
          <p:nvPr/>
        </p:nvSpPr>
        <p:spPr>
          <a:xfrm flipH="1">
            <a:off x="6388459" y="4608549"/>
            <a:ext cx="5232347" cy="931082"/>
          </a:xfrm>
          <a:prstGeom prst="rightArrow">
            <a:avLst/>
          </a:prstGeom>
          <a:solidFill>
            <a:srgbClr val="92D05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i="1" dirty="0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A4D245D7-F897-6476-4A18-C50543AC6753}"/>
              </a:ext>
            </a:extLst>
          </p:cNvPr>
          <p:cNvSpPr txBox="1"/>
          <p:nvPr/>
        </p:nvSpPr>
        <p:spPr>
          <a:xfrm>
            <a:off x="8637914" y="4268013"/>
            <a:ext cx="17127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latin typeface="MV Boli" panose="02000500030200090000" pitchFamily="2" charset="0"/>
                <a:cs typeface="MV Boli" panose="02000500030200090000" pitchFamily="2" charset="0"/>
              </a:rPr>
              <a:t>Source 2</a:t>
            </a:r>
            <a:endParaRPr lang="en-US" sz="2800" dirty="0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D3EB41A8-AFA8-59DD-07EB-20E67A8EC3A8}"/>
              </a:ext>
            </a:extLst>
          </p:cNvPr>
          <p:cNvSpPr txBox="1"/>
          <p:nvPr/>
        </p:nvSpPr>
        <p:spPr>
          <a:xfrm>
            <a:off x="3399843" y="357963"/>
            <a:ext cx="609442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300" i="1" dirty="0">
                <a:latin typeface="MV Boli" panose="02000500030200090000" pitchFamily="2" charset="0"/>
                <a:cs typeface="MV Boli" panose="02000500030200090000" pitchFamily="2" charset="0"/>
              </a:rPr>
              <a:t>Water System Schematic</a:t>
            </a:r>
            <a:endParaRPr lang="en-US" sz="3300" dirty="0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DA5A7C2F-4EC8-4440-6958-FA970B1416A5}"/>
              </a:ext>
            </a:extLst>
          </p:cNvPr>
          <p:cNvCxnSpPr/>
          <p:nvPr/>
        </p:nvCxnSpPr>
        <p:spPr>
          <a:xfrm>
            <a:off x="1499616" y="3950208"/>
            <a:ext cx="0" cy="923544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9B05DC2-B924-75A6-6CEB-2827458F51BE}"/>
              </a:ext>
            </a:extLst>
          </p:cNvPr>
          <p:cNvSpPr txBox="1"/>
          <p:nvPr/>
        </p:nvSpPr>
        <p:spPr>
          <a:xfrm>
            <a:off x="244718" y="3187935"/>
            <a:ext cx="2437842" cy="707886"/>
          </a:xfrm>
          <a:prstGeom prst="rect">
            <a:avLst/>
          </a:prstGeom>
          <a:noFill/>
          <a:ln w="412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Fluoride treatment system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8B7C200-478C-3AEE-0C1C-9A50DB3CB0BD}"/>
              </a:ext>
            </a:extLst>
          </p:cNvPr>
          <p:cNvCxnSpPr/>
          <p:nvPr/>
        </p:nvCxnSpPr>
        <p:spPr>
          <a:xfrm>
            <a:off x="10614135" y="3842639"/>
            <a:ext cx="0" cy="923544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CC3DF9E-FAB4-00DB-F562-AD1D65CC150A}"/>
              </a:ext>
            </a:extLst>
          </p:cNvPr>
          <p:cNvSpPr txBox="1"/>
          <p:nvPr/>
        </p:nvSpPr>
        <p:spPr>
          <a:xfrm>
            <a:off x="9359237" y="3117691"/>
            <a:ext cx="2437842" cy="707886"/>
          </a:xfrm>
          <a:prstGeom prst="rect">
            <a:avLst/>
          </a:prstGeom>
          <a:noFill/>
          <a:ln w="412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Fluoride treatment system</a:t>
            </a:r>
          </a:p>
        </p:txBody>
      </p:sp>
    </p:spTree>
    <p:extLst>
      <p:ext uri="{BB962C8B-B14F-4D97-AF65-F5344CB8AC3E}">
        <p14:creationId xmlns:p14="http://schemas.microsoft.com/office/powerpoint/2010/main" val="79718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7" descr="Chart, line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718" y="5840698"/>
            <a:ext cx="11647524" cy="9579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7A626DD-8FCB-A71B-BA84-22389E611A31}"/>
              </a:ext>
            </a:extLst>
          </p:cNvPr>
          <p:cNvCxnSpPr>
            <a:cxnSpLocks/>
          </p:cNvCxnSpPr>
          <p:nvPr/>
        </p:nvCxnSpPr>
        <p:spPr>
          <a:xfrm>
            <a:off x="2682560" y="4079046"/>
            <a:ext cx="4244622" cy="0"/>
          </a:xfrm>
          <a:prstGeom prst="line">
            <a:avLst/>
          </a:prstGeom>
          <a:ln w="1206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D2F51800-D6FB-4727-DC18-439664CDE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814" y="1187548"/>
            <a:ext cx="2728696" cy="22661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7CFABE4-FB61-B91C-F2EB-FCF15C208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671" y="311819"/>
            <a:ext cx="2375790" cy="1932717"/>
          </a:xfrm>
          <a:prstGeom prst="rect">
            <a:avLst/>
          </a:prstGeom>
        </p:spPr>
      </p:pic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18AC540E-51E0-6BCF-1A64-2BC60BA83BBB}"/>
              </a:ext>
            </a:extLst>
          </p:cNvPr>
          <p:cNvCxnSpPr>
            <a:cxnSpLocks/>
          </p:cNvCxnSpPr>
          <p:nvPr/>
        </p:nvCxnSpPr>
        <p:spPr>
          <a:xfrm>
            <a:off x="2601856" y="1665098"/>
            <a:ext cx="1517828" cy="1640036"/>
          </a:xfrm>
          <a:prstGeom prst="line">
            <a:avLst/>
          </a:prstGeom>
          <a:ln w="1206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8" name="Picture 107">
            <a:extLst>
              <a:ext uri="{FF2B5EF4-FFF2-40B4-BE49-F238E27FC236}">
                <a16:creationId xmlns:a16="http://schemas.microsoft.com/office/drawing/2014/main" id="{DE5E58B1-6A22-3B87-550F-AE028C0A4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662839" y="515787"/>
            <a:ext cx="3995360" cy="240982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240571C-B9A1-B9CD-FEA4-AEBC6678A357}"/>
              </a:ext>
            </a:extLst>
          </p:cNvPr>
          <p:cNvCxnSpPr>
            <a:cxnSpLocks/>
          </p:cNvCxnSpPr>
          <p:nvPr/>
        </p:nvCxnSpPr>
        <p:spPr>
          <a:xfrm flipV="1">
            <a:off x="6876795" y="2112282"/>
            <a:ext cx="2361473" cy="1966764"/>
          </a:xfrm>
          <a:prstGeom prst="line">
            <a:avLst/>
          </a:prstGeom>
          <a:ln w="139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4E576A-15BF-E87A-F839-C4202EBB52A0}"/>
              </a:ext>
            </a:extLst>
          </p:cNvPr>
          <p:cNvCxnSpPr>
            <a:cxnSpLocks/>
          </p:cNvCxnSpPr>
          <p:nvPr/>
        </p:nvCxnSpPr>
        <p:spPr>
          <a:xfrm>
            <a:off x="5748494" y="2770686"/>
            <a:ext cx="639973" cy="773246"/>
          </a:xfrm>
          <a:prstGeom prst="line">
            <a:avLst/>
          </a:prstGeom>
          <a:ln w="1206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6C3C61D-3806-D837-4DF6-875EE36B353E}"/>
              </a:ext>
            </a:extLst>
          </p:cNvPr>
          <p:cNvCxnSpPr>
            <a:cxnSpLocks/>
          </p:cNvCxnSpPr>
          <p:nvPr/>
        </p:nvCxnSpPr>
        <p:spPr>
          <a:xfrm>
            <a:off x="4116344" y="3305690"/>
            <a:ext cx="52127" cy="1887212"/>
          </a:xfrm>
          <a:prstGeom prst="line">
            <a:avLst/>
          </a:prstGeom>
          <a:ln w="1206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ABCF272F-B260-5FC0-8127-D1E92902B4D7}"/>
              </a:ext>
            </a:extLst>
          </p:cNvPr>
          <p:cNvCxnSpPr>
            <a:cxnSpLocks/>
          </p:cNvCxnSpPr>
          <p:nvPr/>
        </p:nvCxnSpPr>
        <p:spPr>
          <a:xfrm>
            <a:off x="6351885" y="3466708"/>
            <a:ext cx="52750" cy="1712442"/>
          </a:xfrm>
          <a:prstGeom prst="line">
            <a:avLst/>
          </a:prstGeom>
          <a:ln w="1206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4" name="Arrow: Right 133">
            <a:extLst>
              <a:ext uri="{FF2B5EF4-FFF2-40B4-BE49-F238E27FC236}">
                <a16:creationId xmlns:a16="http://schemas.microsoft.com/office/drawing/2014/main" id="{991DBAB0-241D-5B5C-E9CB-6F7E55B5C180}"/>
              </a:ext>
            </a:extLst>
          </p:cNvPr>
          <p:cNvSpPr/>
          <p:nvPr/>
        </p:nvSpPr>
        <p:spPr>
          <a:xfrm>
            <a:off x="182683" y="4547983"/>
            <a:ext cx="3855422" cy="1334808"/>
          </a:xfrm>
          <a:prstGeom prst="rightArrow">
            <a:avLst/>
          </a:prstGeom>
          <a:solidFill>
            <a:schemeClr val="bg1">
              <a:lumMod val="85000"/>
              <a:alpha val="81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500 </a:t>
            </a:r>
            <a:r>
              <a:rPr lang="en-US" sz="2600" dirty="0" err="1">
                <a:solidFill>
                  <a:schemeClr val="bg1">
                    <a:lumMod val="50000"/>
                  </a:schemeClr>
                </a:solidFill>
              </a:rPr>
              <a:t>gpm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 @ 0.6 mg/l</a:t>
            </a:r>
          </a:p>
        </p:txBody>
      </p:sp>
      <p:sp>
        <p:nvSpPr>
          <p:cNvPr id="135" name="Arrow: Right 134">
            <a:extLst>
              <a:ext uri="{FF2B5EF4-FFF2-40B4-BE49-F238E27FC236}">
                <a16:creationId xmlns:a16="http://schemas.microsoft.com/office/drawing/2014/main" id="{A6A4D0AC-9F80-441C-63B4-01263BABE651}"/>
              </a:ext>
            </a:extLst>
          </p:cNvPr>
          <p:cNvSpPr/>
          <p:nvPr/>
        </p:nvSpPr>
        <p:spPr>
          <a:xfrm flipH="1">
            <a:off x="6404635" y="4644786"/>
            <a:ext cx="5232347" cy="931082"/>
          </a:xfrm>
          <a:prstGeom prst="rightArrow">
            <a:avLst/>
          </a:prstGeom>
          <a:solidFill>
            <a:schemeClr val="bg1">
              <a:lumMod val="85000"/>
              <a:alpha val="81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bg1">
                    <a:lumMod val="50000"/>
                  </a:schemeClr>
                </a:solidFill>
              </a:rPr>
              <a:t>1,000 </a:t>
            </a:r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gpm</a:t>
            </a:r>
            <a:r>
              <a:rPr lang="en-US" sz="2800" i="1" dirty="0">
                <a:solidFill>
                  <a:schemeClr val="bg1">
                    <a:lumMod val="50000"/>
                  </a:schemeClr>
                </a:solidFill>
              </a:rPr>
              <a:t> @ 0.1 mg/l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D3EB41A8-AFA8-59DD-07EB-20E67A8EC3A8}"/>
              </a:ext>
            </a:extLst>
          </p:cNvPr>
          <p:cNvSpPr txBox="1"/>
          <p:nvPr/>
        </p:nvSpPr>
        <p:spPr>
          <a:xfrm>
            <a:off x="3143840" y="225918"/>
            <a:ext cx="609442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300" i="1" dirty="0">
                <a:latin typeface="MV Boli" panose="02000500030200090000" pitchFamily="2" charset="0"/>
                <a:cs typeface="MV Boli" panose="02000500030200090000" pitchFamily="2" charset="0"/>
              </a:rPr>
              <a:t>What is the fluoride level?</a:t>
            </a:r>
            <a:endParaRPr lang="en-US" sz="3300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8FA195A0-89C4-A674-3ACC-FEA8A5A51CC4}"/>
              </a:ext>
            </a:extLst>
          </p:cNvPr>
          <p:cNvSpPr/>
          <p:nvPr/>
        </p:nvSpPr>
        <p:spPr>
          <a:xfrm>
            <a:off x="846923" y="2097881"/>
            <a:ext cx="3862528" cy="1331119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Zone 1 = 0.5 mg/l (?)</a:t>
            </a:r>
            <a:endParaRPr lang="en-US" sz="2600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A0FF4512-EEE7-6690-6C5A-A5D20224ED7A}"/>
              </a:ext>
            </a:extLst>
          </p:cNvPr>
          <p:cNvSpPr/>
          <p:nvPr/>
        </p:nvSpPr>
        <p:spPr>
          <a:xfrm>
            <a:off x="5519630" y="645993"/>
            <a:ext cx="3868063" cy="119594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Zone 2 = 0.2 mg/l (?)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188995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8" descr="Chart, line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175" y="5626075"/>
            <a:ext cx="11647524" cy="12319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DDB05D9-AEC0-00F4-EB98-A96363997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705678"/>
              </p:ext>
            </p:extLst>
          </p:nvPr>
        </p:nvGraphicFramePr>
        <p:xfrm>
          <a:off x="996244" y="851233"/>
          <a:ext cx="10460612" cy="3674113"/>
        </p:xfrm>
        <a:graphic>
          <a:graphicData uri="http://schemas.openxmlformats.org/drawingml/2006/table">
            <a:tbl>
              <a:tblPr>
                <a:tableStyleId>{E9FFA680-D724-4ED2-B77D-2FA1AF6DBF6C}</a:tableStyleId>
              </a:tblPr>
              <a:tblGrid>
                <a:gridCol w="10460612">
                  <a:extLst>
                    <a:ext uri="{9D8B030D-6E8A-4147-A177-3AD203B41FA5}">
                      <a16:colId xmlns:a16="http://schemas.microsoft.com/office/drawing/2014/main" val="4094742968"/>
                    </a:ext>
                  </a:extLst>
                </a:gridCol>
              </a:tblGrid>
              <a:tr h="11436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Typical reasons for Partial Fluoridation</a:t>
                      </a:r>
                    </a:p>
                  </a:txBody>
                  <a:tcPr marL="9479" marR="9479" marT="9479" marB="0" anchor="ctr"/>
                </a:tc>
                <a:extLst>
                  <a:ext uri="{0D108BD9-81ED-4DB2-BD59-A6C34878D82A}">
                    <a16:rowId xmlns:a16="http://schemas.microsoft.com/office/drawing/2014/main" val="3108262275"/>
                  </a:ext>
                </a:extLst>
              </a:tr>
              <a:tr h="857589">
                <a:tc>
                  <a:txBody>
                    <a:bodyPr/>
                    <a:lstStyle/>
                    <a:p>
                      <a:pPr marL="1463040" lvl="2" indent="-457200" algn="l" fontAlgn="t">
                        <a:buFont typeface="Wingdings" panose="05000000000000000000" pitchFamily="2" charset="2"/>
                        <a:buChar char="ü"/>
                      </a:pPr>
                      <a:r>
                        <a:rPr lang="en-US" sz="2700" u="none" strike="noStrike" dirty="0">
                          <a:effectLst/>
                        </a:rPr>
                        <a:t>Seasonal use of local </a:t>
                      </a:r>
                      <a:r>
                        <a:rPr lang="en-US" sz="2700" u="none" strike="noStrike" dirty="0" err="1">
                          <a:effectLst/>
                        </a:rPr>
                        <a:t>lources</a:t>
                      </a:r>
                      <a:r>
                        <a:rPr lang="en-US" sz="2700" u="none" strike="noStrike" dirty="0">
                          <a:effectLst/>
                        </a:rPr>
                        <a:t> (that are not fluoridated)</a:t>
                      </a:r>
                      <a:endParaRPr lang="en-US" sz="2700" b="1" i="0" u="none" strike="noStrike" dirty="0">
                        <a:solidFill>
                          <a:srgbClr val="212529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479" marR="9479" marT="9479" marB="0" anchor="ctr"/>
                </a:tc>
                <a:extLst>
                  <a:ext uri="{0D108BD9-81ED-4DB2-BD59-A6C34878D82A}">
                    <a16:rowId xmlns:a16="http://schemas.microsoft.com/office/drawing/2014/main" val="1452638582"/>
                  </a:ext>
                </a:extLst>
              </a:tr>
              <a:tr h="836425">
                <a:tc>
                  <a:txBody>
                    <a:bodyPr/>
                    <a:lstStyle/>
                    <a:p>
                      <a:pPr marL="1463040" lvl="2" indent="-457200" algn="l" fontAlgn="t">
                        <a:buFont typeface="Wingdings" panose="05000000000000000000" pitchFamily="2" charset="2"/>
                        <a:buChar char="ü"/>
                      </a:pPr>
                      <a:r>
                        <a:rPr lang="en-US" sz="27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Peak demand use of non-fluoridated water </a:t>
                      </a:r>
                    </a:p>
                  </a:txBody>
                  <a:tcPr marL="9479" marR="9479" marT="9479" marB="0" anchor="ctr"/>
                </a:tc>
                <a:extLst>
                  <a:ext uri="{0D108BD9-81ED-4DB2-BD59-A6C34878D82A}">
                    <a16:rowId xmlns:a16="http://schemas.microsoft.com/office/drawing/2014/main" val="4062056378"/>
                  </a:ext>
                </a:extLst>
              </a:tr>
              <a:tr h="836425">
                <a:tc>
                  <a:txBody>
                    <a:bodyPr/>
                    <a:lstStyle/>
                    <a:p>
                      <a:pPr marL="1463040" lvl="2" indent="-457200" algn="l" fontAlgn="t">
                        <a:buFont typeface="Wingdings" panose="05000000000000000000" pitchFamily="2" charset="2"/>
                        <a:buChar char="ü"/>
                      </a:pPr>
                      <a:r>
                        <a:rPr lang="en-US" sz="27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Only the purchased water is fluoridated.  </a:t>
                      </a:r>
                    </a:p>
                  </a:txBody>
                  <a:tcPr marL="9479" marR="9479" marT="9479" marB="0" anchor="ctr"/>
                </a:tc>
                <a:extLst>
                  <a:ext uri="{0D108BD9-81ED-4DB2-BD59-A6C34878D82A}">
                    <a16:rowId xmlns:a16="http://schemas.microsoft.com/office/drawing/2014/main" val="3146237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6112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870B26-3733-9D0A-CA58-BDEA842F6634}"/>
              </a:ext>
            </a:extLst>
          </p:cNvPr>
          <p:cNvSpPr/>
          <p:nvPr/>
        </p:nvSpPr>
        <p:spPr>
          <a:xfrm>
            <a:off x="644165" y="2264449"/>
            <a:ext cx="10273771" cy="2669388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6" name="Google Shape;226;p34" descr="Chart, line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186" y="4935894"/>
            <a:ext cx="11647503" cy="1922106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4"/>
          <p:cNvSpPr txBox="1">
            <a:spLocks noGrp="1"/>
          </p:cNvSpPr>
          <p:nvPr>
            <p:ph type="subTitle" idx="1"/>
          </p:nvPr>
        </p:nvSpPr>
        <p:spPr>
          <a:xfrm>
            <a:off x="921134" y="2312721"/>
            <a:ext cx="9902377" cy="2572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414020" indent="-457200" algn="l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3400" i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Mixture of water from more than one source</a:t>
            </a:r>
          </a:p>
          <a:p>
            <a:pPr marR="414020" indent="-457200" algn="l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3400" i="1" spc="-1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Less than the ideal amount needed</a:t>
            </a:r>
          </a:p>
          <a:p>
            <a:pPr marR="414020" indent="-457200" algn="l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3400" i="1" spc="-1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Contact</a:t>
            </a:r>
            <a:r>
              <a:rPr lang="en-US" sz="3400" i="1" spc="-5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400" i="1" spc="-1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your</a:t>
            </a:r>
            <a:r>
              <a:rPr lang="en-US" sz="3400" i="1" spc="-5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400" i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water system </a:t>
            </a:r>
            <a:r>
              <a:rPr lang="en-US" sz="3400" i="1" spc="-1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more info…</a:t>
            </a:r>
            <a:r>
              <a:rPr lang="en-US" sz="3400" i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34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marR="0" lvl="0" indent="-22860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4"/>
          <p:cNvSpPr txBox="1">
            <a:spLocks noGrp="1"/>
          </p:cNvSpPr>
          <p:nvPr>
            <p:ph type="ctrTitle"/>
          </p:nvPr>
        </p:nvSpPr>
        <p:spPr>
          <a:xfrm>
            <a:off x="791852" y="577792"/>
            <a:ext cx="9876148" cy="1148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213995" marR="0">
              <a:lnSpc>
                <a:spcPct val="150000"/>
              </a:lnSpc>
              <a:spcBef>
                <a:spcPts val="630"/>
              </a:spcBef>
              <a:spcAft>
                <a:spcPts val="0"/>
              </a:spcAft>
            </a:pPr>
            <a:r>
              <a:rPr lang="en-US" sz="3200" b="1" kern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Mixture </a:t>
            </a:r>
            <a:r>
              <a:rPr lang="en-US" sz="32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of </a:t>
            </a:r>
            <a:r>
              <a:rPr lang="en-US" sz="3200" b="1" kern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Fluoridated</a:t>
            </a:r>
            <a:r>
              <a:rPr lang="en-US" sz="3200" b="1" kern="0" spc="2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Non-Fluoridated Water</a:t>
            </a:r>
            <a:br>
              <a:rPr lang="en-US" sz="3200" b="1" kern="0" spc="2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3200" b="1" i="1" kern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“Partially Fluoridated”</a:t>
            </a:r>
            <a:endParaRPr lang="en-US" sz="3200" b="1" i="1" kern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98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8" descr="Chart, line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175" y="5626075"/>
            <a:ext cx="11647524" cy="12319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DDB05D9-AEC0-00F4-EB98-A96363997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380802"/>
              </p:ext>
            </p:extLst>
          </p:nvPr>
        </p:nvGraphicFramePr>
        <p:xfrm>
          <a:off x="996244" y="823243"/>
          <a:ext cx="10460612" cy="5203472"/>
        </p:xfrm>
        <a:graphic>
          <a:graphicData uri="http://schemas.openxmlformats.org/drawingml/2006/table">
            <a:tbl>
              <a:tblPr>
                <a:tableStyleId>{E9FFA680-D724-4ED2-B77D-2FA1AF6DBF6C}</a:tableStyleId>
              </a:tblPr>
              <a:tblGrid>
                <a:gridCol w="7119211">
                  <a:extLst>
                    <a:ext uri="{9D8B030D-6E8A-4147-A177-3AD203B41FA5}">
                      <a16:colId xmlns:a16="http://schemas.microsoft.com/office/drawing/2014/main" val="4094742968"/>
                    </a:ext>
                  </a:extLst>
                </a:gridCol>
                <a:gridCol w="3341401">
                  <a:extLst>
                    <a:ext uri="{9D8B030D-6E8A-4147-A177-3AD203B41FA5}">
                      <a16:colId xmlns:a16="http://schemas.microsoft.com/office/drawing/2014/main" val="199349084"/>
                    </a:ext>
                  </a:extLst>
                </a:gridCol>
              </a:tblGrid>
              <a:tr h="100555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California Statistics</a:t>
                      </a:r>
                      <a:endParaRPr lang="en-US" sz="2800" b="1" i="0" u="none" strike="noStrike" dirty="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479" marR="9479" marT="9479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9" marR="9479" marT="9479" marB="0" anchor="b"/>
                </a:tc>
                <a:extLst>
                  <a:ext uri="{0D108BD9-81ED-4DB2-BD59-A6C34878D82A}">
                    <a16:rowId xmlns:a16="http://schemas.microsoft.com/office/drawing/2014/main" val="3108262275"/>
                  </a:ext>
                </a:extLst>
              </a:tr>
              <a:tr h="754021">
                <a:tc>
                  <a:txBody>
                    <a:bodyPr/>
                    <a:lstStyle/>
                    <a:p>
                      <a:pPr marL="1005840" lvl="2" indent="0" algn="l" fontAlgn="t">
                        <a:buFont typeface="Arial" panose="020B0604020202020204" pitchFamily="34" charset="0"/>
                        <a:buNone/>
                      </a:pPr>
                      <a:r>
                        <a:rPr lang="en-US" sz="2200" u="none" strike="noStrike" dirty="0">
                          <a:effectLst/>
                        </a:rPr>
                        <a:t>Number of community systems </a:t>
                      </a:r>
                      <a:endParaRPr lang="en-US" sz="2200" b="1" i="0" u="none" strike="noStrike" dirty="0">
                        <a:solidFill>
                          <a:srgbClr val="212529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479" marR="9479" marT="947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u="none" strike="noStrike" dirty="0">
                          <a:effectLst/>
                        </a:rPr>
                        <a:t>~2,950</a:t>
                      </a:r>
                      <a:endParaRPr lang="en-US" sz="2200" b="0" i="0" u="none" strike="noStrike" dirty="0">
                        <a:solidFill>
                          <a:srgbClr val="212529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479" marR="9479" marT="9479" marB="0" anchor="ctr"/>
                </a:tc>
                <a:extLst>
                  <a:ext uri="{0D108BD9-81ED-4DB2-BD59-A6C34878D82A}">
                    <a16:rowId xmlns:a16="http://schemas.microsoft.com/office/drawing/2014/main" val="1452638582"/>
                  </a:ext>
                </a:extLst>
              </a:tr>
              <a:tr h="735414">
                <a:tc>
                  <a:txBody>
                    <a:bodyPr/>
                    <a:lstStyle/>
                    <a:p>
                      <a:pPr marL="1005840" lvl="2" indent="0" algn="l" fontAlgn="t">
                        <a:buFont typeface="Arial" panose="020B0604020202020204" pitchFamily="34" charset="0"/>
                        <a:buNone/>
                      </a:pPr>
                      <a:r>
                        <a:rPr lang="en-US" sz="22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Number that are FULLY fluoridated</a:t>
                      </a:r>
                    </a:p>
                  </a:txBody>
                  <a:tcPr marL="9479" marR="9479" marT="947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91</a:t>
                      </a:r>
                    </a:p>
                  </a:txBody>
                  <a:tcPr marL="9479" marR="9479" marT="9479" marB="0" anchor="ctr"/>
                </a:tc>
                <a:extLst>
                  <a:ext uri="{0D108BD9-81ED-4DB2-BD59-A6C34878D82A}">
                    <a16:rowId xmlns:a16="http://schemas.microsoft.com/office/drawing/2014/main" val="4062056378"/>
                  </a:ext>
                </a:extLst>
              </a:tr>
              <a:tr h="735414">
                <a:tc>
                  <a:txBody>
                    <a:bodyPr/>
                    <a:lstStyle/>
                    <a:p>
                      <a:pPr marL="1005840" lvl="2" indent="0" algn="l" fontAlgn="t">
                        <a:buFont typeface="Arial" panose="020B0604020202020204" pitchFamily="34" charset="0"/>
                        <a:buNone/>
                      </a:pPr>
                      <a:r>
                        <a:rPr lang="en-US" sz="22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Number that are PARTIALLY fluoridated</a:t>
                      </a:r>
                    </a:p>
                  </a:txBody>
                  <a:tcPr marL="9479" marR="9479" marT="947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79</a:t>
                      </a:r>
                    </a:p>
                  </a:txBody>
                  <a:tcPr marL="9479" marR="9479" marT="9479" marB="0" anchor="ctr"/>
                </a:tc>
                <a:extLst>
                  <a:ext uri="{0D108BD9-81ED-4DB2-BD59-A6C34878D82A}">
                    <a16:rowId xmlns:a16="http://schemas.microsoft.com/office/drawing/2014/main" val="3146237762"/>
                  </a:ext>
                </a:extLst>
              </a:tr>
              <a:tr h="867266">
                <a:tc>
                  <a:txBody>
                    <a:bodyPr/>
                    <a:lstStyle/>
                    <a:p>
                      <a:pPr marL="1005840" lvl="2" indent="0" algn="l" fontAlgn="t">
                        <a:buFont typeface="Arial" panose="020B0604020202020204" pitchFamily="34" charset="0"/>
                        <a:buNone/>
                      </a:pPr>
                      <a:r>
                        <a:rPr lang="en-US" sz="2200" u="none" strike="noStrike" dirty="0">
                          <a:effectLst/>
                        </a:rPr>
                        <a:t>Percentage of population receiving fluoridated water</a:t>
                      </a:r>
                      <a:endParaRPr lang="en-US" sz="2200" b="1" i="0" u="none" strike="noStrike" dirty="0">
                        <a:solidFill>
                          <a:srgbClr val="212529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479" marR="9479" marT="947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u="none" strike="noStrike">
                          <a:effectLst/>
                        </a:rPr>
                        <a:t>58%</a:t>
                      </a:r>
                      <a:endParaRPr lang="en-US" sz="2200" b="0" i="0" u="none" strike="noStrike" dirty="0">
                        <a:solidFill>
                          <a:srgbClr val="212529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479" marR="9479" marT="9479" marB="0" anchor="ctr"/>
                </a:tc>
                <a:extLst>
                  <a:ext uri="{0D108BD9-81ED-4DB2-BD59-A6C34878D82A}">
                    <a16:rowId xmlns:a16="http://schemas.microsoft.com/office/drawing/2014/main" val="4123206974"/>
                  </a:ext>
                </a:extLst>
              </a:tr>
              <a:tr h="1105800">
                <a:tc gridSpan="2">
                  <a:txBody>
                    <a:bodyPr/>
                    <a:lstStyle/>
                    <a:p>
                      <a:pPr marL="365760" lvl="2" indent="0" algn="ctr" fontAlgn="t">
                        <a:buFont typeface="Arial" panose="020B0604020202020204" pitchFamily="34" charset="0"/>
                        <a:buNone/>
                      </a:pPr>
                      <a:endParaRPr lang="en-US" sz="1800" b="0" i="1" u="none" strike="noStrike" dirty="0">
                        <a:solidFill>
                          <a:srgbClr val="212529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479" marR="9479" marT="9479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2200" b="0" i="0" u="none" strike="noStrike" dirty="0">
                        <a:solidFill>
                          <a:srgbClr val="212529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479" marR="9479" marT="9479" marB="0" anchor="ctr"/>
                </a:tc>
                <a:extLst>
                  <a:ext uri="{0D108BD9-81ED-4DB2-BD59-A6C34878D82A}">
                    <a16:rowId xmlns:a16="http://schemas.microsoft.com/office/drawing/2014/main" val="1282557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35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0EAACC-71F3-20A6-210D-2014B1F25BBD}"/>
              </a:ext>
            </a:extLst>
          </p:cNvPr>
          <p:cNvSpPr/>
          <p:nvPr/>
        </p:nvSpPr>
        <p:spPr>
          <a:xfrm>
            <a:off x="551522" y="426900"/>
            <a:ext cx="10695597" cy="153253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 dirty="0">
                <a:solidFill>
                  <a:schemeClr val="tx1"/>
                </a:solidFill>
              </a:rPr>
              <a:t>1. Regulatory Requirements</a:t>
            </a:r>
            <a:endParaRPr lang="en-US" sz="4800" i="1" dirty="0">
              <a:solidFill>
                <a:schemeClr val="tx1"/>
              </a:solidFill>
            </a:endParaRPr>
          </a:p>
        </p:txBody>
      </p:sp>
      <p:pic>
        <p:nvPicPr>
          <p:cNvPr id="92" name="Google Shape;92;p14" descr="Chart, line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175" y="5131975"/>
            <a:ext cx="11647524" cy="17260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>
            <a:spLocks noGrp="1"/>
          </p:cNvSpPr>
          <p:nvPr>
            <p:ph type="subTitle" idx="1"/>
          </p:nvPr>
        </p:nvSpPr>
        <p:spPr>
          <a:xfrm>
            <a:off x="861850" y="2052357"/>
            <a:ext cx="11126100" cy="3539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222222"/>
              </a:buClr>
              <a:buFont typeface="+mj-lt"/>
              <a:buAutoNum type="arabicPeriod"/>
            </a:pPr>
            <a:r>
              <a:rPr lang="en-US" sz="40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Review of Regulations</a:t>
            </a:r>
          </a:p>
          <a:p>
            <a:pPr indent="-457200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222222"/>
              </a:buClr>
              <a:buFont typeface="+mj-lt"/>
              <a:buAutoNum type="arabicPeriod"/>
            </a:pPr>
            <a:r>
              <a:rPr lang="en-US" sz="40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Monitoring &amp; Reporting</a:t>
            </a:r>
            <a:r>
              <a:rPr lang="en-US" sz="44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requirements</a:t>
            </a:r>
          </a:p>
          <a:p>
            <a:pPr indent="-457200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222222"/>
              </a:buClr>
              <a:buFont typeface="+mj-lt"/>
              <a:buAutoNum type="arabicPeriod"/>
            </a:pPr>
            <a:r>
              <a:rPr lang="en-US" sz="44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Permit requirements</a:t>
            </a:r>
          </a:p>
          <a:p>
            <a:pPr indent="-457200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222222"/>
              </a:buClr>
              <a:buFont typeface="+mj-lt"/>
              <a:buAutoNum type="arabicPeriod"/>
            </a:pPr>
            <a:r>
              <a:rPr lang="en-US" sz="44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SWRCB system review &amp; approval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+mj-lt"/>
              <a:buAutoNum type="arabicPeriod"/>
            </a:pPr>
            <a:endParaRPr lang="en-US" sz="2000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3101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5" descr="Chart, line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186" y="5210355"/>
            <a:ext cx="11647503" cy="16476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1C872D67-D22A-00AE-7AFD-82587B1DE8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C57D536-8A1C-D88D-926B-6E4530539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742907"/>
              </p:ext>
            </p:extLst>
          </p:nvPr>
        </p:nvGraphicFramePr>
        <p:xfrm>
          <a:off x="1393072" y="954157"/>
          <a:ext cx="9405856" cy="4511715"/>
        </p:xfrm>
        <a:graphic>
          <a:graphicData uri="http://schemas.openxmlformats.org/drawingml/2006/table">
            <a:tbl>
              <a:tblPr>
                <a:tableStyleId>{E9FFA680-D724-4ED2-B77D-2FA1AF6DBF6C}</a:tableStyleId>
              </a:tblPr>
              <a:tblGrid>
                <a:gridCol w="1414021">
                  <a:extLst>
                    <a:ext uri="{9D8B030D-6E8A-4147-A177-3AD203B41FA5}">
                      <a16:colId xmlns:a16="http://schemas.microsoft.com/office/drawing/2014/main" val="1674466501"/>
                    </a:ext>
                  </a:extLst>
                </a:gridCol>
                <a:gridCol w="7991835">
                  <a:extLst>
                    <a:ext uri="{9D8B030D-6E8A-4147-A177-3AD203B41FA5}">
                      <a16:colId xmlns:a16="http://schemas.microsoft.com/office/drawing/2014/main" val="79266705"/>
                    </a:ext>
                  </a:extLst>
                </a:gridCol>
              </a:tblGrid>
              <a:tr h="54883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31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State Regulations on Fluoridation</a:t>
                      </a:r>
                      <a:endParaRPr lang="en-US" sz="3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7816352"/>
                  </a:ext>
                </a:extLst>
              </a:tr>
              <a:tr h="6258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500" u="none" strike="noStrike" dirty="0">
                          <a:effectLst/>
                        </a:rPr>
                        <a:t>64433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82880" algn="l" rtl="0" fontAlgn="ctr"/>
                      <a:r>
                        <a:rPr lang="en-US" sz="2700" u="none" strike="noStrike" dirty="0">
                          <a:effectLst/>
                        </a:rPr>
                        <a:t>System Requirements and Exemptions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0237317"/>
                  </a:ext>
                </a:extLst>
              </a:tr>
              <a:tr h="5370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500" u="none" strike="noStrike" dirty="0">
                          <a:effectLst/>
                        </a:rPr>
                        <a:t>64433.2. 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82880" algn="l" rtl="0" fontAlgn="ctr"/>
                      <a:r>
                        <a:rPr lang="en-US" sz="2700" u="none" strike="noStrike" dirty="0">
                          <a:effectLst/>
                        </a:rPr>
                        <a:t>Optimal Fluoride Levels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05891256"/>
                  </a:ext>
                </a:extLst>
              </a:tr>
              <a:tr h="6122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500" u="none" strike="noStrike" dirty="0">
                          <a:effectLst/>
                        </a:rPr>
                        <a:t>64433.3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82880" algn="l" rtl="0" fontAlgn="ctr"/>
                      <a:r>
                        <a:rPr lang="en-US" sz="2700" u="none" strike="noStrike" dirty="0">
                          <a:effectLst/>
                        </a:rPr>
                        <a:t>Monitoring and Compliance--Fluoride Levels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24189680"/>
                  </a:ext>
                </a:extLst>
              </a:tr>
              <a:tr h="5086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500" u="none" strike="noStrike" dirty="0">
                          <a:effectLst/>
                        </a:rPr>
                        <a:t>64433.5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82880" algn="l" rtl="0" fontAlgn="ctr"/>
                      <a:r>
                        <a:rPr lang="en-US" sz="2700" u="none" strike="noStrike" dirty="0">
                          <a:effectLst/>
                        </a:rPr>
                        <a:t>Fluoridation System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16383585"/>
                  </a:ext>
                </a:extLst>
              </a:tr>
              <a:tr h="6501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500" u="none" strike="noStrike" dirty="0">
                          <a:effectLst/>
                        </a:rPr>
                        <a:t>64433.7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82880" algn="l" rtl="0" fontAlgn="ctr"/>
                      <a:r>
                        <a:rPr lang="en-US" sz="2700" u="none" strike="noStrike" dirty="0">
                          <a:effectLst/>
                        </a:rPr>
                        <a:t>Record-keeping, Reporting, and Notification 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1413600"/>
                  </a:ext>
                </a:extLst>
              </a:tr>
              <a:tr h="5145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500" u="none" strike="noStrike" dirty="0">
                          <a:effectLst/>
                        </a:rPr>
                        <a:t>64433.8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82880" algn="l" rtl="0" fontAlgn="ctr"/>
                      <a:r>
                        <a:rPr lang="en-US" sz="2700" u="none" strike="noStrike" dirty="0">
                          <a:effectLst/>
                        </a:rPr>
                        <a:t>Fluoridation System Operations Contingency Plan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5038623"/>
                  </a:ext>
                </a:extLst>
              </a:tr>
              <a:tr h="5145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82880" algn="l" rtl="0" fontAlgn="ctr"/>
                      <a:r>
                        <a:rPr lang="en-US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Drinking Water Direct Additives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18190171"/>
                  </a:ext>
                </a:extLst>
              </a:tr>
            </a:tbl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AB39FFB9-73B2-53C8-DBB6-403E83D87D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1084"/>
            <a:ext cx="7883951" cy="38649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541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34" descr="Chart, line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186" y="4854804"/>
            <a:ext cx="11647503" cy="2003196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4"/>
          <p:cNvSpPr txBox="1">
            <a:spLocks noGrp="1"/>
          </p:cNvSpPr>
          <p:nvPr>
            <p:ph type="subTitle" idx="1"/>
          </p:nvPr>
        </p:nvSpPr>
        <p:spPr>
          <a:xfrm>
            <a:off x="659876" y="1932494"/>
            <a:ext cx="10887959" cy="3648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US" sz="31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Optimal level of 0.7 mg/L </a:t>
            </a:r>
          </a:p>
          <a:p>
            <a:pPr marL="5080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US" sz="31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n-US" sz="31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ontrol range of 0.6 ppm to 1.2 ppm</a:t>
            </a:r>
          </a:p>
          <a:p>
            <a:pPr marL="5080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US" sz="31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Consistent with Federal Center for Disease Control Guidance</a:t>
            </a:r>
          </a:p>
          <a:p>
            <a:pPr marL="5080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US" sz="31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Incorporated as a Water Supply Permit requirement</a:t>
            </a:r>
            <a:endParaRPr lang="en-US" sz="3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0800" indent="0" algn="l"/>
            <a:endParaRPr lang="en-US" b="0" i="1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228" name="Google Shape;228;p34"/>
          <p:cNvSpPr txBox="1">
            <a:spLocks noGrp="1"/>
          </p:cNvSpPr>
          <p:nvPr>
            <p:ph type="ctrTitle"/>
          </p:nvPr>
        </p:nvSpPr>
        <p:spPr>
          <a:xfrm>
            <a:off x="791852" y="577792"/>
            <a:ext cx="9876148" cy="1288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213995">
              <a:lnSpc>
                <a:spcPct val="150000"/>
              </a:lnSpc>
              <a:spcBef>
                <a:spcPts val="630"/>
              </a:spcBef>
            </a:pPr>
            <a:br>
              <a:rPr lang="en-US" sz="3600" b="1" i="1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3600" b="1" i="1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Optimal Fluoridation level</a:t>
            </a:r>
            <a:br>
              <a:rPr lang="en-US" sz="3600" b="1" i="1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600" i="1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State Water Board 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</a:rPr>
              <a:t>Current Guidance – Differs from regulation</a:t>
            </a:r>
            <a:endParaRPr lang="en-US" sz="2600" i="1" kern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338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5" descr="Chart, line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175" y="4736700"/>
            <a:ext cx="11647524" cy="212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500676" y="1969775"/>
            <a:ext cx="11487150" cy="4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Mark Bartson, P.E.         </a:t>
            </a:r>
            <a:r>
              <a:rPr lang="en-US" u="sng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Mark.bartson@ucsf.edu</a:t>
            </a:r>
            <a:r>
              <a:rPr lang="en-US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Howard Pollick</a:t>
            </a:r>
            <a:r>
              <a:rPr lang="en-US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, BDS, MPH – UCSF Dental School     </a:t>
            </a:r>
            <a:r>
              <a:rPr lang="en-US" u="sng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Howard.pollick@ucsf.edu</a:t>
            </a:r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Marjorie Stocks</a:t>
            </a:r>
            <a:r>
              <a:rPr lang="en-US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, MPH - Community Outreach    </a:t>
            </a:r>
            <a:r>
              <a:rPr lang="en-US" u="sng" dirty="0">
                <a:solidFill>
                  <a:srgbClr val="222222"/>
                </a:solidFill>
                <a:latin typeface="Arial"/>
                <a:cs typeface="Arial"/>
                <a:sym typeface="Arial"/>
              </a:rPr>
              <a:t>Marjorie.stocks@ucsf.edu</a:t>
            </a:r>
            <a:endParaRPr u="sng" dirty="0"/>
          </a:p>
          <a:p>
            <a:pPr marL="45720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dirty="0"/>
          </a:p>
        </p:txBody>
      </p:sp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500675" y="428225"/>
            <a:ext cx="11126100" cy="11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endParaRPr sz="2760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276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UC San Francisco </a:t>
            </a:r>
            <a:endParaRPr sz="2760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276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Oral Health Program - Fluoridation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1135756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34" descr="Chart, line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186" y="4854804"/>
            <a:ext cx="11647503" cy="2003196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4"/>
          <p:cNvSpPr txBox="1">
            <a:spLocks noGrp="1"/>
          </p:cNvSpPr>
          <p:nvPr>
            <p:ph type="subTitle" idx="1"/>
          </p:nvPr>
        </p:nvSpPr>
        <p:spPr>
          <a:xfrm>
            <a:off x="659876" y="1550504"/>
            <a:ext cx="10887959" cy="451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418465" lvl="0" indent="-5143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1000"/>
              <a:buFont typeface="+mj-lt"/>
              <a:buAutoNum type="arabicPeriod"/>
              <a:tabLst>
                <a:tab pos="574040" algn="l"/>
              </a:tabLst>
            </a:pPr>
            <a:r>
              <a:rPr lang="en-US" sz="2700" spc="-5" dirty="0">
                <a:effectLst/>
                <a:latin typeface="+mj-lt"/>
                <a:ea typeface="Times New Roman" panose="02020603050405020304" pitchFamily="18" charset="0"/>
              </a:rPr>
              <a:t>Operate</a:t>
            </a:r>
            <a:r>
              <a:rPr lang="en-US" sz="2700" spc="-15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700" spc="-5" dirty="0">
                <a:effectLst/>
                <a:latin typeface="+mj-lt"/>
                <a:ea typeface="Times New Roman" panose="02020603050405020304" pitchFamily="18" charset="0"/>
              </a:rPr>
              <a:t>only</a:t>
            </a:r>
            <a:r>
              <a:rPr lang="en-US" sz="2700" spc="-1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700" spc="-5" dirty="0">
                <a:effectLst/>
                <a:latin typeface="+mj-lt"/>
                <a:ea typeface="Times New Roman" panose="02020603050405020304" pitchFamily="18" charset="0"/>
              </a:rPr>
              <a:t>when</a:t>
            </a:r>
            <a:r>
              <a:rPr lang="en-US" sz="2700" spc="-1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700" spc="-5" dirty="0">
                <a:effectLst/>
                <a:latin typeface="+mj-lt"/>
                <a:ea typeface="Times New Roman" panose="02020603050405020304" pitchFamily="18" charset="0"/>
              </a:rPr>
              <a:t>a</a:t>
            </a:r>
            <a:r>
              <a:rPr lang="en-US" sz="2700" spc="-15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700" spc="-5" dirty="0">
                <a:effectLst/>
                <a:latin typeface="+mj-lt"/>
                <a:ea typeface="Times New Roman" panose="02020603050405020304" pitchFamily="18" charset="0"/>
              </a:rPr>
              <a:t>flow</a:t>
            </a:r>
            <a:r>
              <a:rPr lang="en-US" sz="2700" spc="-15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700" spc="-5" dirty="0">
                <a:effectLst/>
                <a:latin typeface="+mj-lt"/>
                <a:ea typeface="Times New Roman" panose="02020603050405020304" pitchFamily="18" charset="0"/>
              </a:rPr>
              <a:t>of</a:t>
            </a:r>
            <a:r>
              <a:rPr lang="en-US" sz="2700" spc="-1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700" spc="-5" dirty="0">
                <a:effectLst/>
                <a:latin typeface="+mj-lt"/>
                <a:ea typeface="Times New Roman" panose="02020603050405020304" pitchFamily="18" charset="0"/>
              </a:rPr>
              <a:t>water</a:t>
            </a:r>
            <a:r>
              <a:rPr lang="en-US" sz="2700" spc="-15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700" spc="-5" dirty="0">
                <a:effectLst/>
                <a:latin typeface="+mj-lt"/>
                <a:ea typeface="Times New Roman" panose="02020603050405020304" pitchFamily="18" charset="0"/>
              </a:rPr>
              <a:t>is</a:t>
            </a:r>
            <a:r>
              <a:rPr lang="en-US" sz="2700" spc="-1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700" spc="-5" dirty="0">
                <a:effectLst/>
                <a:latin typeface="+mj-lt"/>
                <a:ea typeface="Times New Roman" panose="02020603050405020304" pitchFamily="18" charset="0"/>
              </a:rPr>
              <a:t>detected.</a:t>
            </a:r>
            <a:r>
              <a:rPr lang="en-US" sz="2700" spc="-10" dirty="0">
                <a:effectLst/>
                <a:latin typeface="+mj-lt"/>
                <a:ea typeface="Times New Roman" panose="02020603050405020304" pitchFamily="18" charset="0"/>
              </a:rPr>
              <a:t> </a:t>
            </a:r>
          </a:p>
          <a:p>
            <a:pPr marL="514350" marR="512445" lvl="0" indent="-514350" algn="l">
              <a:spcBef>
                <a:spcPts val="0"/>
              </a:spcBef>
              <a:spcAft>
                <a:spcPts val="0"/>
              </a:spcAft>
              <a:buSzPct val="101000"/>
              <a:buFont typeface="+mj-lt"/>
              <a:buAutoNum type="arabicPeriod"/>
              <a:tabLst>
                <a:tab pos="574040" algn="l"/>
              </a:tabLst>
            </a:pPr>
            <a:endParaRPr lang="en-US" sz="2700" spc="-5" dirty="0">
              <a:effectLst/>
              <a:latin typeface="+mj-lt"/>
              <a:ea typeface="Times New Roman" panose="02020603050405020304" pitchFamily="18" charset="0"/>
            </a:endParaRPr>
          </a:p>
          <a:p>
            <a:pPr marL="514350" marR="512445" lvl="0" indent="-514350" algn="l">
              <a:spcBef>
                <a:spcPts val="0"/>
              </a:spcBef>
              <a:spcAft>
                <a:spcPts val="0"/>
              </a:spcAft>
              <a:buSzPct val="101000"/>
              <a:buFont typeface="+mj-lt"/>
              <a:buAutoNum type="arabicPeriod"/>
              <a:tabLst>
                <a:tab pos="574040" algn="l"/>
              </a:tabLst>
            </a:pPr>
            <a:r>
              <a:rPr lang="en-US" sz="2700" spc="-5" dirty="0">
                <a:effectLst/>
                <a:latin typeface="+mj-lt"/>
                <a:ea typeface="Times New Roman" panose="02020603050405020304" pitchFamily="18" charset="0"/>
              </a:rPr>
              <a:t>Designed to meet the control range 95 per cent of the time;</a:t>
            </a:r>
          </a:p>
          <a:p>
            <a:pPr marL="514350" marR="512445" lvl="0" indent="-514350" algn="l">
              <a:spcBef>
                <a:spcPts val="0"/>
              </a:spcBef>
              <a:spcAft>
                <a:spcPts val="0"/>
              </a:spcAft>
              <a:buSzPct val="101000"/>
              <a:buFont typeface="+mj-lt"/>
              <a:buAutoNum type="arabicPeriod"/>
              <a:tabLst>
                <a:tab pos="574040" algn="l"/>
              </a:tabLst>
            </a:pPr>
            <a:endParaRPr lang="en-US" sz="2700" spc="-5" dirty="0">
              <a:effectLst/>
              <a:latin typeface="+mj-lt"/>
              <a:ea typeface="Times New Roman" panose="02020603050405020304" pitchFamily="18" charset="0"/>
            </a:endParaRPr>
          </a:p>
          <a:p>
            <a:pPr marL="107950" marR="0" indent="-514350" algn="l">
              <a:spcBef>
                <a:spcPts val="0"/>
              </a:spcBef>
              <a:spcAft>
                <a:spcPts val="0"/>
              </a:spcAft>
              <a:buSzPct val="101000"/>
              <a:buFont typeface="+mj-lt"/>
              <a:buAutoNum type="arabicPeriod"/>
            </a:pPr>
            <a:r>
              <a:rPr lang="en-US" sz="2700" dirty="0">
                <a:effectLst/>
                <a:latin typeface="+mj-lt"/>
                <a:ea typeface="Times New Roman" panose="02020603050405020304" pitchFamily="18" charset="0"/>
              </a:rPr>
              <a:t>Pro</a:t>
            </a:r>
            <a:r>
              <a:rPr lang="en-US" sz="2700" spc="-5" dirty="0">
                <a:effectLst/>
                <a:latin typeface="+mj-lt"/>
                <a:ea typeface="Times New Roman" panose="02020603050405020304" pitchFamily="18" charset="0"/>
              </a:rPr>
              <a:t>vide for</a:t>
            </a:r>
            <a:r>
              <a:rPr lang="en-US" sz="2700" spc="-15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700" spc="-5" dirty="0">
                <a:effectLst/>
                <a:latin typeface="+mj-lt"/>
                <a:ea typeface="Times New Roman" panose="02020603050405020304" pitchFamily="18" charset="0"/>
              </a:rPr>
              <a:t>containment of</a:t>
            </a:r>
            <a:r>
              <a:rPr lang="en-US" sz="2700" spc="-15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700" spc="-5" dirty="0">
                <a:effectLst/>
                <a:latin typeface="+mj-lt"/>
                <a:ea typeface="Times New Roman" panose="02020603050405020304" pitchFamily="18" charset="0"/>
              </a:rPr>
              <a:t>spills; </a:t>
            </a:r>
            <a:r>
              <a:rPr lang="en-US" sz="2700" spc="-25" dirty="0">
                <a:effectLst/>
                <a:latin typeface="+mj-lt"/>
                <a:ea typeface="Times New Roman" panose="02020603050405020304" pitchFamily="18" charset="0"/>
              </a:rPr>
              <a:t>and</a:t>
            </a:r>
            <a:endParaRPr lang="en-US" sz="2700" spc="-5" dirty="0">
              <a:effectLst/>
              <a:latin typeface="+mj-lt"/>
              <a:ea typeface="Times New Roman" panose="02020603050405020304" pitchFamily="18" charset="0"/>
            </a:endParaRPr>
          </a:p>
          <a:p>
            <a:pPr marL="107950" marR="0" indent="-514350" algn="l">
              <a:spcBef>
                <a:spcPts val="0"/>
              </a:spcBef>
              <a:spcAft>
                <a:spcPts val="0"/>
              </a:spcAft>
              <a:buSzPct val="101000"/>
              <a:buFont typeface="+mj-lt"/>
              <a:buAutoNum type="arabicPeriod"/>
            </a:pPr>
            <a:endParaRPr lang="en-US" sz="27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514350" marR="0" lvl="0" indent="-514350" algn="l">
              <a:spcBef>
                <a:spcPts val="0"/>
              </a:spcBef>
              <a:spcAft>
                <a:spcPts val="0"/>
              </a:spcAft>
              <a:buSzPct val="101000"/>
              <a:buFont typeface="+mj-lt"/>
              <a:buAutoNum type="arabicPeriod"/>
              <a:tabLst>
                <a:tab pos="574040" algn="l"/>
              </a:tabLst>
            </a:pPr>
            <a:r>
              <a:rPr lang="en-US" sz="2700" spc="-5" dirty="0">
                <a:effectLst/>
                <a:latin typeface="+mj-lt"/>
                <a:ea typeface="Times New Roman" panose="02020603050405020304" pitchFamily="18" charset="0"/>
              </a:rPr>
              <a:t>Provide</a:t>
            </a:r>
            <a:r>
              <a:rPr lang="en-US" sz="2700" spc="-15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700" spc="-5" dirty="0">
                <a:effectLst/>
                <a:latin typeface="+mj-lt"/>
                <a:ea typeface="Times New Roman" panose="02020603050405020304" pitchFamily="18" charset="0"/>
              </a:rPr>
              <a:t>alarm</a:t>
            </a:r>
            <a:r>
              <a:rPr lang="en-US" sz="2700" spc="-15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700" spc="-5" dirty="0">
                <a:effectLst/>
                <a:latin typeface="+mj-lt"/>
                <a:ea typeface="Times New Roman" panose="02020603050405020304" pitchFamily="18" charset="0"/>
              </a:rPr>
              <a:t>features for fluoride</a:t>
            </a:r>
            <a:r>
              <a:rPr lang="en-US" sz="2700" spc="-1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700" spc="-5" dirty="0">
                <a:effectLst/>
                <a:latin typeface="+mj-lt"/>
                <a:ea typeface="Times New Roman" panose="02020603050405020304" pitchFamily="18" charset="0"/>
              </a:rPr>
              <a:t>chemical feed and fluoride </a:t>
            </a:r>
            <a:r>
              <a:rPr lang="en-US" sz="2700" spc="-10" dirty="0">
                <a:effectLst/>
                <a:latin typeface="+mj-lt"/>
                <a:ea typeface="Times New Roman" panose="02020603050405020304" pitchFamily="18" charset="0"/>
              </a:rPr>
              <a:t>spills</a:t>
            </a:r>
            <a:r>
              <a:rPr lang="en-US" sz="27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700" spc="-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0800" indent="0" algn="l"/>
            <a:endParaRPr lang="en-US" b="0" i="1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228" name="Google Shape;228;p34"/>
          <p:cNvSpPr txBox="1">
            <a:spLocks noGrp="1"/>
          </p:cNvSpPr>
          <p:nvPr>
            <p:ph type="ctrTitle"/>
          </p:nvPr>
        </p:nvSpPr>
        <p:spPr>
          <a:xfrm>
            <a:off x="791852" y="577793"/>
            <a:ext cx="9876148" cy="826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213995">
              <a:lnSpc>
                <a:spcPct val="150000"/>
              </a:lnSpc>
              <a:spcBef>
                <a:spcPts val="630"/>
              </a:spcBef>
            </a:pPr>
            <a:r>
              <a:rPr lang="en-US" sz="3600" b="1" i="1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Fluoridation Systems</a:t>
            </a:r>
            <a:endParaRPr lang="en-US" sz="2600" i="1" kern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796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34" descr="Chart, line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248" y="5344998"/>
            <a:ext cx="11647503" cy="1513002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4"/>
          <p:cNvSpPr txBox="1">
            <a:spLocks noGrp="1"/>
          </p:cNvSpPr>
          <p:nvPr>
            <p:ph type="subTitle" idx="1"/>
          </p:nvPr>
        </p:nvSpPr>
        <p:spPr>
          <a:xfrm>
            <a:off x="659876" y="1537252"/>
            <a:ext cx="10887959" cy="404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541655" lvl="0" indent="-344488" algn="l">
              <a:spcBef>
                <a:spcPts val="0"/>
              </a:spcBef>
              <a:buSzPct val="99000"/>
              <a:buFont typeface="+mj-lt"/>
              <a:buAutoNum type="arabicPeriod"/>
              <a:tabLst>
                <a:tab pos="574040" algn="l"/>
              </a:tabLst>
            </a:pPr>
            <a:r>
              <a:rPr lang="en-US" sz="25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Fluoride levels </a:t>
            </a:r>
            <a:r>
              <a:rPr lang="en-US" sz="23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 the distribution system are found to be:</a:t>
            </a:r>
            <a:r>
              <a:rPr lang="en-US" sz="23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300" spc="-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marR="458470" lvl="3" indent="-452438" algn="l">
              <a:lnSpc>
                <a:spcPct val="150000"/>
              </a:lnSpc>
              <a:spcBef>
                <a:spcPts val="600"/>
              </a:spcBef>
              <a:buSzPts val="1200"/>
              <a:buFont typeface="Wingdings" panose="05000000000000000000" pitchFamily="2" charset="2"/>
              <a:buChar char="q"/>
            </a:pPr>
            <a:r>
              <a:rPr lang="en-US" sz="21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Above the control range</a:t>
            </a:r>
          </a:p>
          <a:p>
            <a:pPr marL="914400" marR="458470" lvl="3" indent="-452438" algn="l">
              <a:lnSpc>
                <a:spcPct val="150000"/>
              </a:lnSpc>
              <a:spcBef>
                <a:spcPts val="0"/>
              </a:spcBef>
              <a:buSzPts val="1200"/>
              <a:buFont typeface="Wingdings" panose="05000000000000000000" pitchFamily="2" charset="2"/>
              <a:buChar char="q"/>
            </a:pPr>
            <a:r>
              <a:rPr lang="en-US" sz="21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Above 4.0 mg</a:t>
            </a:r>
            <a:r>
              <a:rPr lang="en-US" sz="21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per liter</a:t>
            </a:r>
            <a:r>
              <a:rPr lang="en-US" sz="21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914400" marR="458470" lvl="3" indent="-452438" algn="l">
              <a:lnSpc>
                <a:spcPct val="150000"/>
              </a:lnSpc>
              <a:spcBef>
                <a:spcPts val="0"/>
              </a:spcBef>
              <a:buSzPts val="1200"/>
              <a:buFont typeface="Wingdings" panose="05000000000000000000" pitchFamily="2" charset="2"/>
              <a:buChar char="q"/>
            </a:pPr>
            <a:r>
              <a:rPr lang="en-US" sz="21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Above 1</a:t>
            </a:r>
            <a:r>
              <a:rPr lang="en-US" sz="21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0.0 mg</a:t>
            </a:r>
            <a:r>
              <a:rPr lang="en-US" sz="21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per liter</a:t>
            </a:r>
            <a:endParaRPr lang="en-US" sz="2100" spc="-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marR="458470" lvl="2" indent="-457200" algn="l">
              <a:spcBef>
                <a:spcPts val="0"/>
              </a:spcBef>
              <a:buSzPts val="1200"/>
              <a:buFont typeface="+mj-lt"/>
              <a:buAutoNum type="arabicPeriod" startAt="2"/>
            </a:pPr>
            <a:endParaRPr lang="en-US" sz="2300" spc="-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1963" marR="458470" lvl="2" indent="-292100" algn="l">
              <a:spcBef>
                <a:spcPts val="0"/>
              </a:spcBef>
              <a:buSzPct val="99000"/>
              <a:buFont typeface="+mj-lt"/>
              <a:buAutoNum type="arabicPeriod" startAt="2"/>
            </a:pPr>
            <a:r>
              <a:rPr lang="en-US" sz="25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procedures for shutting down the fluoridation if there is an overfeed</a:t>
            </a:r>
            <a:endParaRPr lang="en-US" sz="2500" spc="-1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1963" marR="458470" lvl="2" indent="-292100" algn="l">
              <a:spcBef>
                <a:spcPts val="0"/>
              </a:spcBef>
              <a:buSzPts val="1200"/>
              <a:buFont typeface="+mj-lt"/>
              <a:buAutoNum type="arabicPeriod" startAt="2"/>
            </a:pPr>
            <a:endParaRPr lang="en-US" sz="2500" spc="-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1963" marR="0" lvl="1" indent="-292100" algn="l">
              <a:spcBef>
                <a:spcPts val="0"/>
              </a:spcBef>
              <a:spcAft>
                <a:spcPts val="0"/>
              </a:spcAft>
              <a:buSzPct val="99000"/>
              <a:buFont typeface="+mj-lt"/>
              <a:buAutoNum type="arabicPeriod" startAt="3"/>
            </a:pPr>
            <a:r>
              <a:rPr lang="en-US" sz="25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25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procedures for</a:t>
            </a:r>
            <a:r>
              <a:rPr lang="en-US" sz="25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investigating the cause</a:t>
            </a:r>
            <a:r>
              <a:rPr lang="en-US" sz="25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n-US" sz="25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 underfeed or</a:t>
            </a:r>
            <a:r>
              <a:rPr lang="en-US" sz="25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overfeed</a:t>
            </a:r>
            <a:r>
              <a:rPr lang="en-US" sz="25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marR="0">
              <a:spcBef>
                <a:spcPts val="15"/>
              </a:spcBef>
              <a:spcAft>
                <a:spcPts val="0"/>
              </a:spcAft>
            </a:pPr>
            <a:r>
              <a:rPr lang="en-US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50800" indent="0" algn="l"/>
            <a:endParaRPr lang="en-US" b="0" i="1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228" name="Google Shape;228;p34"/>
          <p:cNvSpPr txBox="1">
            <a:spLocks noGrp="1"/>
          </p:cNvSpPr>
          <p:nvPr>
            <p:ph type="ctrTitle"/>
          </p:nvPr>
        </p:nvSpPr>
        <p:spPr>
          <a:xfrm>
            <a:off x="791852" y="577793"/>
            <a:ext cx="9876148" cy="86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213995">
              <a:lnSpc>
                <a:spcPct val="150000"/>
              </a:lnSpc>
            </a:pPr>
            <a:br>
              <a:rPr lang="en-US" sz="3600" b="1" i="1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3600" b="1" i="1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Contingency Plans </a:t>
            </a:r>
            <a:endParaRPr lang="en-US" sz="2600" i="1" kern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084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5" descr="Chart, line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186" y="5210355"/>
            <a:ext cx="11647503" cy="16476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1C872D67-D22A-00AE-7AFD-82587B1DE8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339" y="1683027"/>
            <a:ext cx="10694504" cy="3763616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2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No chemical or product shall be added to drinking water by a water supplier unless … certified as meeting the specifications of NSF International/American National Standard Institute (NSF/ANSI) 60</a:t>
            </a:r>
            <a:endParaRPr lang="en-US" sz="32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B39FFB9-73B2-53C8-DBB6-403E83D87D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1083"/>
            <a:ext cx="7883951" cy="1120151"/>
          </a:xfrm>
        </p:spPr>
        <p:txBody>
          <a:bodyPr>
            <a:normAutofit fontScale="90000"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64590 - Direct Additives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871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 descr="Chart, line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186" y="5745192"/>
            <a:ext cx="11647503" cy="111280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3" name="Google Shape;213;p32"/>
          <p:cNvGraphicFramePr/>
          <p:nvPr>
            <p:extLst>
              <p:ext uri="{D42A27DB-BD31-4B8C-83A1-F6EECF244321}">
                <p14:modId xmlns:p14="http://schemas.microsoft.com/office/powerpoint/2010/main" val="1891141334"/>
              </p:ext>
            </p:extLst>
          </p:nvPr>
        </p:nvGraphicFramePr>
        <p:xfrm>
          <a:off x="534838" y="1815548"/>
          <a:ext cx="10796450" cy="4121427"/>
        </p:xfrm>
        <a:graphic>
          <a:graphicData uri="http://schemas.openxmlformats.org/drawingml/2006/table">
            <a:tbl>
              <a:tblPr>
                <a:noFill/>
                <a:tableStyleId>{E9FFA680-D724-4ED2-B77D-2FA1AF6DBF6C}</a:tableStyleId>
              </a:tblPr>
              <a:tblGrid>
                <a:gridCol w="1079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642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5236">
                <a:tc>
                  <a:txBody>
                    <a:bodyPr/>
                    <a:lstStyle/>
                    <a:p>
                      <a:pPr marL="463550" marR="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3500"/>
                        <a:buFont typeface="Wingdings" panose="05000000000000000000" pitchFamily="2" charset="2"/>
                        <a:buChar char="Ø"/>
                      </a:pPr>
                      <a:r>
                        <a:rPr lang="en-US" sz="3500" dirty="0">
                          <a:solidFill>
                            <a:srgbClr val="333333"/>
                          </a:solidFill>
                          <a:highlight>
                            <a:srgbClr val="F2F2F2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Monthly Distribution Monitoring</a:t>
                      </a:r>
                      <a:endParaRPr sz="4400" b="0" i="1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5997">
                <a:tc>
                  <a:txBody>
                    <a:bodyPr/>
                    <a:lstStyle/>
                    <a:p>
                      <a:pPr marL="463550" marR="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3500"/>
                        <a:buFont typeface="Wingdings" panose="05000000000000000000" pitchFamily="2" charset="2"/>
                        <a:buChar char="Ø"/>
                      </a:pPr>
                      <a:r>
                        <a:rPr lang="en-US" sz="3500" dirty="0">
                          <a:solidFill>
                            <a:srgbClr val="333333"/>
                          </a:solidFill>
                          <a:highlight>
                            <a:srgbClr val="F2F2F2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Year-to-Date Distribution Summary</a:t>
                      </a:r>
                      <a:endParaRPr sz="4400" b="0" i="1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4207">
                <a:tc>
                  <a:txBody>
                    <a:bodyPr/>
                    <a:lstStyle/>
                    <a:p>
                      <a:pPr marL="463550" marR="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3500"/>
                        <a:buFont typeface="Wingdings" panose="05000000000000000000" pitchFamily="2" charset="2"/>
                        <a:buChar char="Ø"/>
                      </a:pPr>
                      <a:r>
                        <a:rPr lang="en-US" sz="3500" dirty="0">
                          <a:solidFill>
                            <a:srgbClr val="333333"/>
                          </a:solidFill>
                          <a:highlight>
                            <a:srgbClr val="F2F2F2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Monthly Treatment Summary</a:t>
                      </a:r>
                      <a:endParaRPr sz="4400" b="0" i="1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9564">
                <a:tc>
                  <a:txBody>
                    <a:bodyPr/>
                    <a:lstStyle/>
                    <a:p>
                      <a:pPr marL="463550" marR="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3500"/>
                        <a:buFont typeface="Wingdings" panose="05000000000000000000" pitchFamily="2" charset="2"/>
                        <a:buChar char="Ø"/>
                      </a:pPr>
                      <a:r>
                        <a:rPr lang="en-US" sz="3500" dirty="0">
                          <a:solidFill>
                            <a:srgbClr val="333333"/>
                          </a:solidFill>
                          <a:highlight>
                            <a:srgbClr val="F2F2F2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Yearly Treatment Summary</a:t>
                      </a:r>
                      <a:endParaRPr sz="3700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4" name="Google Shape;214;p32"/>
          <p:cNvSpPr txBox="1">
            <a:spLocks noGrp="1"/>
          </p:cNvSpPr>
          <p:nvPr>
            <p:ph type="ctrTitle"/>
          </p:nvPr>
        </p:nvSpPr>
        <p:spPr>
          <a:xfrm>
            <a:off x="914400" y="509750"/>
            <a:ext cx="10416900" cy="1112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n-US" dirty="0"/>
            </a:br>
            <a:r>
              <a:rPr lang="en-US" dirty="0"/>
              <a:t>SWRCB Reporting Forms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0590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1" descr="Chart, line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186" y="5745192"/>
            <a:ext cx="11647503" cy="1112808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1"/>
          <p:cNvSpPr txBox="1">
            <a:spLocks noGrp="1"/>
          </p:cNvSpPr>
          <p:nvPr>
            <p:ph type="ctrTitle"/>
          </p:nvPr>
        </p:nvSpPr>
        <p:spPr>
          <a:xfrm>
            <a:off x="1524000" y="509753"/>
            <a:ext cx="9731022" cy="61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n-US" dirty="0"/>
            </a:br>
            <a:r>
              <a:rPr lang="en-US" dirty="0"/>
              <a:t>Types of Fluoridation</a:t>
            </a:r>
            <a:endParaRPr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EC7530E-E25F-0B03-88A1-F014E43B56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699843"/>
              </p:ext>
            </p:extLst>
          </p:nvPr>
        </p:nvGraphicFramePr>
        <p:xfrm>
          <a:off x="1524000" y="1338606"/>
          <a:ext cx="8802511" cy="4038439"/>
        </p:xfrm>
        <a:graphic>
          <a:graphicData uri="http://schemas.openxmlformats.org/drawingml/2006/table">
            <a:tbl>
              <a:tblPr>
                <a:noFill/>
                <a:tableStyleId>{E9FFA680-D724-4ED2-B77D-2FA1AF6DBF6C}</a:tableStyleId>
              </a:tblPr>
              <a:tblGrid>
                <a:gridCol w="8802511">
                  <a:extLst>
                    <a:ext uri="{9D8B030D-6E8A-4147-A177-3AD203B41FA5}">
                      <a16:colId xmlns:a16="http://schemas.microsoft.com/office/drawing/2014/main" val="3816968395"/>
                    </a:ext>
                  </a:extLst>
                </a:gridCol>
              </a:tblGrid>
              <a:tr h="104797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4100" i="1" u="none" strike="noStrike" cap="none" dirty="0"/>
                        <a:t>1.  Fully fluoridated</a:t>
                      </a:r>
                      <a:endParaRPr sz="4100" b="0" i="1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65288126"/>
                  </a:ext>
                </a:extLst>
              </a:tr>
              <a:tr h="974981">
                <a:tc>
                  <a:txBody>
                    <a:bodyPr/>
                    <a:lstStyle/>
                    <a:p>
                      <a:pPr marL="742950" marR="0" lvl="0" indent="-7429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n-US" sz="4100" i="1" u="none" strike="noStrike" cap="none" dirty="0"/>
                        <a:t>Partially fluoridated</a:t>
                      </a:r>
                      <a:endParaRPr sz="4100" b="0" i="1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703947"/>
                  </a:ext>
                </a:extLst>
              </a:tr>
              <a:tr h="99580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4100" b="0" i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 Naturally fluoridated</a:t>
                      </a:r>
                      <a:endParaRPr sz="4100" b="0" i="1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0403199"/>
                  </a:ext>
                </a:extLst>
              </a:tr>
              <a:tr h="1019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4100" b="0" i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 Non-fluoridated</a:t>
                      </a:r>
                      <a:endParaRPr sz="4100" b="0" i="1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3548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19247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34" descr="Chart, line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186" y="4854804"/>
            <a:ext cx="11647503" cy="2003196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4"/>
          <p:cNvSpPr txBox="1">
            <a:spLocks noGrp="1"/>
          </p:cNvSpPr>
          <p:nvPr>
            <p:ph type="subTitle" idx="1"/>
          </p:nvPr>
        </p:nvSpPr>
        <p:spPr>
          <a:xfrm>
            <a:off x="659876" y="1687398"/>
            <a:ext cx="10887959" cy="389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0" indent="-457200" algn="l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i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Every public water system must have a valid permit</a:t>
            </a:r>
          </a:p>
          <a:p>
            <a:pPr marL="5080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US" sz="2800" i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 amendment is required to modify treatment facilities </a:t>
            </a:r>
          </a:p>
          <a:p>
            <a:pPr marL="5080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US" sz="2800" i="1" dirty="0">
                <a:solidFill>
                  <a:srgbClr val="333333"/>
                </a:solidFill>
                <a:latin typeface="Source Sans Pro" panose="020B0503030403020204" pitchFamily="34" charset="0"/>
              </a:rPr>
              <a:t>The permit can be enforced directly </a:t>
            </a:r>
          </a:p>
          <a:p>
            <a:pPr marL="5080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US" sz="2800" b="0" i="1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Permit often contains system-specific requirements </a:t>
            </a:r>
          </a:p>
          <a:p>
            <a:pPr marL="800100" marR="0" lvl="0" indent="-228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4"/>
          <p:cNvSpPr txBox="1">
            <a:spLocks noGrp="1"/>
          </p:cNvSpPr>
          <p:nvPr>
            <p:ph type="ctrTitle"/>
          </p:nvPr>
        </p:nvSpPr>
        <p:spPr>
          <a:xfrm>
            <a:off x="838986" y="577793"/>
            <a:ext cx="9876148" cy="855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213995">
              <a:spcBef>
                <a:spcPts val="630"/>
              </a:spcBef>
            </a:pPr>
            <a:r>
              <a:rPr lang="en-US" sz="3600" b="1" i="1" kern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Water Supply Permit Requirements</a:t>
            </a:r>
            <a:endParaRPr lang="en-US" sz="3600" b="1" i="1" kern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372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0EAACC-71F3-20A6-210D-2014B1F25BBD}"/>
              </a:ext>
            </a:extLst>
          </p:cNvPr>
          <p:cNvSpPr/>
          <p:nvPr/>
        </p:nvSpPr>
        <p:spPr>
          <a:xfrm>
            <a:off x="551522" y="426899"/>
            <a:ext cx="10695597" cy="1726025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 dirty="0">
                <a:solidFill>
                  <a:schemeClr val="tx1"/>
                </a:solidFill>
              </a:rPr>
              <a:t>2 - State Water Board Field Review</a:t>
            </a:r>
            <a:endParaRPr lang="en-US" sz="4800" i="1" dirty="0">
              <a:solidFill>
                <a:schemeClr val="tx1"/>
              </a:solidFill>
            </a:endParaRPr>
          </a:p>
        </p:txBody>
      </p:sp>
      <p:pic>
        <p:nvPicPr>
          <p:cNvPr id="92" name="Google Shape;92;p14" descr="Chart, line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175" y="5131975"/>
            <a:ext cx="11647524" cy="17260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>
            <a:spLocks noGrp="1"/>
          </p:cNvSpPr>
          <p:nvPr>
            <p:ph type="subTitle" idx="1"/>
          </p:nvPr>
        </p:nvSpPr>
        <p:spPr>
          <a:xfrm>
            <a:off x="861850" y="2304288"/>
            <a:ext cx="11126100" cy="3539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222222"/>
              </a:buClr>
              <a:buFont typeface="+mj-lt"/>
              <a:buAutoNum type="arabicPeriod"/>
            </a:pPr>
            <a:r>
              <a:rPr lang="en-US" sz="40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Physical condition of facilities</a:t>
            </a:r>
          </a:p>
          <a:p>
            <a:pPr indent="-457200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222222"/>
              </a:buClr>
              <a:buFont typeface="+mj-lt"/>
              <a:buAutoNum type="arabicPeriod"/>
            </a:pPr>
            <a:r>
              <a:rPr lang="en-US" sz="40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Operation &amp; Maintenance</a:t>
            </a:r>
          </a:p>
          <a:p>
            <a:pPr indent="-457200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222222"/>
              </a:buClr>
              <a:buFont typeface="+mj-lt"/>
              <a:buAutoNum type="arabicPeriod"/>
            </a:pPr>
            <a:r>
              <a:rPr lang="en-US" sz="40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Record keeping</a:t>
            </a:r>
          </a:p>
          <a:p>
            <a:pPr indent="-457200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222222"/>
              </a:buClr>
              <a:buFont typeface="+mj-lt"/>
              <a:buAutoNum type="arabicPeriod"/>
            </a:pPr>
            <a:r>
              <a:rPr lang="en-US" sz="40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Operator Certification (and training)</a:t>
            </a:r>
            <a:endParaRPr lang="en-US" sz="4400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+mj-lt"/>
              <a:buAutoNum type="arabicPeriod"/>
            </a:pPr>
            <a:endParaRPr lang="en-US" sz="2000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41864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6" descr="Chart, line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307" y="5115464"/>
            <a:ext cx="11647503" cy="1742536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6"/>
          <p:cNvSpPr txBox="1">
            <a:spLocks noGrp="1"/>
          </p:cNvSpPr>
          <p:nvPr>
            <p:ph type="subTitle" idx="1"/>
          </p:nvPr>
        </p:nvSpPr>
        <p:spPr>
          <a:xfrm>
            <a:off x="366190" y="1224951"/>
            <a:ext cx="10874029" cy="436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Inspections are a regulatory tool</a:t>
            </a:r>
            <a:endParaRPr sz="2800" dirty="0"/>
          </a:p>
          <a:p>
            <a:pPr marL="5969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+mj-lt"/>
              <a:buAutoNum type="arabicPeriod"/>
            </a:pP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USEPA requires once every three years </a:t>
            </a:r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+mj-lt"/>
              <a:buAutoNum type="arabicPeriod"/>
            </a:pPr>
            <a:endParaRPr lang="en-US"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457200" algn="l">
              <a:buClr>
                <a:srgbClr val="000000"/>
              </a:buClr>
              <a:buSzPts val="2200"/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Requirements &amp; Recommendations are provided</a:t>
            </a: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36"/>
          <p:cNvSpPr txBox="1">
            <a:spLocks noGrp="1"/>
          </p:cNvSpPr>
          <p:nvPr>
            <p:ph type="ctrTitle"/>
          </p:nvPr>
        </p:nvSpPr>
        <p:spPr>
          <a:xfrm>
            <a:off x="1524000" y="405442"/>
            <a:ext cx="9144000" cy="819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Water System Inspections (Sanitary surveys)</a:t>
            </a:r>
            <a:b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7118799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5" descr="Chart, line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248" y="5406297"/>
            <a:ext cx="11647503" cy="164764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5"/>
          <p:cNvSpPr txBox="1">
            <a:spLocks noGrp="1"/>
          </p:cNvSpPr>
          <p:nvPr>
            <p:ph type="subTitle" idx="1"/>
          </p:nvPr>
        </p:nvSpPr>
        <p:spPr>
          <a:xfrm>
            <a:off x="1191225" y="1074656"/>
            <a:ext cx="9476700" cy="481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lvl="0" indent="-566738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/>
            </a:pPr>
            <a:r>
              <a:rPr lang="en-US" sz="11200" dirty="0">
                <a:latin typeface="Arial"/>
                <a:ea typeface="Arial"/>
                <a:cs typeface="Arial"/>
                <a:sym typeface="Arial"/>
              </a:rPr>
              <a:t>Sources of supply </a:t>
            </a:r>
            <a:endParaRPr sz="1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0" indent="-566738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/>
            </a:pPr>
            <a:r>
              <a:rPr lang="en-US" sz="1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Treatment</a:t>
            </a:r>
            <a:endParaRPr sz="11200" dirty="0"/>
          </a:p>
          <a:p>
            <a:pPr marL="800100" marR="0" lvl="0" indent="-566738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/>
            </a:pPr>
            <a:r>
              <a:rPr lang="en-US" sz="1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Distribution system </a:t>
            </a:r>
            <a:endParaRPr sz="11200" dirty="0"/>
          </a:p>
          <a:p>
            <a:pPr marL="800100" marR="0" lvl="0" indent="-566738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/>
            </a:pPr>
            <a:r>
              <a:rPr lang="en-US" sz="1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Water storage </a:t>
            </a:r>
            <a:endParaRPr sz="11200" dirty="0"/>
          </a:p>
          <a:p>
            <a:pPr marL="800100" marR="0" lvl="0" indent="-566738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/>
            </a:pPr>
            <a:r>
              <a:rPr lang="en-US" sz="1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Pumps and controls </a:t>
            </a:r>
            <a:endParaRPr sz="11200" dirty="0"/>
          </a:p>
          <a:p>
            <a:pPr marL="800100" marR="0" lvl="0" indent="-566738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/>
            </a:pPr>
            <a:r>
              <a:rPr lang="en-US" sz="1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Monitoring, reporting, and data verification</a:t>
            </a:r>
            <a:endParaRPr sz="11200" dirty="0"/>
          </a:p>
          <a:p>
            <a:pPr marL="800100" marR="0" lvl="0" indent="-566738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/>
            </a:pPr>
            <a:r>
              <a:rPr lang="en-US" sz="1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System management and operation</a:t>
            </a:r>
            <a:endParaRPr sz="11200" dirty="0"/>
          </a:p>
          <a:p>
            <a:pPr marL="800100" marR="0" lvl="0" indent="-566738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/>
            </a:pPr>
            <a:r>
              <a:rPr lang="en-US" sz="1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Compliance with operator certification requirements. </a:t>
            </a:r>
            <a:endParaRPr sz="11200" i="1" dirty="0"/>
          </a:p>
        </p:txBody>
      </p:sp>
      <p:sp>
        <p:nvSpPr>
          <p:cNvPr id="235" name="Google Shape;235;p35"/>
          <p:cNvSpPr txBox="1">
            <a:spLocks noGrp="1"/>
          </p:cNvSpPr>
          <p:nvPr>
            <p:ph type="ctrTitle"/>
          </p:nvPr>
        </p:nvSpPr>
        <p:spPr>
          <a:xfrm>
            <a:off x="1524000" y="405446"/>
            <a:ext cx="91440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Sanitary survey Elements</a:t>
            </a:r>
            <a:endParaRPr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7" descr="Chart, line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186" y="5175849"/>
            <a:ext cx="11647503" cy="168215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7"/>
          <p:cNvSpPr txBox="1">
            <a:spLocks noGrp="1"/>
          </p:cNvSpPr>
          <p:nvPr>
            <p:ph type="ctrTitle"/>
          </p:nvPr>
        </p:nvSpPr>
        <p:spPr>
          <a:xfrm>
            <a:off x="1524000" y="509752"/>
            <a:ext cx="9144000" cy="751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n-US" dirty="0"/>
            </a:br>
            <a:r>
              <a:rPr lang="en-US" i="1" dirty="0"/>
              <a:t>Sanitary Survey</a:t>
            </a:r>
            <a:endParaRPr dirty="0"/>
          </a:p>
        </p:txBody>
      </p:sp>
      <p:pic>
        <p:nvPicPr>
          <p:cNvPr id="249" name="Google Shape;249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3148" y="1261242"/>
            <a:ext cx="5289850" cy="5885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4" descr="Chart, line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186" y="5675586"/>
            <a:ext cx="11647503" cy="118241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4"/>
          <p:cNvSpPr txBox="1">
            <a:spLocks noGrp="1"/>
          </p:cNvSpPr>
          <p:nvPr>
            <p:ph type="subTitle" idx="1"/>
          </p:nvPr>
        </p:nvSpPr>
        <p:spPr>
          <a:xfrm>
            <a:off x="587829" y="1844601"/>
            <a:ext cx="11400121" cy="3085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Wingdings" panose="05000000000000000000" pitchFamily="2" charset="2"/>
              <a:buChar char="ü"/>
            </a:pPr>
            <a:r>
              <a:rPr lang="en-US" sz="38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Help with challenging questions from the public </a:t>
            </a:r>
            <a:endParaRPr sz="3800" dirty="0"/>
          </a:p>
          <a:p>
            <a:pPr marL="571500" lvl="0" indent="-5715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Wingdings" panose="05000000000000000000" pitchFamily="2" charset="2"/>
              <a:buChar char="ü"/>
            </a:pPr>
            <a:r>
              <a:rPr lang="en-US" sz="38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In-service training &amp; briefings</a:t>
            </a:r>
          </a:p>
          <a:p>
            <a:pPr marL="45720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dirty="0"/>
          </a:p>
        </p:txBody>
      </p:sp>
      <p:sp>
        <p:nvSpPr>
          <p:cNvPr id="156" name="Google Shape;156;p24"/>
          <p:cNvSpPr txBox="1">
            <a:spLocks noGrp="1"/>
          </p:cNvSpPr>
          <p:nvPr>
            <p:ph type="ctrTitle"/>
          </p:nvPr>
        </p:nvSpPr>
        <p:spPr>
          <a:xfrm>
            <a:off x="1524000" y="509752"/>
            <a:ext cx="9144000" cy="7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n-US" dirty="0"/>
            </a:br>
            <a:r>
              <a:rPr lang="en-US" dirty="0"/>
              <a:t>What do we (UCSF) offer?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62383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38" descr="Chart, line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186" y="4006665"/>
            <a:ext cx="11647503" cy="285133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8"/>
          <p:cNvSpPr txBox="1">
            <a:spLocks noGrp="1"/>
          </p:cNvSpPr>
          <p:nvPr>
            <p:ph type="ctrTitle"/>
          </p:nvPr>
        </p:nvSpPr>
        <p:spPr>
          <a:xfrm>
            <a:off x="1524000" y="806269"/>
            <a:ext cx="9144000" cy="110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</a:pPr>
            <a:r>
              <a:rPr lang="en-US" sz="360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 the operator answer basic questions?</a:t>
            </a:r>
            <a:endParaRPr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5194F0-A1AE-5F79-6E25-F6099D6100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8279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40" descr="Chart, line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186" y="5089585"/>
            <a:ext cx="11647503" cy="176841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0" name="Google Shape;270;p40"/>
          <p:cNvGraphicFramePr/>
          <p:nvPr>
            <p:extLst>
              <p:ext uri="{D42A27DB-BD31-4B8C-83A1-F6EECF244321}">
                <p14:modId xmlns:p14="http://schemas.microsoft.com/office/powerpoint/2010/main" val="2978248717"/>
              </p:ext>
            </p:extLst>
          </p:nvPr>
        </p:nvGraphicFramePr>
        <p:xfrm>
          <a:off x="659876" y="1768415"/>
          <a:ext cx="11078691" cy="3164612"/>
        </p:xfrm>
        <a:graphic>
          <a:graphicData uri="http://schemas.openxmlformats.org/drawingml/2006/table">
            <a:tbl>
              <a:tblPr>
                <a:noFill/>
                <a:tableStyleId>{E9FFA680-D724-4ED2-B77D-2FA1AF6DBF6C}</a:tableStyleId>
              </a:tblPr>
              <a:tblGrid>
                <a:gridCol w="11078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06272">
                <a:tc>
                  <a:txBody>
                    <a:bodyPr/>
                    <a:lstStyle/>
                    <a:p>
                      <a:pPr marL="457200" marR="0" lvl="0" indent="-457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500" u="none" strike="noStrike" cap="none" dirty="0"/>
                        <a:t>Is there a proper concentration of fluoride in the distribution system at all times? </a:t>
                      </a:r>
                    </a:p>
                    <a:p>
                      <a:pPr marL="457200" marR="0" lvl="0" indent="-457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Font typeface="Wingdings" panose="05000000000000000000" pitchFamily="2" charset="2"/>
                        <a:buChar char="q"/>
                      </a:pPr>
                      <a:endParaRPr sz="2500" b="0" i="0" u="none" strike="noStrike" cap="none" dirty="0">
                        <a:solidFill>
                          <a:srgbClr val="00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3507">
                <a:tc>
                  <a:txBody>
                    <a:bodyPr/>
                    <a:lstStyle/>
                    <a:p>
                      <a:pPr marL="461963" marR="0" lvl="0" indent="-46196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500" u="none" strike="noStrike" cap="none" dirty="0"/>
                        <a:t>Does the operator test fluoride concentrations in the system daily?</a:t>
                      </a: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Font typeface="Wingdings" panose="05000000000000000000" pitchFamily="2" charset="2"/>
                        <a:buChar char="q"/>
                      </a:pPr>
                      <a:endParaRPr sz="2500" b="0" i="0" u="none" strike="noStrike" cap="none" dirty="0">
                        <a:solidFill>
                          <a:srgbClr val="00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084">
                <a:tc>
                  <a:txBody>
                    <a:bodyPr/>
                    <a:lstStyle/>
                    <a:p>
                      <a:pPr marL="461963" marR="0" lvl="0" indent="-46196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Font typeface="Wingdings" panose="05000000000000000000" pitchFamily="2" charset="2"/>
                        <a:buChar char="q"/>
                        <a:tabLst/>
                      </a:pPr>
                      <a:r>
                        <a:rPr lang="en-US" sz="2500" u="none" strike="noStrike" cap="none" dirty="0"/>
                        <a:t>Does the fluoride concentration vary from day to day?</a:t>
                      </a:r>
                      <a:endParaRPr sz="2500" b="0" i="0" u="none" strike="noStrike" cap="none" dirty="0">
                        <a:solidFill>
                          <a:srgbClr val="00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910"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7910"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Google Shape;269;p40">
            <a:extLst>
              <a:ext uri="{FF2B5EF4-FFF2-40B4-BE49-F238E27FC236}">
                <a16:creationId xmlns:a16="http://schemas.microsoft.com/office/drawing/2014/main" id="{803A801D-8F3B-ABC3-6C0F-F22EAEF465C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310551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</a:pPr>
            <a:r>
              <a:rPr lang="en-US" sz="33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Evaluation questions </a:t>
            </a:r>
            <a:r>
              <a:rPr lang="en-US" sz="330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(1)</a:t>
            </a:r>
            <a:endParaRPr sz="33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40" descr="Chart, line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186" y="5089585"/>
            <a:ext cx="11647503" cy="176841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40"/>
          <p:cNvSpPr txBox="1">
            <a:spLocks noGrp="1"/>
          </p:cNvSpPr>
          <p:nvPr>
            <p:ph type="ctrTitle"/>
          </p:nvPr>
        </p:nvSpPr>
        <p:spPr>
          <a:xfrm>
            <a:off x="1524000" y="310551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</a:pPr>
            <a:r>
              <a:rPr lang="en-US" sz="33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Evaluation questions </a:t>
            </a:r>
            <a:r>
              <a:rPr lang="en-US" sz="330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(2)</a:t>
            </a:r>
            <a:endParaRPr sz="3300" dirty="0"/>
          </a:p>
        </p:txBody>
      </p:sp>
      <p:graphicFrame>
        <p:nvGraphicFramePr>
          <p:cNvPr id="270" name="Google Shape;270;p40"/>
          <p:cNvGraphicFramePr/>
          <p:nvPr>
            <p:extLst>
              <p:ext uri="{D42A27DB-BD31-4B8C-83A1-F6EECF244321}">
                <p14:modId xmlns:p14="http://schemas.microsoft.com/office/powerpoint/2010/main" val="3146469813"/>
              </p:ext>
            </p:extLst>
          </p:nvPr>
        </p:nvGraphicFramePr>
        <p:xfrm>
          <a:off x="871268" y="1635895"/>
          <a:ext cx="8768025" cy="3678555"/>
        </p:xfrm>
        <a:graphic>
          <a:graphicData uri="http://schemas.openxmlformats.org/drawingml/2006/table">
            <a:tbl>
              <a:tblPr>
                <a:noFill/>
                <a:tableStyleId>{E9FFA680-D724-4ED2-B77D-2FA1AF6DBF6C}</a:tableStyleId>
              </a:tblPr>
              <a:tblGrid>
                <a:gridCol w="876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180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2741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24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500" u="none" strike="noStrike" cap="none" dirty="0"/>
                        <a:t> Does the operator perform testing correctly? 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2400"/>
                        </a:spcAft>
                        <a:buFont typeface="Wingdings" panose="05000000000000000000" pitchFamily="2" charset="2"/>
                        <a:buChar char="q"/>
                      </a:pPr>
                      <a:endParaRPr sz="2500" b="0" i="0" u="none" strike="noStrike" cap="none" dirty="0">
                        <a:solidFill>
                          <a:srgbClr val="00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2741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24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500" u="none" strike="noStrike" cap="none" dirty="0"/>
                        <a:t> How often does the operator calibrate the testing instrument? 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2400"/>
                        </a:spcAft>
                        <a:buFont typeface="Wingdings" panose="05000000000000000000" pitchFamily="2" charset="2"/>
                        <a:buChar char="q"/>
                      </a:pPr>
                      <a:endParaRPr sz="2500" b="0" i="0" u="none" strike="noStrike" cap="none" dirty="0">
                        <a:solidFill>
                          <a:srgbClr val="00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198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24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500" u="none" strike="noStrike" cap="none" dirty="0"/>
                        <a:t>Is the calibration done properly?</a:t>
                      </a:r>
                      <a:endParaRPr sz="2500" b="0" i="0" u="none" strike="noStrike" cap="none" dirty="0">
                        <a:solidFill>
                          <a:srgbClr val="00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80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180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80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15911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38" descr="Chart, line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186" y="4892511"/>
            <a:ext cx="11647503" cy="1965489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8"/>
          <p:cNvSpPr txBox="1">
            <a:spLocks noGrp="1"/>
          </p:cNvSpPr>
          <p:nvPr>
            <p:ph type="subTitle" idx="1"/>
          </p:nvPr>
        </p:nvSpPr>
        <p:spPr>
          <a:xfrm>
            <a:off x="772999" y="1366887"/>
            <a:ext cx="10330430" cy="4446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0238" lvl="0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ü"/>
            </a:pPr>
            <a:r>
              <a:rPr lang="en-US" sz="36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 operator’s lack of knowledge about the process and equipment is an indication that problems may not be resolved in a timely manner.</a:t>
            </a:r>
            <a:endParaRPr sz="3600" dirty="0"/>
          </a:p>
          <a:p>
            <a:pPr marL="630238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ü"/>
            </a:pPr>
            <a:endParaRPr sz="2600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0238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ü"/>
            </a:pPr>
            <a:endParaRPr sz="1800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4488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0" i="1" u="none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269;p40">
            <a:extLst>
              <a:ext uri="{FF2B5EF4-FFF2-40B4-BE49-F238E27FC236}">
                <a16:creationId xmlns:a16="http://schemas.microsoft.com/office/drawing/2014/main" id="{EDB5286D-17A0-F7BC-A316-CE25CB55913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310551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</a:pPr>
            <a:r>
              <a:rPr lang="en-US" sz="33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Evaluation of Operator Capability</a:t>
            </a:r>
            <a:endParaRPr sz="3300" dirty="0"/>
          </a:p>
        </p:txBody>
      </p:sp>
    </p:spTree>
    <p:extLst>
      <p:ext uri="{BB962C8B-B14F-4D97-AF65-F5344CB8AC3E}">
        <p14:creationId xmlns:p14="http://schemas.microsoft.com/office/powerpoint/2010/main" val="38699487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38" descr="Chart, line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186" y="4892511"/>
            <a:ext cx="11647503" cy="1965489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8"/>
          <p:cNvSpPr txBox="1">
            <a:spLocks noGrp="1"/>
          </p:cNvSpPr>
          <p:nvPr>
            <p:ph type="subTitle" idx="1"/>
          </p:nvPr>
        </p:nvSpPr>
        <p:spPr>
          <a:xfrm>
            <a:off x="772999" y="1366887"/>
            <a:ext cx="9895002" cy="4446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0238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ü"/>
            </a:pPr>
            <a:endParaRPr sz="2600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0238" lvl="0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ü"/>
            </a:pPr>
            <a:r>
              <a:rPr lang="en-US" sz="36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Management is responsible for ensuring only well-trained staff operate and maintain the fluoridation equipment.</a:t>
            </a:r>
          </a:p>
          <a:p>
            <a:pPr marL="630238" lvl="0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ü"/>
            </a:pPr>
            <a:endParaRPr sz="3600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4488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0" i="1" u="none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269;p40">
            <a:extLst>
              <a:ext uri="{FF2B5EF4-FFF2-40B4-BE49-F238E27FC236}">
                <a16:creationId xmlns:a16="http://schemas.microsoft.com/office/drawing/2014/main" id="{EDB5286D-17A0-F7BC-A316-CE25CB55913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310551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</a:pPr>
            <a:r>
              <a:rPr lang="en-US" sz="33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Evaluation of Operator Capability</a:t>
            </a:r>
            <a:endParaRPr sz="3300" dirty="0"/>
          </a:p>
        </p:txBody>
      </p:sp>
    </p:spTree>
    <p:extLst>
      <p:ext uri="{BB962C8B-B14F-4D97-AF65-F5344CB8AC3E}">
        <p14:creationId xmlns:p14="http://schemas.microsoft.com/office/powerpoint/2010/main" val="34630279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38" descr="Chart, line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186" y="4892511"/>
            <a:ext cx="11647503" cy="1965489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8"/>
          <p:cNvSpPr txBox="1">
            <a:spLocks noGrp="1"/>
          </p:cNvSpPr>
          <p:nvPr>
            <p:ph type="subTitle" idx="1"/>
          </p:nvPr>
        </p:nvSpPr>
        <p:spPr>
          <a:xfrm>
            <a:off x="772999" y="1558211"/>
            <a:ext cx="9895002" cy="4255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0238" lvl="0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ü"/>
            </a:pPr>
            <a:r>
              <a:rPr lang="en-US" sz="26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Surveyors may consider a lack of knowledge of this key process as a MAJOR deficiency. </a:t>
            </a:r>
            <a:endParaRPr sz="3600" dirty="0"/>
          </a:p>
          <a:p>
            <a:pPr marL="630238" lvl="0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ü"/>
            </a:pPr>
            <a:endParaRPr sz="3600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4488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0" i="1" u="none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269;p40">
            <a:extLst>
              <a:ext uri="{FF2B5EF4-FFF2-40B4-BE49-F238E27FC236}">
                <a16:creationId xmlns:a16="http://schemas.microsoft.com/office/drawing/2014/main" id="{EDB5286D-17A0-F7BC-A316-CE25CB55913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310551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</a:pPr>
            <a:r>
              <a:rPr lang="en-US" sz="33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Evaluation of Operator Capability</a:t>
            </a:r>
            <a:endParaRPr sz="3300" dirty="0"/>
          </a:p>
        </p:txBody>
      </p:sp>
    </p:spTree>
    <p:extLst>
      <p:ext uri="{BB962C8B-B14F-4D97-AF65-F5344CB8AC3E}">
        <p14:creationId xmlns:p14="http://schemas.microsoft.com/office/powerpoint/2010/main" val="29280886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0EAACC-71F3-20A6-210D-2014B1F25BBD}"/>
              </a:ext>
            </a:extLst>
          </p:cNvPr>
          <p:cNvSpPr/>
          <p:nvPr/>
        </p:nvSpPr>
        <p:spPr>
          <a:xfrm>
            <a:off x="1772239" y="473097"/>
            <a:ext cx="7927943" cy="1308336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i="1" dirty="0">
                <a:solidFill>
                  <a:schemeClr val="tx1"/>
                </a:solidFill>
              </a:rPr>
              <a:t>3 – UCSF Operator Survey</a:t>
            </a:r>
          </a:p>
        </p:txBody>
      </p:sp>
      <p:pic>
        <p:nvPicPr>
          <p:cNvPr id="92" name="Google Shape;92;p14" descr="Chart, line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175" y="5131975"/>
            <a:ext cx="11647524" cy="17260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6D86903-E4F7-E267-3F0F-B978E04692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631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 descr="Chart, line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175" y="5131975"/>
            <a:ext cx="11647524" cy="17260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>
            <a:spLocks noGrp="1"/>
          </p:cNvSpPr>
          <p:nvPr>
            <p:ph type="subTitle" idx="1"/>
          </p:nvPr>
        </p:nvSpPr>
        <p:spPr>
          <a:xfrm>
            <a:off x="861850" y="1614195"/>
            <a:ext cx="11126100" cy="4283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just" rtl="0">
              <a:lnSpc>
                <a:spcPts val="4900"/>
              </a:lnSpc>
              <a:spcBef>
                <a:spcPts val="300"/>
              </a:spcBef>
              <a:spcAft>
                <a:spcPts val="0"/>
              </a:spcAft>
              <a:buClr>
                <a:srgbClr val="222222"/>
              </a:buClr>
              <a:buSzPct val="105000"/>
              <a:buFont typeface="+mj-lt"/>
              <a:buAutoNum type="arabicPeriod"/>
            </a:pPr>
            <a:r>
              <a:rPr lang="en-US" sz="23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Developed and carried out by UCSF research team </a:t>
            </a:r>
          </a:p>
          <a:p>
            <a:pPr lvl="0" indent="-457200" algn="just" rtl="0">
              <a:lnSpc>
                <a:spcPts val="4900"/>
              </a:lnSpc>
              <a:spcBef>
                <a:spcPts val="300"/>
              </a:spcBef>
              <a:spcAft>
                <a:spcPts val="0"/>
              </a:spcAft>
              <a:buClr>
                <a:srgbClr val="222222"/>
              </a:buClr>
              <a:buSzPct val="105000"/>
              <a:buFont typeface="+mj-lt"/>
              <a:buAutoNum type="arabicPeriod"/>
            </a:pPr>
            <a:r>
              <a:rPr lang="en-US" sz="23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Survey emailed in Fall, 2023 to over 10,000 public water system contacts</a:t>
            </a:r>
          </a:p>
          <a:p>
            <a:pPr lvl="0" indent="-457200" algn="just" rtl="0">
              <a:lnSpc>
                <a:spcPts val="4900"/>
              </a:lnSpc>
              <a:spcBef>
                <a:spcPts val="300"/>
              </a:spcBef>
              <a:spcAft>
                <a:spcPts val="0"/>
              </a:spcAft>
              <a:buClr>
                <a:srgbClr val="222222"/>
              </a:buClr>
              <a:buSzPct val="105000"/>
              <a:buFont typeface="+mj-lt"/>
              <a:buAutoNum type="arabicPeriod"/>
            </a:pPr>
            <a:r>
              <a:rPr lang="en-US" sz="23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Anonymous survey consistent with UCSF protocols</a:t>
            </a:r>
          </a:p>
          <a:p>
            <a:pPr lvl="0" indent="-457200" algn="just" rtl="0">
              <a:lnSpc>
                <a:spcPts val="4900"/>
              </a:lnSpc>
              <a:spcBef>
                <a:spcPts val="300"/>
              </a:spcBef>
              <a:spcAft>
                <a:spcPts val="0"/>
              </a:spcAft>
              <a:buClr>
                <a:srgbClr val="222222"/>
              </a:buClr>
              <a:buSzPct val="105000"/>
              <a:buFont typeface="+mj-lt"/>
              <a:buAutoNum type="arabicPeriod"/>
            </a:pPr>
            <a:r>
              <a:rPr lang="en-US" sz="23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Analysis of survey is underway – Final report in late 2024</a:t>
            </a:r>
          </a:p>
          <a:p>
            <a:pPr marL="457200" lvl="0" indent="-457200" algn="just" rtl="0">
              <a:lnSpc>
                <a:spcPts val="4900"/>
              </a:lnSpc>
              <a:spcBef>
                <a:spcPts val="30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+mj-lt"/>
              <a:buAutoNum type="arabicPeriod"/>
            </a:pPr>
            <a:r>
              <a:rPr lang="en-US" sz="20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Survey results will help guide Continuing Education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+mj-lt"/>
              <a:buAutoNum type="arabicPeriod"/>
            </a:pPr>
            <a:endParaRPr lang="en-US" sz="2000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4"/>
          <p:cNvSpPr txBox="1">
            <a:spLocks noGrp="1"/>
          </p:cNvSpPr>
          <p:nvPr>
            <p:ph type="ctrTitle"/>
          </p:nvPr>
        </p:nvSpPr>
        <p:spPr>
          <a:xfrm>
            <a:off x="1524000" y="508000"/>
            <a:ext cx="9144000" cy="931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n-US" dirty="0"/>
            </a:br>
            <a:r>
              <a:rPr lang="en-US" dirty="0"/>
              <a:t>Operator Survey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14552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subTitle" idx="1"/>
          </p:nvPr>
        </p:nvSpPr>
        <p:spPr>
          <a:xfrm>
            <a:off x="329750" y="1576990"/>
            <a:ext cx="11126100" cy="3996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-457200" algn="l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+mn-lt"/>
              </a:rPr>
              <a:t>Peer reviewed literature </a:t>
            </a:r>
          </a:p>
          <a:p>
            <a:pPr marL="50800" indent="-457200" algn="l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+mn-lt"/>
              </a:rPr>
              <a:t>AWWA and other professional journals </a:t>
            </a:r>
          </a:p>
          <a:p>
            <a:pPr marL="50800" indent="-457200" algn="l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+mn-lt"/>
              </a:rPr>
              <a:t>eer to peer communications</a:t>
            </a:r>
            <a:r>
              <a:rPr lang="en-US" sz="2800" dirty="0">
                <a:latin typeface="+mn-lt"/>
              </a:rPr>
              <a:t> </a:t>
            </a:r>
          </a:p>
          <a:p>
            <a:pPr marL="50800" indent="-457200" algn="l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I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+mn-lt"/>
              </a:rPr>
              <a:t>nformation from the Centers for Disease Control</a:t>
            </a:r>
            <a:r>
              <a:rPr lang="en-US" sz="2800" dirty="0">
                <a:latin typeface="+mn-lt"/>
              </a:rPr>
              <a:t> website</a:t>
            </a:r>
          </a:p>
          <a:p>
            <a:pPr marL="50800" indent="-457200" algn="l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Sacramento State </a:t>
            </a:r>
            <a:r>
              <a:rPr lang="en-US" sz="28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Office of Water Programs courses</a:t>
            </a:r>
            <a:endParaRPr lang="en-US" sz="2800" dirty="0">
              <a:solidFill>
                <a:srgbClr val="222222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457200" lvl="0" indent="-4572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+mj-lt"/>
              <a:buAutoNum type="arabicPeriod"/>
            </a:pPr>
            <a:endParaRPr lang="en-US" sz="2000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4"/>
          <p:cNvSpPr txBox="1">
            <a:spLocks noGrp="1"/>
          </p:cNvSpPr>
          <p:nvPr>
            <p:ph type="ctrTitle"/>
          </p:nvPr>
        </p:nvSpPr>
        <p:spPr>
          <a:xfrm>
            <a:off x="575733" y="508000"/>
            <a:ext cx="10634134" cy="824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marR="0" indent="0" algn="l">
              <a:spcBef>
                <a:spcPts val="600"/>
              </a:spcBef>
              <a:spcAft>
                <a:spcPts val="0"/>
              </a:spcAft>
            </a:pPr>
            <a:br>
              <a:rPr lang="en-US" dirty="0"/>
            </a:br>
            <a:r>
              <a:rPr lang="en-US" sz="3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What resources have you used for continuing education?</a:t>
            </a:r>
            <a:endParaRPr sz="3400" dirty="0"/>
          </a:p>
        </p:txBody>
      </p:sp>
    </p:spTree>
    <p:extLst>
      <p:ext uri="{BB962C8B-B14F-4D97-AF65-F5344CB8AC3E}">
        <p14:creationId xmlns:p14="http://schemas.microsoft.com/office/powerpoint/2010/main" val="17388410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 descr="Chart, line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175" y="5131975"/>
            <a:ext cx="11647524" cy="17260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>
            <a:spLocks noGrp="1"/>
          </p:cNvSpPr>
          <p:nvPr>
            <p:ph type="subTitle" idx="1"/>
          </p:nvPr>
        </p:nvSpPr>
        <p:spPr>
          <a:xfrm>
            <a:off x="725599" y="1726026"/>
            <a:ext cx="11126100" cy="3884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-457200" algn="l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700" b="0" i="0" u="none" strike="noStrike" dirty="0">
                <a:solidFill>
                  <a:srgbClr val="000000"/>
                </a:solidFill>
                <a:effectLst/>
                <a:latin typeface="+mn-lt"/>
              </a:rPr>
              <a:t>Metering pump issues; saturator clogging</a:t>
            </a:r>
          </a:p>
          <a:p>
            <a:pPr marL="50800" indent="-457200" algn="l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700" dirty="0">
                <a:solidFill>
                  <a:srgbClr val="000000"/>
                </a:solidFill>
                <a:latin typeface="+mn-lt"/>
              </a:rPr>
              <a:t>Corrosion of equipment</a:t>
            </a:r>
            <a:endParaRPr lang="en-US" sz="2700" dirty="0">
              <a:latin typeface="+mn-lt"/>
            </a:endParaRPr>
          </a:p>
          <a:p>
            <a:pPr marL="50800" indent="-457200" algn="l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700" dirty="0">
                <a:solidFill>
                  <a:srgbClr val="000000"/>
                </a:solidFill>
                <a:latin typeface="+mn-lt"/>
              </a:rPr>
              <a:t>System design</a:t>
            </a:r>
            <a:endParaRPr lang="en-US" sz="2700" dirty="0">
              <a:latin typeface="+mn-lt"/>
            </a:endParaRPr>
          </a:p>
          <a:p>
            <a:pPr marL="50800" indent="-457200" algn="l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700" dirty="0">
                <a:solidFill>
                  <a:srgbClr val="000000"/>
                </a:solidFill>
                <a:latin typeface="+mn-lt"/>
              </a:rPr>
              <a:t>More training needed</a:t>
            </a:r>
            <a:r>
              <a:rPr lang="en-US" sz="2700" b="0" i="0" u="none" strike="noStrike" dirty="0">
                <a:solidFill>
                  <a:srgbClr val="000000"/>
                </a:solidFill>
                <a:effectLst/>
                <a:latin typeface="+mn-lt"/>
              </a:rPr>
              <a:t> on safety, sampling and operation</a:t>
            </a:r>
            <a:endParaRPr lang="en-US" sz="2700" dirty="0">
              <a:solidFill>
                <a:srgbClr val="222222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4"/>
          <p:cNvSpPr txBox="1">
            <a:spLocks noGrp="1"/>
          </p:cNvSpPr>
          <p:nvPr>
            <p:ph type="ctrTitle"/>
          </p:nvPr>
        </p:nvSpPr>
        <p:spPr>
          <a:xfrm>
            <a:off x="575733" y="812800"/>
            <a:ext cx="9956800" cy="67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indent="0">
              <a:spcBef>
                <a:spcPts val="600"/>
              </a:spcBef>
              <a:spcAft>
                <a:spcPts val="0"/>
              </a:spcAft>
            </a:pPr>
            <a:r>
              <a:rPr lang="en-US" sz="36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Challenges related to fluoridation system</a:t>
            </a:r>
            <a:endParaRPr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6072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0EAACC-71F3-20A6-210D-2014B1F25BBD}"/>
              </a:ext>
            </a:extLst>
          </p:cNvPr>
          <p:cNvSpPr/>
          <p:nvPr/>
        </p:nvSpPr>
        <p:spPr>
          <a:xfrm>
            <a:off x="551522" y="426900"/>
            <a:ext cx="10695597" cy="1081389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 dirty="0">
                <a:solidFill>
                  <a:schemeClr val="tx1"/>
                </a:solidFill>
              </a:rPr>
              <a:t> Outline </a:t>
            </a:r>
            <a:endParaRPr lang="en-US" sz="4800" i="1" dirty="0">
              <a:solidFill>
                <a:schemeClr val="tx1"/>
              </a:solidFill>
            </a:endParaRPr>
          </a:p>
        </p:txBody>
      </p:sp>
      <p:pic>
        <p:nvPicPr>
          <p:cNvPr id="92" name="Google Shape;92;p14" descr="Chart, line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175" y="5131975"/>
            <a:ext cx="11647524" cy="17260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>
            <a:spLocks noGrp="1"/>
          </p:cNvSpPr>
          <p:nvPr>
            <p:ph type="subTitle" idx="1"/>
          </p:nvPr>
        </p:nvSpPr>
        <p:spPr>
          <a:xfrm>
            <a:off x="861850" y="1866507"/>
            <a:ext cx="11126100" cy="397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222222"/>
              </a:buClr>
              <a:buFont typeface="+mj-lt"/>
              <a:buAutoNum type="arabicPeriod"/>
            </a:pPr>
            <a:r>
              <a:rPr lang="en-US" sz="36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Regulatory requirements</a:t>
            </a:r>
          </a:p>
          <a:p>
            <a:pPr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222222"/>
              </a:buClr>
              <a:buFont typeface="+mj-lt"/>
              <a:buAutoNum type="arabicPeriod"/>
            </a:pPr>
            <a:r>
              <a:rPr lang="en-US" sz="36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State Water Board field review</a:t>
            </a:r>
          </a:p>
          <a:p>
            <a:pPr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222222"/>
              </a:buClr>
              <a:buFont typeface="+mj-lt"/>
              <a:buAutoNum type="arabicPeriod"/>
            </a:pPr>
            <a:r>
              <a:rPr lang="en-US" sz="36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Results of UCSF Operator Survey</a:t>
            </a:r>
          </a:p>
          <a:p>
            <a:pPr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222222"/>
              </a:buClr>
              <a:buFont typeface="+mj-lt"/>
              <a:buAutoNum type="arabicPeriod"/>
            </a:pPr>
            <a:r>
              <a:rPr lang="en-US" sz="36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Training Resources &amp; References</a:t>
            </a:r>
          </a:p>
          <a:p>
            <a:pPr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22222"/>
              </a:buClr>
              <a:buFont typeface="+mj-lt"/>
              <a:buAutoNum type="arabicPeriod"/>
            </a:pPr>
            <a:endParaRPr lang="en-US" sz="3600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+mj-lt"/>
              <a:buAutoNum type="arabicPeriod"/>
            </a:pPr>
            <a:endParaRPr lang="en-US" sz="4400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+mj-lt"/>
              <a:buAutoNum type="arabicPeriod"/>
            </a:pPr>
            <a:endParaRPr lang="en-US" sz="2000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16662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 descr="Chart, line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175" y="5131975"/>
            <a:ext cx="11647524" cy="17260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>
            <a:spLocks noGrp="1"/>
          </p:cNvSpPr>
          <p:nvPr>
            <p:ph type="subTitle" idx="1"/>
          </p:nvPr>
        </p:nvSpPr>
        <p:spPr>
          <a:xfrm>
            <a:off x="725599" y="1726026"/>
            <a:ext cx="11126100" cy="3884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indent="-34290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There is a need for more continuing education on water fluoridation. </a:t>
            </a:r>
          </a:p>
          <a:p>
            <a:pPr marL="342900" marR="0" indent="-34290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Existing trainings focus on OSHA regulations. </a:t>
            </a:r>
          </a:p>
          <a:p>
            <a:pPr marL="342900" marR="0" indent="-34290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More comprehensive educational programs are needed</a:t>
            </a:r>
          </a:p>
        </p:txBody>
      </p:sp>
      <p:sp>
        <p:nvSpPr>
          <p:cNvPr id="94" name="Google Shape;94;p14"/>
          <p:cNvSpPr txBox="1">
            <a:spLocks noGrp="1"/>
          </p:cNvSpPr>
          <p:nvPr>
            <p:ph type="ctrTitle"/>
          </p:nvPr>
        </p:nvSpPr>
        <p:spPr>
          <a:xfrm>
            <a:off x="575733" y="812800"/>
            <a:ext cx="9956800" cy="67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indent="0">
              <a:spcBef>
                <a:spcPts val="600"/>
              </a:spcBef>
              <a:spcAft>
                <a:spcPts val="0"/>
              </a:spcAft>
            </a:pPr>
            <a:r>
              <a:rPr lang="en-US" sz="36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Challenges related to fluoridation system</a:t>
            </a:r>
            <a:endParaRPr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91981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0EAACC-71F3-20A6-210D-2014B1F25BBD}"/>
              </a:ext>
            </a:extLst>
          </p:cNvPr>
          <p:cNvSpPr/>
          <p:nvPr/>
        </p:nvSpPr>
        <p:spPr>
          <a:xfrm>
            <a:off x="411384" y="494342"/>
            <a:ext cx="10695597" cy="1726025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 dirty="0">
                <a:solidFill>
                  <a:schemeClr val="tx1"/>
                </a:solidFill>
              </a:rPr>
              <a:t> 4 - </a:t>
            </a:r>
            <a:r>
              <a:rPr lang="en-US" sz="4800" i="1" dirty="0">
                <a:solidFill>
                  <a:schemeClr val="tx1"/>
                </a:solidFill>
              </a:rPr>
              <a:t>Training Resources &amp; References</a:t>
            </a:r>
          </a:p>
        </p:txBody>
      </p:sp>
      <p:pic>
        <p:nvPicPr>
          <p:cNvPr id="92" name="Google Shape;92;p14" descr="Chart, line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175" y="5131975"/>
            <a:ext cx="11647524" cy="17260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FF8359E-8A79-7C03-8F5F-CF9F5655E8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074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55" descr="Chart, line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175" y="5262950"/>
            <a:ext cx="11647524" cy="159505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55"/>
          <p:cNvSpPr txBox="1">
            <a:spLocks noGrp="1"/>
          </p:cNvSpPr>
          <p:nvPr>
            <p:ph type="subTitle" idx="1"/>
          </p:nvPr>
        </p:nvSpPr>
        <p:spPr>
          <a:xfrm>
            <a:off x="1191225" y="1447799"/>
            <a:ext cx="10515600" cy="469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71550" lvl="0" indent="-7112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3100"/>
              <a:buFont typeface="Wingdings" panose="05000000000000000000" pitchFamily="2" charset="2"/>
              <a:buChar char="q"/>
            </a:pPr>
            <a:r>
              <a:rPr lang="en-US" sz="31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Understand regulatory requirements</a:t>
            </a:r>
            <a:endParaRPr sz="3100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lvl="0" indent="-7112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3100"/>
              <a:buFont typeface="Wingdings" panose="05000000000000000000" pitchFamily="2" charset="2"/>
              <a:buChar char="q"/>
            </a:pPr>
            <a:r>
              <a:rPr lang="en-US" sz="31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Be aware of specific permit requirements</a:t>
            </a:r>
            <a:endParaRPr sz="3100" dirty="0"/>
          </a:p>
          <a:p>
            <a:pPr marL="971550" lvl="0" indent="-7112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3100"/>
              <a:buFont typeface="Wingdings" panose="05000000000000000000" pitchFamily="2" charset="2"/>
              <a:buChar char="q"/>
            </a:pPr>
            <a:r>
              <a:rPr lang="en-US" sz="31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Have current operations &amp; contingency plans</a:t>
            </a:r>
          </a:p>
          <a:p>
            <a:pPr marL="971550" indent="-711200" algn="l">
              <a:lnSpc>
                <a:spcPct val="150000"/>
              </a:lnSpc>
              <a:spcBef>
                <a:spcPts val="600"/>
              </a:spcBef>
              <a:buClr>
                <a:srgbClr val="222222"/>
              </a:buClr>
              <a:buSzPts val="3100"/>
              <a:buFont typeface="Wingdings" panose="05000000000000000000" pitchFamily="2" charset="2"/>
              <a:buChar char="q"/>
            </a:pPr>
            <a:r>
              <a:rPr lang="en-US" sz="31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Communicate with regulators</a:t>
            </a:r>
          </a:p>
          <a:p>
            <a:pPr marL="971550" lvl="0" indent="-7112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3100"/>
              <a:buFont typeface="Wingdings" panose="05000000000000000000" pitchFamily="2" charset="2"/>
              <a:buChar char="q"/>
            </a:pPr>
            <a:endParaRPr lang="en-US" sz="3100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lvl="0" indent="-7112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3100"/>
              <a:buFont typeface="Calibri"/>
              <a:buAutoNum type="arabicPeriod"/>
            </a:pPr>
            <a:endParaRPr lang="en-US" sz="3100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lvl="0" indent="-7112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3100"/>
              <a:buFont typeface="Calibri"/>
              <a:buAutoNum type="arabicPeriod"/>
            </a:pPr>
            <a:endParaRPr lang="en-US" sz="3100" b="1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55"/>
          <p:cNvSpPr txBox="1">
            <a:spLocks noGrp="1"/>
          </p:cNvSpPr>
          <p:nvPr>
            <p:ph type="ctrTitle"/>
          </p:nvPr>
        </p:nvSpPr>
        <p:spPr>
          <a:xfrm>
            <a:off x="646975" y="367521"/>
            <a:ext cx="10515600" cy="880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800" dirty="0"/>
              <a:t>Essentials for Success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24118048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48" descr="Chart, line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186" y="5175849"/>
            <a:ext cx="11647503" cy="1682151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48"/>
          <p:cNvSpPr txBox="1">
            <a:spLocks noGrp="1"/>
          </p:cNvSpPr>
          <p:nvPr>
            <p:ph type="ctrTitle"/>
          </p:nvPr>
        </p:nvSpPr>
        <p:spPr>
          <a:xfrm>
            <a:off x="1523999" y="509752"/>
            <a:ext cx="9722537" cy="620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n-US" dirty="0"/>
            </a:br>
            <a:r>
              <a:rPr lang="en-US" dirty="0"/>
              <a:t>CDC Online Training Course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D00FC0-7E0E-E7D3-A43D-474D45302E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ECFEED-CB7D-6FFB-C171-259921735A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1" t="13955" r="3006" b="7205"/>
          <a:stretch/>
        </p:blipFill>
        <p:spPr>
          <a:xfrm>
            <a:off x="0" y="1130061"/>
            <a:ext cx="11485388" cy="540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99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55" descr="Chart, line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175" y="5262950"/>
            <a:ext cx="11647524" cy="159505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55"/>
          <p:cNvSpPr txBox="1">
            <a:spLocks noGrp="1"/>
          </p:cNvSpPr>
          <p:nvPr>
            <p:ph type="subTitle" idx="1"/>
          </p:nvPr>
        </p:nvSpPr>
        <p:spPr>
          <a:xfrm>
            <a:off x="503853" y="1447800"/>
            <a:ext cx="11347845" cy="4568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71550" lvl="0" indent="-7112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3100"/>
              <a:buFont typeface="+mj-lt"/>
              <a:buAutoNum type="arabicPeriod"/>
            </a:pPr>
            <a:r>
              <a:rPr lang="en-US" sz="31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SWRCB Permit documents &amp; reviews</a:t>
            </a:r>
          </a:p>
          <a:p>
            <a:pPr marL="971550" lvl="0" indent="-7112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3100"/>
              <a:buFont typeface="+mj-lt"/>
              <a:buAutoNum type="arabicPeriod"/>
            </a:pPr>
            <a:r>
              <a:rPr lang="en-US" sz="31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AWWA M4 Fluoridation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Manual - P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rinciples &amp; Practices </a:t>
            </a:r>
          </a:p>
          <a:p>
            <a:pPr marL="971550" lvl="0" indent="-7112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3100"/>
              <a:buFont typeface="+mj-lt"/>
              <a:buAutoNum type="arabicPeriod"/>
            </a:pPr>
            <a:r>
              <a:rPr lang="en-US" sz="3200" u="none" strike="noStrike" cap="none" dirty="0"/>
              <a:t>CDC Engineering and Administrative Recommendations</a:t>
            </a:r>
            <a:endParaRPr lang="en-US" sz="3100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lvl="0" indent="-7112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3100"/>
              <a:buFont typeface="+mj-lt"/>
              <a:buAutoNum type="arabicPeriod"/>
            </a:pPr>
            <a:r>
              <a:rPr lang="en-US" sz="28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System-specific documents : Operations, Maintenance, Safety</a:t>
            </a:r>
            <a:endParaRPr lang="en-US" sz="3100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0350" lvl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3100"/>
            </a:pPr>
            <a:endParaRPr lang="en-US" sz="3100" b="1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55"/>
          <p:cNvSpPr txBox="1">
            <a:spLocks noGrp="1"/>
          </p:cNvSpPr>
          <p:nvPr>
            <p:ph type="ctrTitle"/>
          </p:nvPr>
        </p:nvSpPr>
        <p:spPr>
          <a:xfrm>
            <a:off x="646975" y="367521"/>
            <a:ext cx="10515600" cy="880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800" dirty="0"/>
              <a:t>Essential References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9259994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4"/>
          <p:cNvSpPr txBox="1"/>
          <p:nvPr/>
        </p:nvSpPr>
        <p:spPr>
          <a:xfrm>
            <a:off x="394300" y="619675"/>
            <a:ext cx="11312400" cy="3754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AWWA Water Fluoridation </a:t>
            </a:r>
            <a:r>
              <a:rPr lang="en-US" sz="3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M4 Manual</a:t>
            </a:r>
            <a:endParaRPr sz="3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3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rinciples &amp; Practices </a:t>
            </a:r>
            <a:r>
              <a:rPr lang="en-US" sz="3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26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Edition</a:t>
            </a: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1" dirty="0">
                <a:solidFill>
                  <a:srgbClr val="77777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“Essential </a:t>
            </a:r>
            <a:r>
              <a:rPr lang="en-US" sz="4000" i="1" dirty="0">
                <a:solidFill>
                  <a:srgbClr val="77777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information for decision makers, engineers, and water utility operating personnel”</a:t>
            </a:r>
            <a:endParaRPr sz="4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7" name="Google Shape;367;p54" descr="Chart, line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467950"/>
            <a:ext cx="11851700" cy="139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52" descr="Chart, line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186" y="5098211"/>
            <a:ext cx="11647503" cy="1759789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52"/>
          <p:cNvSpPr txBox="1">
            <a:spLocks noGrp="1"/>
          </p:cNvSpPr>
          <p:nvPr>
            <p:ph type="subTitle" idx="1"/>
          </p:nvPr>
        </p:nvSpPr>
        <p:spPr>
          <a:xfrm>
            <a:off x="1191237" y="1590261"/>
            <a:ext cx="9476763" cy="4223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Calibri"/>
              <a:buAutoNum type="arabicPeriod"/>
            </a:pPr>
            <a:r>
              <a:rPr lang="en-US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Water Fluoridation 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Calibri"/>
              <a:buAutoNum type="arabicPeriod"/>
            </a:pPr>
            <a:r>
              <a:rPr lang="en-US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Health and the Human Body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Calibri"/>
              <a:buAutoNum type="arabicPeriod"/>
            </a:pPr>
            <a:r>
              <a:rPr lang="en-US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Fluoride Products 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Calibri"/>
              <a:buAutoNum type="arabicPeriod"/>
            </a:pPr>
            <a:r>
              <a:rPr lang="en-US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System Planning 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Calibri"/>
              <a:buAutoNum type="arabicPeriod"/>
            </a:pPr>
            <a:r>
              <a:rPr lang="en-US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Design, Equipment, and Installation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Calibri"/>
              <a:buAutoNum type="arabicPeriod"/>
            </a:pPr>
            <a:r>
              <a:rPr lang="en-US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Operations and Maintenance .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Calibri"/>
              <a:buAutoNum type="arabicPeriod"/>
            </a:pPr>
            <a:r>
              <a:rPr lang="en-US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De-fluoridation and Managing Fluoride Levels 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Calibri"/>
              <a:buAutoNum type="arabicPeriod"/>
            </a:pPr>
            <a:r>
              <a:rPr lang="en-US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Small Systems Considerations 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Calibri"/>
              <a:buAutoNum type="arabicPeriod"/>
            </a:pPr>
            <a:r>
              <a:rPr lang="en-US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Community Outreach and Communication</a:t>
            </a:r>
            <a:endParaRPr dirty="0"/>
          </a:p>
        </p:txBody>
      </p:sp>
      <p:sp>
        <p:nvSpPr>
          <p:cNvPr id="354" name="Google Shape;354;p52"/>
          <p:cNvSpPr txBox="1">
            <a:spLocks noGrp="1"/>
          </p:cNvSpPr>
          <p:nvPr>
            <p:ph type="ctrTitle"/>
          </p:nvPr>
        </p:nvSpPr>
        <p:spPr>
          <a:xfrm>
            <a:off x="1523999" y="591424"/>
            <a:ext cx="9713843" cy="711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dirty="0"/>
              <a:t>AWWA Manual Chapters</a:t>
            </a:r>
            <a:endParaRPr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53" descr="Chart, line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175" y="5449564"/>
            <a:ext cx="11647524" cy="159505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53"/>
          <p:cNvSpPr txBox="1">
            <a:spLocks noGrp="1"/>
          </p:cNvSpPr>
          <p:nvPr>
            <p:ph type="subTitle" idx="1"/>
          </p:nvPr>
        </p:nvSpPr>
        <p:spPr>
          <a:xfrm>
            <a:off x="1191225" y="1227525"/>
            <a:ext cx="9476700" cy="476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71550" lvl="0" indent="-6858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700"/>
              <a:buFont typeface="Calibri"/>
              <a:buAutoNum type="arabicPeriod"/>
            </a:pPr>
            <a:r>
              <a:rPr lang="en-US" sz="27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Operational Strategies </a:t>
            </a:r>
            <a:endParaRPr sz="2700" dirty="0"/>
          </a:p>
          <a:p>
            <a:pPr marL="971550" lvl="0" indent="-6858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700"/>
              <a:buFont typeface="Calibri"/>
              <a:buAutoNum type="arabicPeriod"/>
            </a:pPr>
            <a:r>
              <a:rPr lang="en-US" sz="27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Compliance Monitoring </a:t>
            </a:r>
            <a:endParaRPr sz="2700" dirty="0"/>
          </a:p>
          <a:p>
            <a:pPr marL="971550" lvl="0" indent="-6858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700"/>
              <a:buFont typeface="Calibri"/>
              <a:buAutoNum type="arabicPeriod"/>
            </a:pPr>
            <a:r>
              <a:rPr lang="en-US" sz="27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Fluoride (Manual) Ion Specific Electrode (ISE) Method</a:t>
            </a:r>
            <a:endParaRPr sz="2700" dirty="0"/>
          </a:p>
          <a:p>
            <a:pPr marL="971550" lvl="0" indent="-6858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700"/>
              <a:buFont typeface="Calibri"/>
              <a:buAutoNum type="arabicPeriod"/>
            </a:pPr>
            <a:r>
              <a:rPr lang="en-US" sz="27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Colorimetric SPADNS Method</a:t>
            </a:r>
            <a:endParaRPr sz="2700" dirty="0"/>
          </a:p>
          <a:p>
            <a:pPr marL="971550" lvl="0" indent="-6858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700"/>
              <a:buFont typeface="Calibri"/>
              <a:buAutoNum type="arabicPeriod"/>
            </a:pPr>
            <a:r>
              <a:rPr lang="en-US" sz="27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Ion Chromatography</a:t>
            </a:r>
            <a:endParaRPr sz="2700" dirty="0"/>
          </a:p>
          <a:p>
            <a:pPr marL="971550" lvl="0" indent="-6858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700"/>
              <a:buFont typeface="Calibri"/>
              <a:buAutoNum type="arabicPeriod"/>
            </a:pPr>
            <a:r>
              <a:rPr lang="en-US" sz="27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Relative Error</a:t>
            </a:r>
            <a:endParaRPr sz="2700" dirty="0"/>
          </a:p>
          <a:p>
            <a:pPr marL="971550" lvl="0" indent="-6858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700"/>
              <a:buFont typeface="Calibri"/>
              <a:buAutoNum type="arabicPeriod"/>
            </a:pPr>
            <a:r>
              <a:rPr lang="en-US" sz="27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Record Keeping and Documentation</a:t>
            </a:r>
            <a:endParaRPr sz="2700" dirty="0"/>
          </a:p>
          <a:p>
            <a:pPr marL="971550" lvl="0" indent="-6858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700"/>
              <a:buFont typeface="Calibri"/>
              <a:buAutoNum type="arabicPeriod"/>
            </a:pPr>
            <a:r>
              <a:rPr lang="en-US" sz="27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Operator Safety in Handling Fluoride Products</a:t>
            </a:r>
            <a:endParaRPr sz="2700" dirty="0"/>
          </a:p>
        </p:txBody>
      </p:sp>
      <p:sp>
        <p:nvSpPr>
          <p:cNvPr id="361" name="Google Shape;361;p53"/>
          <p:cNvSpPr txBox="1">
            <a:spLocks noGrp="1"/>
          </p:cNvSpPr>
          <p:nvPr>
            <p:ph type="ctrTitle"/>
          </p:nvPr>
        </p:nvSpPr>
        <p:spPr>
          <a:xfrm>
            <a:off x="646975" y="367522"/>
            <a:ext cx="10515600" cy="6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dirty="0"/>
              <a:t>AWWA Manual  - Operations</a:t>
            </a:r>
            <a:endParaRPr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4" descr="Chart, line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186" y="5675586"/>
            <a:ext cx="11647503" cy="118241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4"/>
          <p:cNvSpPr txBox="1">
            <a:spLocks noGrp="1"/>
          </p:cNvSpPr>
          <p:nvPr>
            <p:ph type="subTitle" idx="1"/>
          </p:nvPr>
        </p:nvSpPr>
        <p:spPr>
          <a:xfrm>
            <a:off x="694944" y="1844602"/>
            <a:ext cx="11293006" cy="383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0" algn="l">
              <a:lnSpc>
                <a:spcPct val="200000"/>
              </a:lnSpc>
              <a:spcBef>
                <a:spcPts val="1200"/>
              </a:spcBef>
            </a:pPr>
            <a:r>
              <a:rPr lang="en-US" sz="1800" dirty="0">
                <a:solidFill>
                  <a:srgbClr val="000000"/>
                </a:solidFill>
                <a:latin typeface="Aptos" panose="020B0004020202020204" pitchFamily="34" charset="0"/>
              </a:rPr>
              <a:t> </a:t>
            </a:r>
          </a:p>
          <a:p>
            <a:pPr marL="50800" indent="-457200" algn="l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5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Water Fluoridation Basics: What Operators Need to Know</a:t>
            </a:r>
          </a:p>
          <a:p>
            <a:pPr marL="50800" indent="-457200" algn="l">
              <a:lnSpc>
                <a:spcPct val="2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5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Basics of Water Fluoridation Measurement and Additive Safety</a:t>
            </a:r>
          </a:p>
          <a:p>
            <a:pPr marL="50800" indent="-457200" algn="l">
              <a:lnSpc>
                <a:spcPct val="2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5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Basics of Water Fluoridation Additive Products</a:t>
            </a:r>
          </a:p>
          <a:p>
            <a:pPr marL="50800" indent="-457200" algn="l">
              <a:lnSpc>
                <a:spcPct val="2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5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Basics of Water Fluoridation Regulations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18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45720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dirty="0"/>
          </a:p>
        </p:txBody>
      </p:sp>
      <p:sp>
        <p:nvSpPr>
          <p:cNvPr id="156" name="Google Shape;156;p24"/>
          <p:cNvSpPr txBox="1">
            <a:spLocks noGrp="1"/>
          </p:cNvSpPr>
          <p:nvPr>
            <p:ph type="ctrTitle"/>
          </p:nvPr>
        </p:nvSpPr>
        <p:spPr>
          <a:xfrm>
            <a:off x="1524000" y="509751"/>
            <a:ext cx="9144000" cy="1120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n-US" dirty="0"/>
            </a:br>
            <a:r>
              <a:rPr lang="en-US" sz="4700" dirty="0"/>
              <a:t>AWWA </a:t>
            </a:r>
            <a:r>
              <a:rPr lang="en-US" sz="4700" dirty="0" err="1"/>
              <a:t>Opflow</a:t>
            </a:r>
            <a:r>
              <a:rPr lang="en-US" sz="4700" dirty="0"/>
              <a:t> Articles - 2020</a:t>
            </a:r>
            <a:endParaRPr sz="4700" dirty="0"/>
          </a:p>
        </p:txBody>
      </p:sp>
    </p:spTree>
    <p:extLst>
      <p:ext uri="{BB962C8B-B14F-4D97-AF65-F5344CB8AC3E}">
        <p14:creationId xmlns:p14="http://schemas.microsoft.com/office/powerpoint/2010/main" val="6991148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8" descr="Chart, line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186" y="5175849"/>
            <a:ext cx="11647503" cy="16821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3" name="Google Shape;183;p28"/>
          <p:cNvGraphicFramePr/>
          <p:nvPr>
            <p:extLst>
              <p:ext uri="{D42A27DB-BD31-4B8C-83A1-F6EECF244321}">
                <p14:modId xmlns:p14="http://schemas.microsoft.com/office/powerpoint/2010/main" val="1525388166"/>
              </p:ext>
            </p:extLst>
          </p:nvPr>
        </p:nvGraphicFramePr>
        <p:xfrm>
          <a:off x="772997" y="1397478"/>
          <a:ext cx="10225675" cy="4537175"/>
        </p:xfrm>
        <a:graphic>
          <a:graphicData uri="http://schemas.openxmlformats.org/drawingml/2006/table">
            <a:tbl>
              <a:tblPr>
                <a:noFill/>
                <a:tableStyleId>{E9FFA680-D724-4ED2-B77D-2FA1AF6DBF6C}</a:tableStyleId>
              </a:tblPr>
              <a:tblGrid>
                <a:gridCol w="339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8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strike="noStrike" cap="none" dirty="0"/>
                        <a:t>Water Supply Permit Law</a:t>
                      </a:r>
                      <a:endParaRPr sz="19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2800" marR="5150" marT="5150" marB="0" anchor="ctr"/>
                </a:tc>
                <a:tc>
                  <a:txBody>
                    <a:bodyPr/>
                    <a:lstStyle/>
                    <a:p>
                      <a:pPr marL="9144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tx1"/>
                          </a:solidFill>
                        </a:rPr>
                        <a:t>https://www.waterboards.ca.gov/laws_regulations/docs/drinking_water_code_2021.pdf </a:t>
                      </a:r>
                      <a:endParaRPr sz="1400" b="0" i="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strike="noStrike" cap="none" dirty="0"/>
                        <a:t>SWRCB Fluoridation Web Page </a:t>
                      </a:r>
                      <a:endParaRPr sz="19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2800" marR="5150" marT="5150" marB="0" anchor="ctr"/>
                </a:tc>
                <a:tc>
                  <a:txBody>
                    <a:bodyPr/>
                    <a:lstStyle/>
                    <a:p>
                      <a:pPr marL="9144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tx1"/>
                          </a:solidFill>
                        </a:rPr>
                        <a:t>https://www.waterboards.ca.gov/drinking_water/certlic/drinkingwater/Fluoridation.html </a:t>
                      </a:r>
                      <a:endParaRPr sz="1400" b="0" i="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825">
                <a:tc row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Fluoridation Regulations</a:t>
                      </a:r>
                      <a:endParaRPr sz="1900" dirty="0"/>
                    </a:p>
                  </a:txBody>
                  <a:tcPr marL="92800" marR="5150" marT="5150" marB="0" anchor="ctr"/>
                </a:tc>
                <a:tc>
                  <a:txBody>
                    <a:bodyPr/>
                    <a:lstStyle/>
                    <a:p>
                      <a:pPr marL="9144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tx1"/>
                          </a:solidFill>
                        </a:rPr>
                        <a:t>64433.3. Monitoring and Compliance—Fluoride Levels.</a:t>
                      </a:r>
                      <a:endParaRPr sz="1400" b="0" i="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6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tx1"/>
                          </a:solidFill>
                        </a:rPr>
                        <a:t>64433.5. Fluoridation System.</a:t>
                      </a:r>
                      <a:endParaRPr sz="1400" b="0" i="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tx1"/>
                          </a:solidFill>
                        </a:rPr>
                        <a:t>64433.7. Recordkeeping, Reporting, and Notification for Water Systems Fluoridating.</a:t>
                      </a:r>
                      <a:endParaRPr sz="1400" b="0" i="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tx1"/>
                          </a:solidFill>
                        </a:rPr>
                        <a:t>64433.8. Fluoridation System Operations Contingency Plan.</a:t>
                      </a:r>
                      <a:endParaRPr sz="1400" b="0" i="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31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strike="noStrike" cap="none" dirty="0"/>
                        <a:t>Reporting Forms</a:t>
                      </a:r>
                      <a:endParaRPr sz="19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2800" marR="5150" marT="5150" marB="0" anchor="ctr"/>
                </a:tc>
                <a:tc>
                  <a:txBody>
                    <a:bodyPr/>
                    <a:lstStyle/>
                    <a:p>
                      <a:pPr marL="9144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tx1"/>
                          </a:solidFill>
                        </a:rPr>
                        <a:t>https://www.waterboards.ca.gov/drinking_water/certlic/drinkingwater/Fluoridation.html </a:t>
                      </a:r>
                      <a:endParaRPr sz="1400" b="0" i="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4" name="Google Shape;184;p28"/>
          <p:cNvSpPr txBox="1">
            <a:spLocks noGrp="1"/>
          </p:cNvSpPr>
          <p:nvPr>
            <p:ph type="ctrTitle"/>
          </p:nvPr>
        </p:nvSpPr>
        <p:spPr>
          <a:xfrm>
            <a:off x="445925" y="509752"/>
            <a:ext cx="11647502" cy="751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</a:pPr>
            <a:br>
              <a:rPr lang="en-US" sz="3800" dirty="0"/>
            </a:br>
            <a:r>
              <a:rPr lang="en-US" sz="4000" i="1" dirty="0">
                <a:latin typeface="Calibri"/>
                <a:ea typeface="Calibri"/>
                <a:cs typeface="Calibri"/>
                <a:sym typeface="Calibri"/>
              </a:rPr>
              <a:t>Essential Information - SWRCB</a:t>
            </a:r>
            <a:endParaRPr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55" descr="Chart, line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175" y="5262950"/>
            <a:ext cx="11647524" cy="159505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55"/>
          <p:cNvSpPr txBox="1">
            <a:spLocks noGrp="1"/>
          </p:cNvSpPr>
          <p:nvPr>
            <p:ph type="subTitle" idx="1"/>
          </p:nvPr>
        </p:nvSpPr>
        <p:spPr>
          <a:xfrm>
            <a:off x="1191225" y="1987826"/>
            <a:ext cx="10515600" cy="4157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71550" lvl="0" indent="-7112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3100"/>
              <a:buFont typeface="Wingdings" panose="05000000000000000000" pitchFamily="2" charset="2"/>
              <a:buChar char="q"/>
            </a:pPr>
            <a:r>
              <a:rPr lang="en-US" sz="31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Understand Regulatory requirements</a:t>
            </a:r>
            <a:endParaRPr sz="3100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lvl="0" indent="-7112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3100"/>
              <a:buFont typeface="Wingdings" panose="05000000000000000000" pitchFamily="2" charset="2"/>
              <a:buChar char="q"/>
            </a:pPr>
            <a:r>
              <a:rPr lang="en-US" sz="31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Be aware of specific permit requirements</a:t>
            </a:r>
            <a:endParaRPr sz="3100" dirty="0"/>
          </a:p>
          <a:p>
            <a:pPr marL="971550" lvl="0" indent="-7112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3100"/>
              <a:buFont typeface="Wingdings" panose="05000000000000000000" pitchFamily="2" charset="2"/>
              <a:buChar char="q"/>
            </a:pPr>
            <a:r>
              <a:rPr lang="en-US" sz="31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Have current Operations &amp; contingency plans</a:t>
            </a:r>
          </a:p>
          <a:p>
            <a:pPr marL="971550" indent="-711200" algn="l">
              <a:lnSpc>
                <a:spcPct val="150000"/>
              </a:lnSpc>
              <a:spcBef>
                <a:spcPts val="600"/>
              </a:spcBef>
              <a:buClr>
                <a:srgbClr val="222222"/>
              </a:buClr>
              <a:buSzPts val="3100"/>
              <a:buFont typeface="Wingdings" panose="05000000000000000000" pitchFamily="2" charset="2"/>
              <a:buChar char="q"/>
            </a:pPr>
            <a:r>
              <a:rPr lang="en-US" sz="31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Communicate with regulators</a:t>
            </a:r>
          </a:p>
          <a:p>
            <a:pPr marL="971550" lvl="0" indent="-7112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3100"/>
              <a:buFont typeface="Wingdings" panose="05000000000000000000" pitchFamily="2" charset="2"/>
              <a:buChar char="q"/>
            </a:pPr>
            <a:endParaRPr lang="en-US" sz="3100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lvl="0" indent="-7112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3100"/>
              <a:buFont typeface="Calibri"/>
              <a:buAutoNum type="arabicPeriod"/>
            </a:pPr>
            <a:endParaRPr lang="en-US" sz="3100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lvl="0" indent="-7112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3100"/>
              <a:buFont typeface="Calibri"/>
              <a:buAutoNum type="arabicPeriod"/>
            </a:pPr>
            <a:endParaRPr lang="en-US" sz="3100" b="1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55"/>
          <p:cNvSpPr txBox="1">
            <a:spLocks noGrp="1"/>
          </p:cNvSpPr>
          <p:nvPr>
            <p:ph type="ctrTitle"/>
          </p:nvPr>
        </p:nvSpPr>
        <p:spPr>
          <a:xfrm>
            <a:off x="646975" y="367521"/>
            <a:ext cx="10515600" cy="880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800" dirty="0"/>
              <a:t>Essentials for Success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2089392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4" descr="Chart, line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186" y="5675586"/>
            <a:ext cx="11647503" cy="118241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4"/>
          <p:cNvSpPr txBox="1">
            <a:spLocks noGrp="1"/>
          </p:cNvSpPr>
          <p:nvPr>
            <p:ph type="subTitle" idx="1"/>
          </p:nvPr>
        </p:nvSpPr>
        <p:spPr>
          <a:xfrm>
            <a:off x="587829" y="2093843"/>
            <a:ext cx="11400121" cy="4086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Help with challenging questions from the public </a:t>
            </a:r>
            <a:endParaRPr sz="3600" dirty="0"/>
          </a:p>
          <a:p>
            <a:pPr marL="571500" lvl="0" indent="-5715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In-service training related to fluoridation </a:t>
            </a:r>
          </a:p>
          <a:p>
            <a:pPr marL="45720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dirty="0"/>
          </a:p>
        </p:txBody>
      </p:sp>
      <p:sp>
        <p:nvSpPr>
          <p:cNvPr id="156" name="Google Shape;156;p24"/>
          <p:cNvSpPr txBox="1">
            <a:spLocks noGrp="1"/>
          </p:cNvSpPr>
          <p:nvPr>
            <p:ph type="ctrTitle"/>
          </p:nvPr>
        </p:nvSpPr>
        <p:spPr>
          <a:xfrm>
            <a:off x="1524000" y="509752"/>
            <a:ext cx="9144000" cy="7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n-US" dirty="0"/>
            </a:br>
            <a:r>
              <a:rPr lang="en-US" dirty="0"/>
              <a:t>What do we (UCSF) offer?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01290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5" descr="Chart, line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175" y="4736700"/>
            <a:ext cx="11647524" cy="212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500675" y="1969775"/>
            <a:ext cx="11487275" cy="4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Mark Bartson, P.E.   (707) 318-5461    Mark.bartson@ucsf.edu </a:t>
            </a:r>
            <a:endParaRPr dirty="0"/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Howard Pollick, BDS, MPH – UCSF Dental School     Howard.pollick@ucsf.edu</a:t>
            </a:r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Marjorie Stocks, MPH - Community Outreach    </a:t>
            </a:r>
            <a:r>
              <a:rPr lang="en-US" dirty="0">
                <a:solidFill>
                  <a:srgbClr val="222222"/>
                </a:solidFill>
                <a:latin typeface="Arial"/>
                <a:cs typeface="Arial"/>
                <a:sym typeface="Arial"/>
              </a:rPr>
              <a:t>Marjorie.stocks@ucsf.edu</a:t>
            </a:r>
            <a:endParaRPr dirty="0"/>
          </a:p>
          <a:p>
            <a:pPr marL="45720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dirty="0"/>
          </a:p>
        </p:txBody>
      </p:sp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500675" y="428225"/>
            <a:ext cx="11126100" cy="11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endParaRPr sz="2760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276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UC San Francisco </a:t>
            </a:r>
            <a:endParaRPr sz="2760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276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Oral Health Program - Fluoridation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17725694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51" descr="Chart, line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186" y="5529532"/>
            <a:ext cx="11647503" cy="1328468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51"/>
          <p:cNvSpPr txBox="1">
            <a:spLocks noGrp="1"/>
          </p:cNvSpPr>
          <p:nvPr>
            <p:ph type="ctrTitle"/>
          </p:nvPr>
        </p:nvSpPr>
        <p:spPr>
          <a:xfrm>
            <a:off x="1035170" y="591424"/>
            <a:ext cx="9632830" cy="711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200" dirty="0"/>
              <a:t>AWWA Fluoridation Policy Statement (continued) </a:t>
            </a:r>
            <a:endParaRPr dirty="0"/>
          </a:p>
        </p:txBody>
      </p:sp>
      <p:sp>
        <p:nvSpPr>
          <p:cNvPr id="347" name="Google Shape;347;p51"/>
          <p:cNvSpPr txBox="1">
            <a:spLocks noGrp="1"/>
          </p:cNvSpPr>
          <p:nvPr>
            <p:ph type="subTitle" idx="1"/>
          </p:nvPr>
        </p:nvSpPr>
        <p:spPr>
          <a:xfrm>
            <a:off x="819509" y="1535503"/>
            <a:ext cx="10921041" cy="4330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en-US" sz="2700" b="0" i="1" dirty="0">
                <a:latin typeface="Calibri"/>
                <a:ea typeface="Calibri"/>
                <a:cs typeface="Calibri"/>
                <a:sym typeface="Calibri"/>
              </a:rPr>
              <a:t>“AWWA </a:t>
            </a:r>
            <a:r>
              <a:rPr lang="en-US" sz="2700" b="1" i="1" dirty="0">
                <a:latin typeface="Calibri"/>
                <a:ea typeface="Calibri"/>
                <a:cs typeface="Calibri"/>
                <a:sym typeface="Calibri"/>
              </a:rPr>
              <a:t>supports the application of fluoride in a responsible, effective, and reliable manner </a:t>
            </a:r>
            <a:r>
              <a:rPr lang="en-US" sz="2700" b="0" i="1" dirty="0">
                <a:latin typeface="Calibri"/>
                <a:ea typeface="Calibri"/>
                <a:cs typeface="Calibri"/>
                <a:sym typeface="Calibri"/>
              </a:rPr>
              <a:t>that includes monitoring and control of fluoride levels mandated by provincial, state, and/or federal laws and which is </a:t>
            </a:r>
            <a:r>
              <a:rPr lang="en-US" sz="2700" b="1" i="1" dirty="0">
                <a:latin typeface="Calibri"/>
                <a:ea typeface="Calibri"/>
                <a:cs typeface="Calibri"/>
                <a:sym typeface="Calibri"/>
              </a:rPr>
              <a:t>subject to community acceptance through applicable local decision making processes</a:t>
            </a:r>
            <a:r>
              <a:rPr lang="en-US" sz="2700" b="0" i="1" dirty="0">
                <a:latin typeface="Calibri"/>
                <a:ea typeface="Calibri"/>
                <a:cs typeface="Calibri"/>
                <a:sym typeface="Calibri"/>
              </a:rPr>
              <a:t>. AWWA supports </a:t>
            </a:r>
            <a:r>
              <a:rPr lang="en-US" sz="2700" b="1" i="1" dirty="0">
                <a:latin typeface="Calibri"/>
                <a:ea typeface="Calibri"/>
                <a:cs typeface="Calibri"/>
                <a:sym typeface="Calibri"/>
              </a:rPr>
              <a:t>regular reviews of the most current research </a:t>
            </a:r>
            <a:r>
              <a:rPr lang="en-US" sz="2700" b="0" i="1" dirty="0">
                <a:latin typeface="Calibri"/>
                <a:ea typeface="Calibri"/>
                <a:cs typeface="Calibri"/>
                <a:sym typeface="Calibri"/>
              </a:rPr>
              <a:t>on fluoride and the positions of the medical and dental communities</a:t>
            </a:r>
            <a:r>
              <a:rPr lang="en-US" sz="3100" b="0" i="1" dirty="0">
                <a:latin typeface="Roboto"/>
                <a:ea typeface="Roboto"/>
                <a:cs typeface="Roboto"/>
                <a:sym typeface="Roboto"/>
              </a:rPr>
              <a:t>.”</a:t>
            </a:r>
            <a:endParaRPr dirty="0"/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2100" dirty="0"/>
          </a:p>
        </p:txBody>
      </p:sp>
    </p:spTree>
    <p:extLst>
      <p:ext uri="{BB962C8B-B14F-4D97-AF65-F5344CB8AC3E}">
        <p14:creationId xmlns:p14="http://schemas.microsoft.com/office/powerpoint/2010/main" val="20896052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50" descr="Chart, line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186" y="5529532"/>
            <a:ext cx="11647503" cy="1328468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50"/>
          <p:cNvSpPr txBox="1">
            <a:spLocks noGrp="1"/>
          </p:cNvSpPr>
          <p:nvPr>
            <p:ph type="ctrTitle"/>
          </p:nvPr>
        </p:nvSpPr>
        <p:spPr>
          <a:xfrm>
            <a:off x="1524000" y="591424"/>
            <a:ext cx="9144000" cy="711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en-US" sz="4200" dirty="0"/>
              <a:t>AWWA Fluoridation Policy Statement</a:t>
            </a:r>
            <a:endParaRPr dirty="0"/>
          </a:p>
        </p:txBody>
      </p:sp>
      <p:sp>
        <p:nvSpPr>
          <p:cNvPr id="340" name="Google Shape;340;p50"/>
          <p:cNvSpPr txBox="1">
            <a:spLocks noGrp="1"/>
          </p:cNvSpPr>
          <p:nvPr>
            <p:ph type="subTitle" idx="1"/>
          </p:nvPr>
        </p:nvSpPr>
        <p:spPr>
          <a:xfrm>
            <a:off x="340311" y="1535503"/>
            <a:ext cx="11400239" cy="4330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200" b="1" i="1" dirty="0">
                <a:latin typeface="Calibri"/>
                <a:ea typeface="Calibri"/>
                <a:cs typeface="Calibri"/>
                <a:sym typeface="Calibri"/>
              </a:rPr>
              <a:t>Supports the recommendations </a:t>
            </a:r>
            <a:r>
              <a:rPr lang="en-US" sz="2800" b="0" i="1" dirty="0">
                <a:latin typeface="Calibri"/>
                <a:ea typeface="Calibri"/>
                <a:cs typeface="Calibri"/>
                <a:sym typeface="Calibri"/>
              </a:rPr>
              <a:t>of the World Health Organization (WHO), American Medical Association (AMA), Canadian Medical Association (CMA), Centers for Disease Control (CDC), American Dental Association (ADA), and Canadian Dental Association (CDA), </a:t>
            </a:r>
            <a:r>
              <a:rPr lang="en-US" sz="2800" b="1" i="1" dirty="0">
                <a:latin typeface="Calibri"/>
                <a:ea typeface="Calibri"/>
                <a:cs typeface="Calibri"/>
                <a:sym typeface="Calibri"/>
              </a:rPr>
              <a:t>for the fluoridation of public water supplies as a public health benefit…</a:t>
            </a:r>
            <a:endParaRPr sz="2800" b="1" i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8665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8" descr="Chart, line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238" y="5516347"/>
            <a:ext cx="11647524" cy="12319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DDB05D9-AEC0-00F4-EB98-A96363997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463070"/>
              </p:ext>
            </p:extLst>
          </p:nvPr>
        </p:nvGraphicFramePr>
        <p:xfrm>
          <a:off x="2048256" y="795529"/>
          <a:ext cx="8311896" cy="4399070"/>
        </p:xfrm>
        <a:graphic>
          <a:graphicData uri="http://schemas.openxmlformats.org/drawingml/2006/table">
            <a:tbl>
              <a:tblPr>
                <a:tableStyleId>{E9FFA680-D724-4ED2-B77D-2FA1AF6DBF6C}</a:tableStyleId>
              </a:tblPr>
              <a:tblGrid>
                <a:gridCol w="5293320">
                  <a:extLst>
                    <a:ext uri="{9D8B030D-6E8A-4147-A177-3AD203B41FA5}">
                      <a16:colId xmlns:a16="http://schemas.microsoft.com/office/drawing/2014/main" val="4094742968"/>
                    </a:ext>
                  </a:extLst>
                </a:gridCol>
                <a:gridCol w="3018576">
                  <a:extLst>
                    <a:ext uri="{9D8B030D-6E8A-4147-A177-3AD203B41FA5}">
                      <a16:colId xmlns:a16="http://schemas.microsoft.com/office/drawing/2014/main" val="199349084"/>
                    </a:ext>
                  </a:extLst>
                </a:gridCol>
              </a:tblGrid>
              <a:tr h="1993391">
                <a:tc gridSpan="2">
                  <a:txBody>
                    <a:bodyPr/>
                    <a:lstStyle/>
                    <a:p>
                      <a:pPr marL="576263" lvl="2" indent="-292100" algn="ctr" fontAlgn="t">
                        <a:buFont typeface="Arial" panose="020B0604020202020204" pitchFamily="34" charset="0"/>
                        <a:buNone/>
                      </a:pPr>
                      <a:r>
                        <a:rPr lang="en-US" sz="4000" u="none" strike="noStrike" dirty="0">
                          <a:effectLst/>
                          <a:latin typeface="+mj-lt"/>
                        </a:rPr>
                        <a:t>Percentage of population</a:t>
                      </a:r>
                    </a:p>
                    <a:p>
                      <a:pPr marL="576263" lvl="2" indent="-292100" algn="ctr" fontAlgn="t">
                        <a:buFont typeface="Arial" panose="020B0604020202020204" pitchFamily="34" charset="0"/>
                        <a:buNone/>
                      </a:pPr>
                      <a:r>
                        <a:rPr lang="en-US" sz="4000" u="none" strike="noStrike" dirty="0">
                          <a:effectLst/>
                          <a:latin typeface="+mj-lt"/>
                        </a:rPr>
                        <a:t>fluoridated water</a:t>
                      </a:r>
                      <a:endParaRPr lang="en-US" sz="4000" b="1" i="0" u="none" strike="noStrike" dirty="0">
                        <a:solidFill>
                          <a:srgbClr val="212529"/>
                        </a:solidFill>
                        <a:effectLst/>
                        <a:latin typeface="+mj-lt"/>
                      </a:endParaRPr>
                    </a:p>
                  </a:txBody>
                  <a:tcPr marL="9479" marR="9479" marT="9479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9" marR="9479" marT="9479" marB="0" anchor="b"/>
                </a:tc>
                <a:extLst>
                  <a:ext uri="{0D108BD9-81ED-4DB2-BD59-A6C34878D82A}">
                    <a16:rowId xmlns:a16="http://schemas.microsoft.com/office/drawing/2014/main" val="3108262275"/>
                  </a:ext>
                </a:extLst>
              </a:tr>
              <a:tr h="1141204">
                <a:tc>
                  <a:txBody>
                    <a:bodyPr/>
                    <a:lstStyle/>
                    <a:p>
                      <a:pPr marL="1005840" lvl="2" indent="0" algn="l" fontAlgn="t">
                        <a:buFont typeface="Arial" panose="020B0604020202020204" pitchFamily="34" charset="0"/>
                        <a:buNone/>
                      </a:pPr>
                      <a:r>
                        <a:rPr lang="en-US" sz="4400" b="0" u="none" strike="noStrike" dirty="0">
                          <a:effectLst/>
                          <a:latin typeface="+mj-lt"/>
                        </a:rPr>
                        <a:t>National</a:t>
                      </a:r>
                      <a:endParaRPr lang="en-US" sz="4400" b="0" i="0" u="none" strike="noStrike" dirty="0">
                        <a:solidFill>
                          <a:srgbClr val="212529"/>
                        </a:solidFill>
                        <a:effectLst/>
                        <a:latin typeface="+mj-lt"/>
                      </a:endParaRPr>
                    </a:p>
                  </a:txBody>
                  <a:tcPr marL="9479" marR="9479" marT="947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u="none" strike="noStrike" dirty="0">
                          <a:effectLst/>
                          <a:latin typeface="+mj-lt"/>
                        </a:rPr>
                        <a:t>73%</a:t>
                      </a:r>
                      <a:endParaRPr lang="en-US" sz="4000" b="0" i="0" u="none" strike="noStrike" dirty="0">
                        <a:solidFill>
                          <a:srgbClr val="212529"/>
                        </a:solidFill>
                        <a:effectLst/>
                        <a:latin typeface="+mj-lt"/>
                      </a:endParaRPr>
                    </a:p>
                  </a:txBody>
                  <a:tcPr marL="9479" marR="9479" marT="9479" marB="0" anchor="ctr"/>
                </a:tc>
                <a:extLst>
                  <a:ext uri="{0D108BD9-81ED-4DB2-BD59-A6C34878D82A}">
                    <a16:rowId xmlns:a16="http://schemas.microsoft.com/office/drawing/2014/main" val="1452638582"/>
                  </a:ext>
                </a:extLst>
              </a:tr>
              <a:tr h="1264475">
                <a:tc>
                  <a:txBody>
                    <a:bodyPr/>
                    <a:lstStyle/>
                    <a:p>
                      <a:pPr marL="1005840" lvl="2" indent="0" algn="l" fontAlgn="t">
                        <a:buFont typeface="Arial" panose="020B0604020202020204" pitchFamily="34" charset="0"/>
                        <a:buNone/>
                      </a:pPr>
                      <a:r>
                        <a:rPr lang="en-US" sz="4400" b="0" i="0" u="none" strike="noStrike" dirty="0">
                          <a:solidFill>
                            <a:srgbClr val="212529"/>
                          </a:solidFill>
                          <a:effectLst/>
                          <a:latin typeface="+mj-lt"/>
                        </a:rPr>
                        <a:t>California</a:t>
                      </a:r>
                    </a:p>
                  </a:txBody>
                  <a:tcPr marL="9479" marR="9479" marT="947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u="none" strike="noStrike" dirty="0">
                          <a:effectLst/>
                          <a:latin typeface="+mj-lt"/>
                        </a:rPr>
                        <a:t>58%</a:t>
                      </a:r>
                      <a:endParaRPr lang="en-US" sz="4000" b="0" i="0" u="none" strike="noStrike" dirty="0">
                        <a:solidFill>
                          <a:srgbClr val="212529"/>
                        </a:solidFill>
                        <a:effectLst/>
                        <a:latin typeface="+mj-lt"/>
                      </a:endParaRPr>
                    </a:p>
                  </a:txBody>
                  <a:tcPr marL="9479" marR="9479" marT="9479" marB="0" anchor="ctr"/>
                </a:tc>
                <a:extLst>
                  <a:ext uri="{0D108BD9-81ED-4DB2-BD59-A6C34878D82A}">
                    <a16:rowId xmlns:a16="http://schemas.microsoft.com/office/drawing/2014/main" val="4123206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4914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7" descr="Chart, line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718" y="5840698"/>
            <a:ext cx="11647524" cy="9579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7A626DD-8FCB-A71B-BA84-22389E611A31}"/>
              </a:ext>
            </a:extLst>
          </p:cNvPr>
          <p:cNvCxnSpPr>
            <a:cxnSpLocks/>
          </p:cNvCxnSpPr>
          <p:nvPr/>
        </p:nvCxnSpPr>
        <p:spPr>
          <a:xfrm>
            <a:off x="2682560" y="4079046"/>
            <a:ext cx="4244622" cy="0"/>
          </a:xfrm>
          <a:prstGeom prst="line">
            <a:avLst/>
          </a:prstGeom>
          <a:ln w="1206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D2F51800-D6FB-4727-DC18-439664CDE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814" y="1187548"/>
            <a:ext cx="2728696" cy="22661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7CFABE4-FB61-B91C-F2EB-FCF15C208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671" y="311819"/>
            <a:ext cx="2375790" cy="1932717"/>
          </a:xfrm>
          <a:prstGeom prst="rect">
            <a:avLst/>
          </a:prstGeom>
        </p:spPr>
      </p:pic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18AC540E-51E0-6BCF-1A64-2BC60BA83BBB}"/>
              </a:ext>
            </a:extLst>
          </p:cNvPr>
          <p:cNvCxnSpPr>
            <a:cxnSpLocks/>
          </p:cNvCxnSpPr>
          <p:nvPr/>
        </p:nvCxnSpPr>
        <p:spPr>
          <a:xfrm>
            <a:off x="2601856" y="1665098"/>
            <a:ext cx="1517828" cy="1640036"/>
          </a:xfrm>
          <a:prstGeom prst="line">
            <a:avLst/>
          </a:prstGeom>
          <a:ln w="1206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8" name="Picture 107">
            <a:extLst>
              <a:ext uri="{FF2B5EF4-FFF2-40B4-BE49-F238E27FC236}">
                <a16:creationId xmlns:a16="http://schemas.microsoft.com/office/drawing/2014/main" id="{DE5E58B1-6A22-3B87-550F-AE028C0A4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712729" y="473310"/>
            <a:ext cx="3995360" cy="240982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240571C-B9A1-B9CD-FEA4-AEBC6678A357}"/>
              </a:ext>
            </a:extLst>
          </p:cNvPr>
          <p:cNvCxnSpPr>
            <a:cxnSpLocks/>
          </p:cNvCxnSpPr>
          <p:nvPr/>
        </p:nvCxnSpPr>
        <p:spPr>
          <a:xfrm flipV="1">
            <a:off x="6876795" y="2112282"/>
            <a:ext cx="2361473" cy="1966764"/>
          </a:xfrm>
          <a:prstGeom prst="line">
            <a:avLst/>
          </a:prstGeom>
          <a:ln w="139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4E576A-15BF-E87A-F839-C4202EBB52A0}"/>
              </a:ext>
            </a:extLst>
          </p:cNvPr>
          <p:cNvCxnSpPr>
            <a:cxnSpLocks/>
          </p:cNvCxnSpPr>
          <p:nvPr/>
        </p:nvCxnSpPr>
        <p:spPr>
          <a:xfrm>
            <a:off x="5748494" y="2770686"/>
            <a:ext cx="639973" cy="773246"/>
          </a:xfrm>
          <a:prstGeom prst="line">
            <a:avLst/>
          </a:prstGeom>
          <a:ln w="1206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6C3C61D-3806-D837-4DF6-875EE36B353E}"/>
              </a:ext>
            </a:extLst>
          </p:cNvPr>
          <p:cNvCxnSpPr>
            <a:cxnSpLocks/>
          </p:cNvCxnSpPr>
          <p:nvPr/>
        </p:nvCxnSpPr>
        <p:spPr>
          <a:xfrm>
            <a:off x="4116344" y="3305690"/>
            <a:ext cx="52127" cy="1887212"/>
          </a:xfrm>
          <a:prstGeom prst="line">
            <a:avLst/>
          </a:prstGeom>
          <a:ln w="1206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ABCF272F-B260-5FC0-8127-D1E92902B4D7}"/>
              </a:ext>
            </a:extLst>
          </p:cNvPr>
          <p:cNvCxnSpPr>
            <a:cxnSpLocks/>
          </p:cNvCxnSpPr>
          <p:nvPr/>
        </p:nvCxnSpPr>
        <p:spPr>
          <a:xfrm>
            <a:off x="6351885" y="3466708"/>
            <a:ext cx="52750" cy="1712442"/>
          </a:xfrm>
          <a:prstGeom prst="line">
            <a:avLst/>
          </a:prstGeom>
          <a:ln w="1206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4" name="Arrow: Right 133">
            <a:extLst>
              <a:ext uri="{FF2B5EF4-FFF2-40B4-BE49-F238E27FC236}">
                <a16:creationId xmlns:a16="http://schemas.microsoft.com/office/drawing/2014/main" id="{991DBAB0-241D-5B5C-E9CB-6F7E55B5C180}"/>
              </a:ext>
            </a:extLst>
          </p:cNvPr>
          <p:cNvSpPr/>
          <p:nvPr/>
        </p:nvSpPr>
        <p:spPr>
          <a:xfrm>
            <a:off x="598883" y="4613507"/>
            <a:ext cx="3556297" cy="1334808"/>
          </a:xfrm>
          <a:prstGeom prst="rightArrow">
            <a:avLst/>
          </a:prstGeom>
          <a:solidFill>
            <a:srgbClr val="FFFF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Flow &amp; Fluoride</a:t>
            </a:r>
            <a:endParaRPr lang="en-US" sz="3200" dirty="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FAC37478-8040-E314-C093-F0A5A5170A2E}"/>
              </a:ext>
            </a:extLst>
          </p:cNvPr>
          <p:cNvSpPr txBox="1"/>
          <p:nvPr/>
        </p:nvSpPr>
        <p:spPr>
          <a:xfrm>
            <a:off x="1043653" y="4222965"/>
            <a:ext cx="209540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i="1" dirty="0">
                <a:latin typeface="MV Boli" panose="02000500030200090000" pitchFamily="2" charset="0"/>
                <a:cs typeface="MV Boli" panose="02000500030200090000" pitchFamily="2" charset="0"/>
              </a:rPr>
              <a:t>Source 1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D3EB41A8-AFA8-59DD-07EB-20E67A8EC3A8}"/>
              </a:ext>
            </a:extLst>
          </p:cNvPr>
          <p:cNvSpPr txBox="1"/>
          <p:nvPr/>
        </p:nvSpPr>
        <p:spPr>
          <a:xfrm>
            <a:off x="3399843" y="357963"/>
            <a:ext cx="609442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300" i="1" dirty="0">
                <a:latin typeface="MV Boli" panose="02000500030200090000" pitchFamily="2" charset="0"/>
                <a:cs typeface="MV Boli" panose="02000500030200090000" pitchFamily="2" charset="0"/>
              </a:rPr>
              <a:t>Water System Schematic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4240709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7" descr="Chart, line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718" y="5840698"/>
            <a:ext cx="11647524" cy="9579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7A626DD-8FCB-A71B-BA84-22389E611A31}"/>
              </a:ext>
            </a:extLst>
          </p:cNvPr>
          <p:cNvCxnSpPr>
            <a:cxnSpLocks/>
          </p:cNvCxnSpPr>
          <p:nvPr/>
        </p:nvCxnSpPr>
        <p:spPr>
          <a:xfrm>
            <a:off x="2682560" y="4079046"/>
            <a:ext cx="4244622" cy="0"/>
          </a:xfrm>
          <a:prstGeom prst="line">
            <a:avLst/>
          </a:prstGeom>
          <a:ln w="1206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D2F51800-D6FB-4727-DC18-439664CDE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814" y="1187548"/>
            <a:ext cx="2728696" cy="22661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7CFABE4-FB61-B91C-F2EB-FCF15C208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671" y="311819"/>
            <a:ext cx="2375790" cy="1932717"/>
          </a:xfrm>
          <a:prstGeom prst="rect">
            <a:avLst/>
          </a:prstGeom>
        </p:spPr>
      </p:pic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18AC540E-51E0-6BCF-1A64-2BC60BA83BBB}"/>
              </a:ext>
            </a:extLst>
          </p:cNvPr>
          <p:cNvCxnSpPr>
            <a:cxnSpLocks/>
          </p:cNvCxnSpPr>
          <p:nvPr/>
        </p:nvCxnSpPr>
        <p:spPr>
          <a:xfrm>
            <a:off x="2601856" y="1665098"/>
            <a:ext cx="1517828" cy="1640036"/>
          </a:xfrm>
          <a:prstGeom prst="line">
            <a:avLst/>
          </a:prstGeom>
          <a:ln w="1206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8" name="Picture 107">
            <a:extLst>
              <a:ext uri="{FF2B5EF4-FFF2-40B4-BE49-F238E27FC236}">
                <a16:creationId xmlns:a16="http://schemas.microsoft.com/office/drawing/2014/main" id="{DE5E58B1-6A22-3B87-550F-AE028C0A4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712729" y="473310"/>
            <a:ext cx="3995360" cy="240982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240571C-B9A1-B9CD-FEA4-AEBC6678A357}"/>
              </a:ext>
            </a:extLst>
          </p:cNvPr>
          <p:cNvCxnSpPr>
            <a:cxnSpLocks/>
          </p:cNvCxnSpPr>
          <p:nvPr/>
        </p:nvCxnSpPr>
        <p:spPr>
          <a:xfrm flipV="1">
            <a:off x="6876795" y="2112282"/>
            <a:ext cx="2361473" cy="1966764"/>
          </a:xfrm>
          <a:prstGeom prst="line">
            <a:avLst/>
          </a:prstGeom>
          <a:ln w="139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4E576A-15BF-E87A-F839-C4202EBB52A0}"/>
              </a:ext>
            </a:extLst>
          </p:cNvPr>
          <p:cNvCxnSpPr>
            <a:cxnSpLocks/>
          </p:cNvCxnSpPr>
          <p:nvPr/>
        </p:nvCxnSpPr>
        <p:spPr>
          <a:xfrm>
            <a:off x="5748494" y="2770686"/>
            <a:ext cx="639973" cy="773246"/>
          </a:xfrm>
          <a:prstGeom prst="line">
            <a:avLst/>
          </a:prstGeom>
          <a:ln w="1206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6C3C61D-3806-D837-4DF6-875EE36B353E}"/>
              </a:ext>
            </a:extLst>
          </p:cNvPr>
          <p:cNvCxnSpPr>
            <a:cxnSpLocks/>
          </p:cNvCxnSpPr>
          <p:nvPr/>
        </p:nvCxnSpPr>
        <p:spPr>
          <a:xfrm>
            <a:off x="4116344" y="3305690"/>
            <a:ext cx="52127" cy="1887212"/>
          </a:xfrm>
          <a:prstGeom prst="line">
            <a:avLst/>
          </a:prstGeom>
          <a:ln w="1206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ABCF272F-B260-5FC0-8127-D1E92902B4D7}"/>
              </a:ext>
            </a:extLst>
          </p:cNvPr>
          <p:cNvCxnSpPr>
            <a:cxnSpLocks/>
          </p:cNvCxnSpPr>
          <p:nvPr/>
        </p:nvCxnSpPr>
        <p:spPr>
          <a:xfrm>
            <a:off x="6351885" y="3466708"/>
            <a:ext cx="52750" cy="1712442"/>
          </a:xfrm>
          <a:prstGeom prst="line">
            <a:avLst/>
          </a:prstGeom>
          <a:ln w="1206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4" name="Arrow: Right 133">
            <a:extLst>
              <a:ext uri="{FF2B5EF4-FFF2-40B4-BE49-F238E27FC236}">
                <a16:creationId xmlns:a16="http://schemas.microsoft.com/office/drawing/2014/main" id="{991DBAB0-241D-5B5C-E9CB-6F7E55B5C180}"/>
              </a:ext>
            </a:extLst>
          </p:cNvPr>
          <p:cNvSpPr/>
          <p:nvPr/>
        </p:nvSpPr>
        <p:spPr>
          <a:xfrm>
            <a:off x="299759" y="4613507"/>
            <a:ext cx="3855422" cy="1334808"/>
          </a:xfrm>
          <a:prstGeom prst="rightArrow">
            <a:avLst/>
          </a:prstGeom>
          <a:solidFill>
            <a:srgbClr val="FFFF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Flow &amp; Fluoride level</a:t>
            </a:r>
            <a:endParaRPr lang="en-US" sz="2600" dirty="0"/>
          </a:p>
        </p:txBody>
      </p:sp>
      <p:sp>
        <p:nvSpPr>
          <p:cNvPr id="135" name="Arrow: Right 134">
            <a:extLst>
              <a:ext uri="{FF2B5EF4-FFF2-40B4-BE49-F238E27FC236}">
                <a16:creationId xmlns:a16="http://schemas.microsoft.com/office/drawing/2014/main" id="{A6A4D0AC-9F80-441C-63B4-01263BABE651}"/>
              </a:ext>
            </a:extLst>
          </p:cNvPr>
          <p:cNvSpPr/>
          <p:nvPr/>
        </p:nvSpPr>
        <p:spPr>
          <a:xfrm flipH="1">
            <a:off x="6388459" y="4608549"/>
            <a:ext cx="5232347" cy="931082"/>
          </a:xfrm>
          <a:prstGeom prst="rightArrow">
            <a:avLst/>
          </a:prstGeom>
          <a:solidFill>
            <a:srgbClr val="92D05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</a:rPr>
              <a:t>Flow &amp; Fluoride level</a:t>
            </a:r>
            <a:endParaRPr lang="en-US" sz="2800" i="1" dirty="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FAC37478-8040-E314-C093-F0A5A5170A2E}"/>
              </a:ext>
            </a:extLst>
          </p:cNvPr>
          <p:cNvSpPr txBox="1"/>
          <p:nvPr/>
        </p:nvSpPr>
        <p:spPr>
          <a:xfrm>
            <a:off x="1043653" y="4222965"/>
            <a:ext cx="209540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i="1" dirty="0">
                <a:latin typeface="MV Boli" panose="02000500030200090000" pitchFamily="2" charset="0"/>
                <a:cs typeface="MV Boli" panose="02000500030200090000" pitchFamily="2" charset="0"/>
              </a:rPr>
              <a:t>Source 1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A4D245D7-F897-6476-4A18-C50543AC6753}"/>
              </a:ext>
            </a:extLst>
          </p:cNvPr>
          <p:cNvSpPr txBox="1"/>
          <p:nvPr/>
        </p:nvSpPr>
        <p:spPr>
          <a:xfrm>
            <a:off x="8637914" y="4268013"/>
            <a:ext cx="17127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latin typeface="MV Boli" panose="02000500030200090000" pitchFamily="2" charset="0"/>
                <a:cs typeface="MV Boli" panose="02000500030200090000" pitchFamily="2" charset="0"/>
              </a:rPr>
              <a:t>Source 2</a:t>
            </a:r>
            <a:endParaRPr lang="en-US" sz="2800" dirty="0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D3EB41A8-AFA8-59DD-07EB-20E67A8EC3A8}"/>
              </a:ext>
            </a:extLst>
          </p:cNvPr>
          <p:cNvSpPr txBox="1"/>
          <p:nvPr/>
        </p:nvSpPr>
        <p:spPr>
          <a:xfrm>
            <a:off x="3399843" y="357963"/>
            <a:ext cx="609442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300" i="1" dirty="0">
                <a:latin typeface="MV Boli" panose="02000500030200090000" pitchFamily="2" charset="0"/>
                <a:cs typeface="MV Boli" panose="02000500030200090000" pitchFamily="2" charset="0"/>
              </a:rPr>
              <a:t>Water System Schematic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4029860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9" descr="Chart, line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186" y="5175849"/>
            <a:ext cx="11647503" cy="168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9"/>
          <p:cNvPicPr preferRelativeResize="0"/>
          <p:nvPr/>
        </p:nvPicPr>
        <p:blipFill rotWithShape="1">
          <a:blip r:embed="rId4">
            <a:alphaModFix/>
          </a:blip>
          <a:srcRect l="-2872" t="14214" r="5628" b="3772"/>
          <a:stretch/>
        </p:blipFill>
        <p:spPr>
          <a:xfrm>
            <a:off x="116146" y="452753"/>
            <a:ext cx="11524891" cy="5305246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9"/>
          <p:cNvSpPr/>
          <p:nvPr/>
        </p:nvSpPr>
        <p:spPr>
          <a:xfrm>
            <a:off x="1888917" y="2356702"/>
            <a:ext cx="8773065" cy="1462932"/>
          </a:xfrm>
          <a:prstGeom prst="rect">
            <a:avLst/>
          </a:prstGeom>
          <a:noFill/>
          <a:ln w="349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9504</TotalTime>
  <Words>1590</Words>
  <Application>Microsoft Office PowerPoint</Application>
  <PresentationFormat>Widescreen</PresentationFormat>
  <Paragraphs>260</Paragraphs>
  <Slides>53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5" baseType="lpstr">
      <vt:lpstr>Aptos</vt:lpstr>
      <vt:lpstr>Arial</vt:lpstr>
      <vt:lpstr>Calibri</vt:lpstr>
      <vt:lpstr>Courier New</vt:lpstr>
      <vt:lpstr>MV Boli</vt:lpstr>
      <vt:lpstr>Open Sans</vt:lpstr>
      <vt:lpstr>Roboto</vt:lpstr>
      <vt:lpstr>Segoe UI</vt:lpstr>
      <vt:lpstr>Source Sans Pro</vt:lpstr>
      <vt:lpstr>Times New Roman</vt:lpstr>
      <vt:lpstr>Wingdings</vt:lpstr>
      <vt:lpstr>Office Theme</vt:lpstr>
      <vt:lpstr>PowerPoint Presentation</vt:lpstr>
      <vt:lpstr> UC San Francisco  Oral Health Program - Fluoridation</vt:lpstr>
      <vt:lpstr> What do we (UCSF) offer?</vt:lpstr>
      <vt:lpstr>PowerPoint Presentation</vt:lpstr>
      <vt:lpstr>Essentials for Success</vt:lpstr>
      <vt:lpstr>PowerPoint Presentation</vt:lpstr>
      <vt:lpstr>PowerPoint Presentation</vt:lpstr>
      <vt:lpstr>PowerPoint Presentation</vt:lpstr>
      <vt:lpstr>PowerPoint Presentation</vt:lpstr>
      <vt:lpstr>"List of Fully Fluoridated Water Systems –  all water is fluoridated”</vt:lpstr>
      <vt:lpstr>PowerPoint Presentation</vt:lpstr>
      <vt:lpstr>PowerPoint Presentation</vt:lpstr>
      <vt:lpstr>PowerPoint Presentation</vt:lpstr>
      <vt:lpstr>PowerPoint Presentation</vt:lpstr>
      <vt:lpstr>Mixture of Fluoridated and Non-Fluoridated Water “Partially Fluoridated”</vt:lpstr>
      <vt:lpstr>PowerPoint Presentation</vt:lpstr>
      <vt:lpstr>PowerPoint Presentation</vt:lpstr>
      <vt:lpstr>PowerPoint Presentation</vt:lpstr>
      <vt:lpstr> Optimal Fluoridation level State Water Board Current Guidance – Differs from regulation</vt:lpstr>
      <vt:lpstr>Fluoridation Systems</vt:lpstr>
      <vt:lpstr> Contingency Plans </vt:lpstr>
      <vt:lpstr>64590 - Direct Additives</vt:lpstr>
      <vt:lpstr> SWRCB Reporting Forms</vt:lpstr>
      <vt:lpstr> Types of Fluoridation</vt:lpstr>
      <vt:lpstr>Water Supply Permit Requirements</vt:lpstr>
      <vt:lpstr>PowerPoint Presentation</vt:lpstr>
      <vt:lpstr>Water System Inspections (Sanitary surveys) </vt:lpstr>
      <vt:lpstr>Sanitary survey Elements</vt:lpstr>
      <vt:lpstr> Sanitary Survey</vt:lpstr>
      <vt:lpstr>Can the operator answer basic questions?</vt:lpstr>
      <vt:lpstr>Evaluation questions (1)</vt:lpstr>
      <vt:lpstr>Evaluation questions (2)</vt:lpstr>
      <vt:lpstr>Evaluation of Operator Capability</vt:lpstr>
      <vt:lpstr>Evaluation of Operator Capability</vt:lpstr>
      <vt:lpstr>Evaluation of Operator Capability</vt:lpstr>
      <vt:lpstr>PowerPoint Presentation</vt:lpstr>
      <vt:lpstr> Operator Survey</vt:lpstr>
      <vt:lpstr> What resources have you used for continuing education?</vt:lpstr>
      <vt:lpstr>Challenges related to fluoridation system</vt:lpstr>
      <vt:lpstr>Challenges related to fluoridation system</vt:lpstr>
      <vt:lpstr>PowerPoint Presentation</vt:lpstr>
      <vt:lpstr>Essentials for Success</vt:lpstr>
      <vt:lpstr> CDC Online Training Course</vt:lpstr>
      <vt:lpstr>Essential References</vt:lpstr>
      <vt:lpstr>PowerPoint Presentation</vt:lpstr>
      <vt:lpstr>AWWA Manual Chapters</vt:lpstr>
      <vt:lpstr>AWWA Manual  - Operations</vt:lpstr>
      <vt:lpstr> AWWA Opflow Articles - 2020</vt:lpstr>
      <vt:lpstr> Essential Information - SWRCB</vt:lpstr>
      <vt:lpstr> What do we (UCSF) offer?</vt:lpstr>
      <vt:lpstr> UC San Francisco  Oral Health Program - Fluoridation</vt:lpstr>
      <vt:lpstr>AWWA Fluoridation Policy Statement (continued) </vt:lpstr>
      <vt:lpstr>AWWA Fluoridation Policy Statement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Fluoridation – Essential Information for Operators &amp; Managers  Mark J. Bartson, P.E.  University of California, San Francisco</dc:title>
  <dc:creator>Mark Bartson</dc:creator>
  <cp:lastModifiedBy>15309026670</cp:lastModifiedBy>
  <cp:revision>79</cp:revision>
  <cp:lastPrinted>2024-03-26T14:57:00Z</cp:lastPrinted>
  <dcterms:modified xsi:type="dcterms:W3CDTF">2024-09-06T22:56:24Z</dcterms:modified>
</cp:coreProperties>
</file>