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7.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4" r:id="rId2"/>
    <p:sldMasterId id="2147483696" r:id="rId3"/>
    <p:sldMasterId id="2147483720" r:id="rId4"/>
    <p:sldMasterId id="2147483733" r:id="rId5"/>
    <p:sldMasterId id="2147483743" r:id="rId6"/>
    <p:sldMasterId id="2147483756" r:id="rId7"/>
    <p:sldMasterId id="2147483761" r:id="rId8"/>
  </p:sldMasterIdLst>
  <p:notesMasterIdLst>
    <p:notesMasterId r:id="rId22"/>
  </p:notesMasterIdLst>
  <p:handoutMasterIdLst>
    <p:handoutMasterId r:id="rId23"/>
  </p:handoutMasterIdLst>
  <p:sldIdLst>
    <p:sldId id="256" r:id="rId9"/>
    <p:sldId id="316" r:id="rId10"/>
    <p:sldId id="392" r:id="rId11"/>
    <p:sldId id="391" r:id="rId12"/>
    <p:sldId id="317" r:id="rId13"/>
    <p:sldId id="370" r:id="rId14"/>
    <p:sldId id="376" r:id="rId15"/>
    <p:sldId id="377" r:id="rId16"/>
    <p:sldId id="390" r:id="rId17"/>
    <p:sldId id="378" r:id="rId18"/>
    <p:sldId id="388" r:id="rId19"/>
    <p:sldId id="379" r:id="rId20"/>
    <p:sldId id="373" r:id="rId21"/>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568">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7"/>
    <a:srgbClr val="FFFFFF"/>
    <a:srgbClr val="52699C"/>
    <a:srgbClr val="DDB112"/>
    <a:srgbClr val="492303"/>
    <a:srgbClr val="FFD44B"/>
    <a:srgbClr val="DF4211"/>
    <a:srgbClr val="AB0634"/>
    <a:srgbClr val="F1B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5167" autoAdjust="0"/>
  </p:normalViewPr>
  <p:slideViewPr>
    <p:cSldViewPr snapToGrid="0" snapToObjects="1" showGuides="1">
      <p:cViewPr varScale="1">
        <p:scale>
          <a:sx n="111" d="100"/>
          <a:sy n="111" d="100"/>
        </p:scale>
        <p:origin x="1050" y="96"/>
      </p:cViewPr>
      <p:guideLst>
        <p:guide orient="horz" pos="593"/>
        <p:guide pos="568"/>
      </p:guideLst>
    </p:cSldViewPr>
  </p:slideViewPr>
  <p:outlineViewPr>
    <p:cViewPr>
      <p:scale>
        <a:sx n="33" d="100"/>
        <a:sy n="33" d="100"/>
      </p:scale>
      <p:origin x="0" y="0"/>
    </p:cViewPr>
  </p:outlineViewPr>
  <p:notesTextViewPr>
    <p:cViewPr>
      <p:scale>
        <a:sx n="3" d="2"/>
        <a:sy n="3" d="2"/>
      </p:scale>
      <p:origin x="0" y="0"/>
    </p:cViewPr>
  </p:notesTextViewPr>
  <p:sorterViewPr>
    <p:cViewPr>
      <p:scale>
        <a:sx n="37" d="100"/>
        <a:sy n="37" d="100"/>
      </p:scale>
      <p:origin x="0" y="0"/>
    </p:cViewPr>
  </p:sorterViewPr>
  <p:notesViewPr>
    <p:cSldViewPr snapToGrid="0" snapToObjects="1" showGuides="1">
      <p:cViewPr varScale="1">
        <p:scale>
          <a:sx n="67" d="100"/>
          <a:sy n="67" d="100"/>
        </p:scale>
        <p:origin x="3101" y="67"/>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a:t>School Smile Program Results:</a:t>
            </a:r>
          </a:p>
          <a:p>
            <a:pPr>
              <a:defRPr sz="2400"/>
            </a:pPr>
            <a:r>
              <a:rPr lang="en-US" sz="2400"/>
              <a:t>2013-2018</a:t>
            </a:r>
          </a:p>
        </c:rich>
      </c:tx>
      <c:layout>
        <c:manualLayout>
          <c:xMode val="edge"/>
          <c:yMode val="edge"/>
          <c:x val="0.28845928453463299"/>
          <c:y val="2.374383798769644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8.4456036745406818E-2"/>
          <c:y val="0.2163410232349888"/>
          <c:w val="0.88507062787406932"/>
          <c:h val="0.53679030039949416"/>
        </c:manualLayout>
      </c:layout>
      <c:barChart>
        <c:barDir val="col"/>
        <c:grouping val="clustered"/>
        <c:varyColors val="0"/>
        <c:ser>
          <c:idx val="0"/>
          <c:order val="0"/>
          <c:tx>
            <c:strRef>
              <c:f>Sheet1!$B$1</c:f>
              <c:strCache>
                <c:ptCount val="1"/>
                <c:pt idx="0">
                  <c:v>Decay Experience (active decay + fillings present)</c:v>
                </c:pt>
              </c:strCache>
            </c:strRef>
          </c:tx>
          <c:spPr>
            <a:solidFill>
              <a:srgbClr val="006C67"/>
            </a:solidFill>
            <a:ln>
              <a:noFill/>
            </a:ln>
            <a:effectLst>
              <a:outerShdw blurRad="40000" dist="23000" dir="5400000" rotWithShape="0">
                <a:srgbClr val="000000">
                  <a:alpha val="35000"/>
                </a:srgb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2013-2014</c:v>
                </c:pt>
                <c:pt idx="1">
                  <c:v>2014-2015</c:v>
                </c:pt>
                <c:pt idx="2">
                  <c:v>2015-2016</c:v>
                </c:pt>
                <c:pt idx="3">
                  <c:v>2016-2017</c:v>
                </c:pt>
                <c:pt idx="4">
                  <c:v>2017-2018</c:v>
                </c:pt>
                <c:pt idx="5">
                  <c:v>Overall</c:v>
                </c:pt>
              </c:strCache>
            </c:strRef>
          </c:cat>
          <c:val>
            <c:numRef>
              <c:f>Sheet1!$B$2:$B$7</c:f>
              <c:numCache>
                <c:formatCode>0%</c:formatCode>
                <c:ptCount val="6"/>
                <c:pt idx="0">
                  <c:v>0.65</c:v>
                </c:pt>
                <c:pt idx="1">
                  <c:v>0.46</c:v>
                </c:pt>
                <c:pt idx="2">
                  <c:v>0.53</c:v>
                </c:pt>
                <c:pt idx="3">
                  <c:v>0.63</c:v>
                </c:pt>
                <c:pt idx="4">
                  <c:v>0.63</c:v>
                </c:pt>
                <c:pt idx="5" formatCode="0.0%">
                  <c:v>0.57999999999999996</c:v>
                </c:pt>
              </c:numCache>
            </c:numRef>
          </c:val>
          <c:extLst xmlns:c16r2="http://schemas.microsoft.com/office/drawing/2015/06/chart">
            <c:ext xmlns:c16="http://schemas.microsoft.com/office/drawing/2014/chart" uri="{C3380CC4-5D6E-409C-BE32-E72D297353CC}">
              <c16:uniqueId val="{00000000-CC30-4283-8D4F-60B08E590900}"/>
            </c:ext>
          </c:extLst>
        </c:ser>
        <c:ser>
          <c:idx val="1"/>
          <c:order val="1"/>
          <c:tx>
            <c:strRef>
              <c:f>Sheet1!$C$1</c:f>
              <c:strCache>
                <c:ptCount val="1"/>
                <c:pt idx="0">
                  <c:v>Untreated Decay</c:v>
                </c:pt>
              </c:strCache>
            </c:strRef>
          </c:tx>
          <c:spPr>
            <a:solidFill>
              <a:srgbClr val="DF4211"/>
            </a:solidFill>
            <a:ln>
              <a:noFill/>
            </a:ln>
            <a:effectLst>
              <a:outerShdw blurRad="40000" dist="23000" dir="5400000" rotWithShape="0">
                <a:srgbClr val="000000">
                  <a:alpha val="35000"/>
                </a:srgbClr>
              </a:outerShdw>
            </a:effectLst>
          </c:spPr>
          <c:invertIfNegative val="0"/>
          <c:dLbls>
            <c:dLbl>
              <c:idx val="5"/>
              <c:layout>
                <c:manualLayout>
                  <c:x val="6.1728395061728392E-3"/>
                  <c:y val="2.25655141730085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2013-2014</c:v>
                </c:pt>
                <c:pt idx="1">
                  <c:v>2014-2015</c:v>
                </c:pt>
                <c:pt idx="2">
                  <c:v>2015-2016</c:v>
                </c:pt>
                <c:pt idx="3">
                  <c:v>2016-2017</c:v>
                </c:pt>
                <c:pt idx="4">
                  <c:v>2017-2018</c:v>
                </c:pt>
                <c:pt idx="5">
                  <c:v>Overall</c:v>
                </c:pt>
              </c:strCache>
            </c:strRef>
          </c:cat>
          <c:val>
            <c:numRef>
              <c:f>Sheet1!$C$2:$C$7</c:f>
              <c:numCache>
                <c:formatCode>0%</c:formatCode>
                <c:ptCount val="6"/>
                <c:pt idx="0">
                  <c:v>0.17</c:v>
                </c:pt>
                <c:pt idx="1">
                  <c:v>0.26</c:v>
                </c:pt>
                <c:pt idx="2">
                  <c:v>0.3</c:v>
                </c:pt>
                <c:pt idx="3">
                  <c:v>0.31</c:v>
                </c:pt>
                <c:pt idx="4">
                  <c:v>0.27</c:v>
                </c:pt>
                <c:pt idx="5" formatCode="0.0%">
                  <c:v>0.26200000000000001</c:v>
                </c:pt>
              </c:numCache>
            </c:numRef>
          </c:val>
          <c:extLst xmlns:c16r2="http://schemas.microsoft.com/office/drawing/2015/06/chart">
            <c:ext xmlns:c16="http://schemas.microsoft.com/office/drawing/2014/chart" uri="{C3380CC4-5D6E-409C-BE32-E72D297353CC}">
              <c16:uniqueId val="{00000001-CC30-4283-8D4F-60B08E590900}"/>
            </c:ext>
          </c:extLst>
        </c:ser>
        <c:ser>
          <c:idx val="2"/>
          <c:order val="2"/>
          <c:tx>
            <c:strRef>
              <c:f>Sheet1!$D$1</c:f>
              <c:strCache>
                <c:ptCount val="1"/>
                <c:pt idx="0">
                  <c:v>Urgent Treatment</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2013-2014</c:v>
                </c:pt>
                <c:pt idx="1">
                  <c:v>2014-2015</c:v>
                </c:pt>
                <c:pt idx="2">
                  <c:v>2015-2016</c:v>
                </c:pt>
                <c:pt idx="3">
                  <c:v>2016-2017</c:v>
                </c:pt>
                <c:pt idx="4">
                  <c:v>2017-2018</c:v>
                </c:pt>
                <c:pt idx="5">
                  <c:v>Overall</c:v>
                </c:pt>
              </c:strCache>
            </c:strRef>
          </c:cat>
          <c:val>
            <c:numRef>
              <c:f>Sheet1!$D$2:$D$7</c:f>
              <c:numCache>
                <c:formatCode>0%</c:formatCode>
                <c:ptCount val="6"/>
                <c:pt idx="0">
                  <c:v>0.04</c:v>
                </c:pt>
                <c:pt idx="1">
                  <c:v>0.06</c:v>
                </c:pt>
                <c:pt idx="2">
                  <c:v>0.05</c:v>
                </c:pt>
                <c:pt idx="3">
                  <c:v>0.05</c:v>
                </c:pt>
                <c:pt idx="4">
                  <c:v>0.04</c:v>
                </c:pt>
                <c:pt idx="5" formatCode="0.0%">
                  <c:v>4.8000000000000001E-2</c:v>
                </c:pt>
              </c:numCache>
            </c:numRef>
          </c:val>
          <c:extLst xmlns:c16r2="http://schemas.microsoft.com/office/drawing/2015/06/chart">
            <c:ext xmlns:c16="http://schemas.microsoft.com/office/drawing/2014/chart" uri="{C3380CC4-5D6E-409C-BE32-E72D297353CC}">
              <c16:uniqueId val="{00000002-CC30-4283-8D4F-60B08E590900}"/>
            </c:ext>
          </c:extLst>
        </c:ser>
        <c:dLbls>
          <c:dLblPos val="outEnd"/>
          <c:showLegendKey val="0"/>
          <c:showVal val="1"/>
          <c:showCatName val="0"/>
          <c:showSerName val="0"/>
          <c:showPercent val="0"/>
          <c:showBubbleSize val="0"/>
        </c:dLbls>
        <c:gapWidth val="100"/>
        <c:overlap val="-24"/>
        <c:axId val="308242816"/>
        <c:axId val="308245952"/>
      </c:barChart>
      <c:catAx>
        <c:axId val="308242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8245952"/>
        <c:crosses val="autoZero"/>
        <c:auto val="1"/>
        <c:lblAlgn val="ctr"/>
        <c:lblOffset val="100"/>
        <c:noMultiLvlLbl val="0"/>
      </c:catAx>
      <c:valAx>
        <c:axId val="30824595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824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bg2">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700" b="1" i="0" u="none" strike="noStrike" kern="1200" baseline="0">
                <a:solidFill>
                  <a:schemeClr val="tx2"/>
                </a:solidFill>
                <a:latin typeface="+mn-lt"/>
                <a:ea typeface="+mn-ea"/>
                <a:cs typeface="+mn-cs"/>
              </a:defRPr>
            </a:pPr>
            <a:r>
              <a:rPr lang="en-US" sz="2200" dirty="0" smtClean="0"/>
              <a:t>Number of Student Receiving Sealants and Teeth Sealed</a:t>
            </a:r>
          </a:p>
          <a:p>
            <a:pPr>
              <a:defRPr sz="2700"/>
            </a:pPr>
            <a:r>
              <a:rPr lang="en-US" sz="2200" dirty="0" smtClean="0"/>
              <a:t>2013-2018</a:t>
            </a:r>
            <a:endParaRPr lang="en-US" sz="2200" dirty="0"/>
          </a:p>
        </c:rich>
      </c:tx>
      <c:layout>
        <c:manualLayout>
          <c:xMode val="edge"/>
          <c:yMode val="edge"/>
          <c:x val="0.13666370955080948"/>
          <c:y val="2.9537790727651659E-2"/>
        </c:manualLayout>
      </c:layout>
      <c:overlay val="0"/>
      <c:spPr>
        <a:noFill/>
        <a:ln>
          <a:noFill/>
        </a:ln>
        <a:effectLst/>
      </c:spPr>
      <c:txPr>
        <a:bodyPr rot="0" spcFirstLastPara="1" vertOverflow="ellipsis" vert="horz" wrap="square" anchor="ctr" anchorCtr="1"/>
        <a:lstStyle/>
        <a:p>
          <a:pPr>
            <a:defRPr sz="27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2024376158650515E-2"/>
          <c:y val="0.25194509289289058"/>
          <c:w val="0.91105498818048958"/>
          <c:h val="0.60398565059154052"/>
        </c:manualLayout>
      </c:layout>
      <c:barChart>
        <c:barDir val="col"/>
        <c:grouping val="clustered"/>
        <c:varyColors val="0"/>
        <c:ser>
          <c:idx val="2"/>
          <c:order val="0"/>
          <c:tx>
            <c:strRef>
              <c:f>Sheet2!$A$2</c:f>
              <c:strCache>
                <c:ptCount val="1"/>
                <c:pt idx="0">
                  <c:v>Students receiving sealants</c:v>
                </c:pt>
              </c:strCache>
            </c:strRef>
          </c:tx>
          <c:spPr>
            <a:solidFill>
              <a:srgbClr val="52699C"/>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Sheet2!$B$1:$F$1</c:f>
              <c:strCache>
                <c:ptCount val="5"/>
                <c:pt idx="0">
                  <c:v>2013-14</c:v>
                </c:pt>
                <c:pt idx="1">
                  <c:v>2014-15</c:v>
                </c:pt>
                <c:pt idx="2">
                  <c:v>2015-16</c:v>
                </c:pt>
                <c:pt idx="3">
                  <c:v>2016-17</c:v>
                </c:pt>
                <c:pt idx="4">
                  <c:v>2017-18</c:v>
                </c:pt>
              </c:strCache>
            </c:strRef>
          </c:cat>
          <c:val>
            <c:numRef>
              <c:f>Sheet2!$B$2:$F$2</c:f>
              <c:numCache>
                <c:formatCode>General</c:formatCode>
                <c:ptCount val="5"/>
                <c:pt idx="0">
                  <c:v>326</c:v>
                </c:pt>
                <c:pt idx="1">
                  <c:v>499</c:v>
                </c:pt>
                <c:pt idx="2">
                  <c:v>681</c:v>
                </c:pt>
                <c:pt idx="3">
                  <c:v>621</c:v>
                </c:pt>
                <c:pt idx="4">
                  <c:v>479</c:v>
                </c:pt>
              </c:numCache>
            </c:numRef>
          </c:val>
          <c:extLst xmlns:c16r2="http://schemas.microsoft.com/office/drawing/2015/06/chart">
            <c:ext xmlns:c16="http://schemas.microsoft.com/office/drawing/2014/chart" uri="{C3380CC4-5D6E-409C-BE32-E72D297353CC}">
              <c16:uniqueId val="{00000000-9564-4CB8-A37E-6131F413F9AA}"/>
            </c:ext>
          </c:extLst>
        </c:ser>
        <c:ser>
          <c:idx val="3"/>
          <c:order val="1"/>
          <c:tx>
            <c:strRef>
              <c:f>Sheet2!$A$3</c:f>
              <c:strCache>
                <c:ptCount val="1"/>
                <c:pt idx="0">
                  <c:v>Teeth sealed</c:v>
                </c:pt>
              </c:strCache>
            </c:strRef>
          </c:tx>
          <c:spPr>
            <a:solidFill>
              <a:schemeClr val="accent3">
                <a:lumMod val="75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Sheet2!$B$1:$F$1</c:f>
              <c:strCache>
                <c:ptCount val="5"/>
                <c:pt idx="0">
                  <c:v>2013-14</c:v>
                </c:pt>
                <c:pt idx="1">
                  <c:v>2014-15</c:v>
                </c:pt>
                <c:pt idx="2">
                  <c:v>2015-16</c:v>
                </c:pt>
                <c:pt idx="3">
                  <c:v>2016-17</c:v>
                </c:pt>
                <c:pt idx="4">
                  <c:v>2017-18</c:v>
                </c:pt>
              </c:strCache>
            </c:strRef>
          </c:cat>
          <c:val>
            <c:numRef>
              <c:f>Sheet2!$B$3:$F$3</c:f>
              <c:numCache>
                <c:formatCode>General</c:formatCode>
                <c:ptCount val="5"/>
                <c:pt idx="0">
                  <c:v>1211</c:v>
                </c:pt>
                <c:pt idx="1">
                  <c:v>1576</c:v>
                </c:pt>
                <c:pt idx="2">
                  <c:v>2285</c:v>
                </c:pt>
                <c:pt idx="3">
                  <c:v>1598</c:v>
                </c:pt>
                <c:pt idx="4">
                  <c:v>1440</c:v>
                </c:pt>
              </c:numCache>
            </c:numRef>
          </c:val>
          <c:extLst xmlns:c16r2="http://schemas.microsoft.com/office/drawing/2015/06/chart">
            <c:ext xmlns:c16="http://schemas.microsoft.com/office/drawing/2014/chart" uri="{C3380CC4-5D6E-409C-BE32-E72D297353CC}">
              <c16:uniqueId val="{00000001-9564-4CB8-A37E-6131F413F9AA}"/>
            </c:ext>
          </c:extLst>
        </c:ser>
        <c:dLbls>
          <c:showLegendKey val="0"/>
          <c:showVal val="1"/>
          <c:showCatName val="0"/>
          <c:showSerName val="0"/>
          <c:showPercent val="0"/>
          <c:showBubbleSize val="0"/>
        </c:dLbls>
        <c:gapWidth val="100"/>
        <c:overlap val="-24"/>
        <c:axId val="459683720"/>
        <c:axId val="308245560"/>
      </c:barChart>
      <c:catAx>
        <c:axId val="4596837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8245560"/>
        <c:crosses val="autoZero"/>
        <c:auto val="1"/>
        <c:lblAlgn val="ctr"/>
        <c:lblOffset val="100"/>
        <c:noMultiLvlLbl val="0"/>
      </c:catAx>
      <c:valAx>
        <c:axId val="3082455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59683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bg2">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09" tIns="46154" rIns="92309" bIns="46154" rtlCol="0"/>
          <a:lstStyle>
            <a:lvl1pPr algn="r">
              <a:defRPr sz="1200"/>
            </a:lvl1pPr>
          </a:lstStyle>
          <a:p>
            <a:fld id="{E750EC92-2F2C-0A42-BC89-B6E228D21F1C}" type="datetimeFigureOut">
              <a:t>5/3/2019</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09" tIns="46154" rIns="92309" bIns="46154" rtlCol="0" anchor="b"/>
          <a:lstStyle>
            <a:lvl1pPr algn="r">
              <a:defRPr sz="1200"/>
            </a:lvl1pPr>
          </a:lstStyle>
          <a:p>
            <a:fld id="{46CBF48E-7951-CE4A-ABCE-2CF4183B31C2}" type="slidenum">
              <a:t>‹#›</a:t>
            </a:fld>
            <a:endParaRPr lang="en-US"/>
          </a:p>
        </p:txBody>
      </p:sp>
    </p:spTree>
    <p:extLst>
      <p:ext uri="{BB962C8B-B14F-4D97-AF65-F5344CB8AC3E}">
        <p14:creationId xmlns:p14="http://schemas.microsoft.com/office/powerpoint/2010/main" val="396187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09" tIns="46154" rIns="92309" bIns="46154" rtlCol="0"/>
          <a:lstStyle>
            <a:lvl1pPr algn="r">
              <a:defRPr sz="1200"/>
            </a:lvl1pPr>
          </a:lstStyle>
          <a:p>
            <a:fld id="{7950F0D7-C69D-9B42-A6D1-F4901794991B}" type="datetimeFigureOut">
              <a:t>5/3/2019</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09" tIns="46154" rIns="92309" bIns="46154" rtlCol="0" anchor="b"/>
          <a:lstStyle>
            <a:lvl1pPr algn="r">
              <a:defRPr sz="1200"/>
            </a:lvl1pPr>
          </a:lstStyle>
          <a:p>
            <a:fld id="{8CA4DAD1-C1FC-9040-AC15-122EC3B6A4CE}" type="slidenum">
              <a:t>‹#›</a:t>
            </a:fld>
            <a:endParaRPr lang="en-US"/>
          </a:p>
        </p:txBody>
      </p:sp>
    </p:spTree>
    <p:extLst>
      <p:ext uri="{BB962C8B-B14F-4D97-AF65-F5344CB8AC3E}">
        <p14:creationId xmlns:p14="http://schemas.microsoft.com/office/powerpoint/2010/main" val="3170419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1</a:t>
            </a:fld>
            <a:endParaRPr lang="en-US"/>
          </a:p>
        </p:txBody>
      </p:sp>
    </p:spTree>
    <p:extLst>
      <p:ext uri="{BB962C8B-B14F-4D97-AF65-F5344CB8AC3E}">
        <p14:creationId xmlns:p14="http://schemas.microsoft.com/office/powerpoint/2010/main" val="221975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Sonoma</a:t>
            </a:r>
            <a:r>
              <a:rPr lang="en-US" baseline="0" dirty="0" smtClean="0"/>
              <a:t> is expecting to partner with up to 3 FQHCs to support them through the process of engaging, establishing a contract, scheduling, and data collection.  </a:t>
            </a:r>
          </a:p>
          <a:p>
            <a:r>
              <a:rPr lang="en-US" baseline="0" dirty="0" smtClean="0"/>
              <a:t>The expectation is that in the long term there will be aggregate sealant data that can be analyzed to improve future programming and service delivery. </a:t>
            </a:r>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11</a:t>
            </a:fld>
            <a:endParaRPr lang="en-US"/>
          </a:p>
        </p:txBody>
      </p:sp>
    </p:spTree>
    <p:extLst>
      <p:ext uri="{BB962C8B-B14F-4D97-AF65-F5344CB8AC3E}">
        <p14:creationId xmlns:p14="http://schemas.microsoft.com/office/powerpoint/2010/main" val="203183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12</a:t>
            </a:fld>
            <a:endParaRPr lang="en-US"/>
          </a:p>
        </p:txBody>
      </p:sp>
    </p:spTree>
    <p:extLst>
      <p:ext uri="{BB962C8B-B14F-4D97-AF65-F5344CB8AC3E}">
        <p14:creationId xmlns:p14="http://schemas.microsoft.com/office/powerpoint/2010/main" val="134650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1185863"/>
            <a:ext cx="4181475" cy="3136900"/>
          </a:xfrm>
        </p:spPr>
      </p:sp>
      <p:sp>
        <p:nvSpPr>
          <p:cNvPr id="3" name="Notes Placeholder 2"/>
          <p:cNvSpPr>
            <a:spLocks noGrp="1"/>
          </p:cNvSpPr>
          <p:nvPr>
            <p:ph type="body" idx="1"/>
          </p:nvPr>
        </p:nvSpPr>
        <p:spPr/>
        <p:txBody>
          <a:bodyPr/>
          <a:lstStyle/>
          <a:p>
            <a:pPr marL="0" lvl="0" indent="0">
              <a:buFontTx/>
              <a:buNone/>
            </a:pPr>
            <a:r>
              <a:rPr lang="en-US" sz="1400" dirty="0" smtClean="0"/>
              <a:t>We</a:t>
            </a:r>
            <a:r>
              <a:rPr lang="en-US" sz="1400" baseline="0" dirty="0" smtClean="0"/>
              <a:t> often begin our presentations with statistics, to show how our children are plagued by decay and infections.  Today I’d like to share with you the words of a teacher and a principle, who understand how school success is intricately tied to health, including dental health.</a:t>
            </a:r>
            <a:endParaRPr lang="en-US" sz="1400" dirty="0" smtClean="0"/>
          </a:p>
          <a:p>
            <a:pPr lvl="0"/>
            <a:endParaRPr lang="en-US" sz="1400" dirty="0" smtClean="0"/>
          </a:p>
          <a:p>
            <a:pPr lvl="0"/>
            <a:r>
              <a:rPr lang="en-US" sz="1400" dirty="0" smtClean="0"/>
              <a:t>Teacher:</a:t>
            </a:r>
            <a:r>
              <a:rPr lang="en-US" sz="1400" baseline="0" dirty="0" smtClean="0"/>
              <a:t>  </a:t>
            </a:r>
            <a:r>
              <a:rPr lang="en-US" sz="1400" dirty="0" smtClean="0"/>
              <a:t>“I heard a story from another teacher that one of her students was not getting any work done because he was hungry. He was hungry because he was not eating. He was not eating because his teeth hurt whenever he ate because they were in such bad condition.”</a:t>
            </a:r>
          </a:p>
          <a:p>
            <a:pPr lvl="0"/>
            <a:endParaRPr lang="en-US" sz="1400" dirty="0" smtClean="0"/>
          </a:p>
          <a:p>
            <a:pPr lvl="0"/>
            <a:r>
              <a:rPr lang="en-US" sz="1400" kern="1200" dirty="0" smtClean="0">
                <a:solidFill>
                  <a:schemeClr val="tx1"/>
                </a:solidFill>
                <a:effectLst/>
                <a:latin typeface="+mn-lt"/>
                <a:ea typeface="+mn-ea"/>
                <a:cs typeface="+mn-cs"/>
              </a:rPr>
              <a:t>Principle,</a:t>
            </a:r>
            <a:r>
              <a:rPr lang="en-US" sz="1400" kern="1200" baseline="0" dirty="0" smtClean="0">
                <a:solidFill>
                  <a:schemeClr val="tx1"/>
                </a:solidFill>
                <a:effectLst/>
                <a:latin typeface="+mn-lt"/>
                <a:ea typeface="+mn-ea"/>
                <a:cs typeface="+mn-cs"/>
              </a:rPr>
              <a:t> when asked about the importance of dental health: </a:t>
            </a:r>
            <a:r>
              <a:rPr lang="en-US" sz="1400" kern="1200" dirty="0" smtClean="0">
                <a:solidFill>
                  <a:schemeClr val="tx1"/>
                </a:solidFill>
                <a:effectLst/>
                <a:latin typeface="+mn-lt"/>
                <a:ea typeface="+mn-ea"/>
                <a:cs typeface="+mn-cs"/>
              </a:rPr>
              <a:t>“It’s very important because if you have a toothache, you can’t pay attention.”</a:t>
            </a:r>
            <a:endParaRPr lang="en-US" sz="1400" dirty="0" smtClean="0"/>
          </a:p>
          <a:p>
            <a:pPr marL="0" lvl="0" indent="0">
              <a:buFontTx/>
              <a:buNone/>
            </a:pPr>
            <a:r>
              <a:rPr lang="en-US" sz="1400" baseline="0" dirty="0" smtClean="0"/>
              <a:t>Our limited local data confirms what we already suspected was true, dental disease is a significant problem in Sonoma County.</a:t>
            </a:r>
          </a:p>
          <a:p>
            <a:pPr marL="0" lvl="0" indent="0">
              <a:buFontTx/>
              <a:buNone/>
            </a:pPr>
            <a:r>
              <a:rPr lang="en-US" sz="1400" baseline="0" dirty="0" smtClean="0"/>
              <a:t>In fact, it is a problem nation wide….most common health problem of childhood, more common than asthma.</a:t>
            </a:r>
          </a:p>
          <a:p>
            <a:pPr marL="0" lvl="0" indent="0">
              <a:buFontTx/>
              <a:buNone/>
            </a:pPr>
            <a:r>
              <a:rPr lang="en-US" sz="1400" baseline="0" dirty="0" smtClean="0"/>
              <a:t>And it has serious impact on one’s well being with effects on learning, development, individual health and community health.</a:t>
            </a:r>
          </a:p>
          <a:p>
            <a:pPr marL="0" lvl="0" indent="0">
              <a:buFontTx/>
              <a:buNone/>
            </a:pPr>
            <a:endParaRPr lang="en-US" sz="1400" baseline="0" dirty="0" smtClean="0"/>
          </a:p>
        </p:txBody>
      </p:sp>
      <p:sp>
        <p:nvSpPr>
          <p:cNvPr id="4" name="Slide Number Placeholder 3"/>
          <p:cNvSpPr>
            <a:spLocks noGrp="1"/>
          </p:cNvSpPr>
          <p:nvPr>
            <p:ph type="sldNum" sz="quarter" idx="10"/>
          </p:nvPr>
        </p:nvSpPr>
        <p:spPr/>
        <p:txBody>
          <a:bodyPr/>
          <a:lstStyle/>
          <a:p>
            <a:fld id="{B24404F1-E0C8-40B3-945D-4EF0CF3860AB}" type="slidenum">
              <a:rPr lang="en-US" smtClean="0"/>
              <a:t>2</a:t>
            </a:fld>
            <a:endParaRPr lang="en-US"/>
          </a:p>
        </p:txBody>
      </p:sp>
    </p:spTree>
    <p:extLst>
      <p:ext uri="{BB962C8B-B14F-4D97-AF65-F5344CB8AC3E}">
        <p14:creationId xmlns:p14="http://schemas.microsoft.com/office/powerpoint/2010/main" val="404179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a:p>
            <a:r>
              <a:rPr lang="en-US" sz="1200" baseline="0" dirty="0" smtClean="0"/>
              <a:t>The results are disheartening….</a:t>
            </a:r>
            <a:r>
              <a:rPr lang="en-US" sz="1200" dirty="0" smtClean="0"/>
              <a:t>More than half of the students have already been affected by dental disease,</a:t>
            </a:r>
            <a:r>
              <a:rPr lang="en-US" sz="1200" baseline="0" dirty="0" smtClean="0"/>
              <a:t> 3</a:t>
            </a:r>
            <a:r>
              <a:rPr lang="en-US" sz="1200" baseline="30000" dirty="0" smtClean="0"/>
              <a:t>rd</a:t>
            </a:r>
            <a:r>
              <a:rPr lang="en-US" sz="1200" baseline="0" dirty="0" smtClean="0"/>
              <a:t> graders more likely than kindergarteners (as expected), but notably a</a:t>
            </a:r>
            <a:r>
              <a:rPr lang="en-US" sz="1200" dirty="0" smtClean="0"/>
              <a:t> disproportionate number of Latino and low income children are affected.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Our best source of data on dental health in our community is from surveys we’ve done locally.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Department of Health Services commissioned dental health surveys of kindergarten and third graders in 2009,  and again in 2014.  In both Smile Surveys, randomly sampled schools throughout the county were visited by dental professionals who examined kindergarten and third grade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baseline="0" dirty="0" smtClean="0"/>
              <a:t>Survey was done in 15 schools, examined 1582 children, looked at 4 indicators:</a:t>
            </a:r>
          </a:p>
          <a:p>
            <a:r>
              <a:rPr lang="en-US" sz="1200" baseline="0" dirty="0" smtClean="0"/>
              <a:t>Presence of tooth decay</a:t>
            </a:r>
          </a:p>
          <a:p>
            <a:r>
              <a:rPr lang="en-US" sz="1200" baseline="0" dirty="0" smtClean="0"/>
              <a:t>Presence of untreated tooth decay</a:t>
            </a:r>
          </a:p>
          <a:p>
            <a:r>
              <a:rPr lang="en-US" sz="1200" baseline="0" dirty="0" smtClean="0"/>
              <a:t>Presence of sealants</a:t>
            </a:r>
          </a:p>
          <a:p>
            <a:r>
              <a:rPr lang="en-US" sz="1200" baseline="0" dirty="0" smtClean="0"/>
              <a:t>Need for dental care</a:t>
            </a:r>
          </a:p>
          <a:p>
            <a:endParaRPr lang="en-US" sz="1200" baseline="0" dirty="0" smtClean="0"/>
          </a:p>
          <a:p>
            <a:r>
              <a:rPr lang="en-US" sz="1200" baseline="0" dirty="0" smtClean="0"/>
              <a:t>The results are disheartening….</a:t>
            </a:r>
            <a:r>
              <a:rPr lang="en-US" sz="1200" dirty="0" smtClean="0"/>
              <a:t>More than half of the students have already been affected by dental disease,</a:t>
            </a:r>
            <a:r>
              <a:rPr lang="en-US" sz="1200" baseline="0" dirty="0" smtClean="0"/>
              <a:t> 3</a:t>
            </a:r>
            <a:r>
              <a:rPr lang="en-US" sz="1200" baseline="30000" dirty="0" smtClean="0"/>
              <a:t>rd</a:t>
            </a:r>
            <a:r>
              <a:rPr lang="en-US" sz="1200" baseline="0" dirty="0" smtClean="0"/>
              <a:t> graders more likely than kindergarteners (as expected), but notably a</a:t>
            </a:r>
            <a:r>
              <a:rPr lang="en-US" sz="1200" dirty="0" smtClean="0"/>
              <a:t> disproportionate number of Latino and low income children are affected.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3</a:t>
            </a:fld>
            <a:endParaRPr lang="en-US"/>
          </a:p>
        </p:txBody>
      </p:sp>
    </p:spTree>
    <p:extLst>
      <p:ext uri="{BB962C8B-B14F-4D97-AF65-F5344CB8AC3E}">
        <p14:creationId xmlns:p14="http://schemas.microsoft.com/office/powerpoint/2010/main" val="156460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Furthermore, much of the decay that these</a:t>
            </a:r>
            <a:r>
              <a:rPr lang="en-US" sz="1200" baseline="0" dirty="0" smtClean="0"/>
              <a:t> children are experiencing is not being treated.  </a:t>
            </a:r>
          </a:p>
          <a:p>
            <a:r>
              <a:rPr lang="en-US" sz="1200" baseline="0" dirty="0" smtClean="0"/>
              <a:t>Eighteen percent (18%) of all students had </a:t>
            </a:r>
            <a:r>
              <a:rPr lang="en-US" sz="1200" b="1" baseline="0" dirty="0" smtClean="0"/>
              <a:t>untreated</a:t>
            </a:r>
            <a:r>
              <a:rPr lang="en-US" sz="1200" baseline="0" dirty="0" smtClean="0"/>
              <a:t> decay. This breaks out unevenly as more Hispanic/Latino students have untreated decay than whites and students in schools with a higher percentage of children participating in FRLP have higher decay rates.</a:t>
            </a:r>
          </a:p>
          <a:p>
            <a:endParaRPr lang="en-US" sz="1200" baseline="0" dirty="0" smtClean="0"/>
          </a:p>
          <a:p>
            <a:r>
              <a:rPr lang="en-US" sz="1200" baseline="0" dirty="0" smtClean="0"/>
              <a:t>It’s shocking to know how many children in our county have severe disease needing treatment.</a:t>
            </a:r>
          </a:p>
          <a:p>
            <a:endParaRPr lang="en-US" sz="1200" baseline="0" dirty="0" smtClean="0"/>
          </a:p>
          <a:p>
            <a:r>
              <a:rPr lang="en-US" sz="1200" baseline="0" dirty="0" smtClean="0"/>
              <a:t>The PDI Surgery center is performing surgery under general anesthesia on up to 12 Sonoma county children each week.  The average age of the child is 3-1/2 years and the number of decayed teeth is averaged at 11.  Children who have had several teeth extracted may have difficulty with eating healthy foods and in language development.</a:t>
            </a:r>
          </a:p>
          <a:p>
            <a:endParaRPr lang="en-US" baseline="0" dirty="0" smtClean="0"/>
          </a:p>
        </p:txBody>
      </p:sp>
      <p:sp>
        <p:nvSpPr>
          <p:cNvPr id="4" name="Slide Number Placeholder 3"/>
          <p:cNvSpPr>
            <a:spLocks noGrp="1"/>
          </p:cNvSpPr>
          <p:nvPr>
            <p:ph type="sldNum" sz="quarter" idx="10"/>
          </p:nvPr>
        </p:nvSpPr>
        <p:spPr/>
        <p:txBody>
          <a:bodyPr/>
          <a:lstStyle/>
          <a:p>
            <a:fld id="{8CA4DAD1-C1FC-9040-AC15-122EC3B6A4CE}" type="slidenum">
              <a:rPr lang="en-US" smtClean="0"/>
              <a:t>4</a:t>
            </a:fld>
            <a:endParaRPr lang="en-US"/>
          </a:p>
        </p:txBody>
      </p:sp>
    </p:spTree>
    <p:extLst>
      <p:ext uri="{BB962C8B-B14F-4D97-AF65-F5344CB8AC3E}">
        <p14:creationId xmlns:p14="http://schemas.microsoft.com/office/powerpoint/2010/main" val="52955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24404F1-E0C8-40B3-945D-4EF0CF3860AB}" type="slidenum">
              <a:rPr lang="en-US" smtClean="0"/>
              <a:t>5</a:t>
            </a:fld>
            <a:endParaRPr lang="en-US"/>
          </a:p>
        </p:txBody>
      </p:sp>
    </p:spTree>
    <p:extLst>
      <p:ext uri="{BB962C8B-B14F-4D97-AF65-F5344CB8AC3E}">
        <p14:creationId xmlns:p14="http://schemas.microsoft.com/office/powerpoint/2010/main" val="157003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models</a:t>
            </a:r>
            <a:r>
              <a:rPr lang="en-US" baseline="0" dirty="0" smtClean="0"/>
              <a:t> were facilitated by a mid-level coordinator.  </a:t>
            </a:r>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7</a:t>
            </a:fld>
            <a:endParaRPr lang="en-US"/>
          </a:p>
        </p:txBody>
      </p:sp>
    </p:spTree>
    <p:extLst>
      <p:ext uri="{BB962C8B-B14F-4D97-AF65-F5344CB8AC3E}">
        <p14:creationId xmlns:p14="http://schemas.microsoft.com/office/powerpoint/2010/main" val="101232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2013 started with 5 schools</a:t>
            </a:r>
          </a:p>
          <a:p>
            <a:r>
              <a:rPr lang="en-US" baseline="0" dirty="0" smtClean="0"/>
              <a:t>2014 added additional schools </a:t>
            </a:r>
            <a:r>
              <a:rPr lang="en-US" baseline="0" smtClean="0"/>
              <a:t>with high FRPM%’s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8</a:t>
            </a:fld>
            <a:endParaRPr lang="en-US"/>
          </a:p>
        </p:txBody>
      </p:sp>
    </p:spTree>
    <p:extLst>
      <p:ext uri="{BB962C8B-B14F-4D97-AF65-F5344CB8AC3E}">
        <p14:creationId xmlns:p14="http://schemas.microsoft.com/office/powerpoint/2010/main" val="318501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average of over 80% of students receiving a </a:t>
            </a:r>
            <a:r>
              <a:rPr lang="en-US" dirty="0" err="1" smtClean="0"/>
              <a:t>tx</a:t>
            </a:r>
            <a:r>
              <a:rPr lang="en-US" baseline="0" dirty="0" smtClean="0"/>
              <a:t> having </a:t>
            </a:r>
            <a:r>
              <a:rPr lang="en-US" baseline="0" dirty="0" err="1" smtClean="0"/>
              <a:t>Denti</a:t>
            </a:r>
            <a:r>
              <a:rPr lang="en-US" baseline="0" dirty="0" smtClean="0"/>
              <a:t>-Cal.  </a:t>
            </a:r>
          </a:p>
          <a:p>
            <a:r>
              <a:rPr lang="en-US" baseline="0" dirty="0" smtClean="0"/>
              <a:t>It is good to understand if those who do have insurance can be billed for the </a:t>
            </a:r>
            <a:r>
              <a:rPr lang="en-US" baseline="0" dirty="0" err="1" smtClean="0"/>
              <a:t>tx</a:t>
            </a:r>
            <a:r>
              <a:rPr lang="en-US" baseline="0" dirty="0" smtClean="0"/>
              <a:t>, though.  This was difficult for our providers to coordinate and plan prior to going into the schools.  </a:t>
            </a:r>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9</a:t>
            </a:fld>
            <a:endParaRPr lang="en-US"/>
          </a:p>
        </p:txBody>
      </p:sp>
    </p:spTree>
    <p:extLst>
      <p:ext uri="{BB962C8B-B14F-4D97-AF65-F5344CB8AC3E}">
        <p14:creationId xmlns:p14="http://schemas.microsoft.com/office/powerpoint/2010/main" val="382377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FQHCs serve that community.  This</a:t>
            </a:r>
            <a:r>
              <a:rPr lang="en-US" baseline="0" dirty="0" smtClean="0"/>
              <a:t> is a way for them to build relationships outside their 4 walls with members.  Creates a deeper level of trust with community members by showing they are providing a value add in schools. </a:t>
            </a:r>
          </a:p>
          <a:p>
            <a:r>
              <a:rPr lang="en-US" baseline="0" dirty="0" smtClean="0"/>
              <a:t>Also can bill at a higher rate that FFS programs.</a:t>
            </a:r>
            <a:endParaRPr lang="en-US" dirty="0"/>
          </a:p>
        </p:txBody>
      </p:sp>
      <p:sp>
        <p:nvSpPr>
          <p:cNvPr id="4" name="Slide Number Placeholder 3"/>
          <p:cNvSpPr>
            <a:spLocks noGrp="1"/>
          </p:cNvSpPr>
          <p:nvPr>
            <p:ph type="sldNum" sz="quarter" idx="10"/>
          </p:nvPr>
        </p:nvSpPr>
        <p:spPr/>
        <p:txBody>
          <a:bodyPr/>
          <a:lstStyle/>
          <a:p>
            <a:fld id="{8CA4DAD1-C1FC-9040-AC15-122EC3B6A4CE}" type="slidenum">
              <a:rPr lang="en-US" smtClean="0"/>
              <a:t>10</a:t>
            </a:fld>
            <a:endParaRPr lang="en-US"/>
          </a:p>
        </p:txBody>
      </p:sp>
    </p:spTree>
    <p:extLst>
      <p:ext uri="{BB962C8B-B14F-4D97-AF65-F5344CB8AC3E}">
        <p14:creationId xmlns:p14="http://schemas.microsoft.com/office/powerpoint/2010/main" val="84078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2600" y="1150938"/>
            <a:ext cx="7848600" cy="1143000"/>
          </a:xfrm>
          <a:prstGeom prst="rect">
            <a:avLst/>
          </a:prstGeom>
        </p:spPr>
        <p:txBody>
          <a:bodyPr vert="horz" lIns="91440" tIns="45720" rIns="91440" bIns="45720" rtlCol="0" anchor="ctr">
            <a:normAutofit/>
          </a:bodyPr>
          <a:lstStyle/>
          <a:p>
            <a:r>
              <a:rPr lang="en-US" dirty="0" smtClean="0"/>
              <a:t>title: </a:t>
            </a:r>
            <a:r>
              <a:rPr lang="en-US" dirty="0" err="1" smtClean="0"/>
              <a:t>aller</a:t>
            </a:r>
            <a:r>
              <a:rPr lang="en-US" dirty="0" smtClean="0"/>
              <a:t> light</a:t>
            </a:r>
            <a:endParaRPr lang="en-US" dirty="0"/>
          </a:p>
        </p:txBody>
      </p:sp>
      <p:sp>
        <p:nvSpPr>
          <p:cNvPr id="6" name="Text Placeholder 5"/>
          <p:cNvSpPr>
            <a:spLocks noGrp="1"/>
          </p:cNvSpPr>
          <p:nvPr>
            <p:ph idx="1"/>
          </p:nvPr>
        </p:nvSpPr>
        <p:spPr>
          <a:xfrm>
            <a:off x="88900" y="2268539"/>
            <a:ext cx="8229600" cy="1257300"/>
          </a:xfrm>
          <a:prstGeom prst="rect">
            <a:avLst/>
          </a:prstGeom>
        </p:spPr>
        <p:txBody>
          <a:bodyPr vert="horz" lIns="91440" tIns="45720" rIns="91440" bIns="45720" rtlCol="0">
            <a:normAutofit/>
          </a:bodyPr>
          <a:lstStyle>
            <a:lvl1pPr>
              <a:defRPr sz="1800">
                <a:solidFill>
                  <a:srgbClr val="DDB112"/>
                </a:solidFill>
              </a:defRPr>
            </a:lvl1pPr>
          </a:lstStyle>
          <a:p>
            <a:pPr lvl="0"/>
            <a:r>
              <a:rPr lang="en-US" dirty="0" smtClean="0"/>
              <a:t>SUBTITLE: ALLER BOLD</a:t>
            </a:r>
            <a:endParaRPr lang="en-US" dirty="0"/>
          </a:p>
        </p:txBody>
      </p:sp>
      <p:sp>
        <p:nvSpPr>
          <p:cNvPr id="7" name="Date Placeholder 6"/>
          <p:cNvSpPr>
            <a:spLocks noGrp="1"/>
          </p:cNvSpPr>
          <p:nvPr>
            <p:ph type="dt" sz="half" idx="2"/>
          </p:nvPr>
        </p:nvSpPr>
        <p:spPr>
          <a:xfrm>
            <a:off x="6184900" y="4159250"/>
            <a:ext cx="2133600" cy="1746250"/>
          </a:xfrm>
          <a:prstGeom prst="rect">
            <a:avLst/>
          </a:prstGeom>
        </p:spPr>
        <p:txBody>
          <a:bodyPr vert="horz" lIns="91440" tIns="45720" rIns="91440" bIns="45720" rtlCol="0" anchor="ctr"/>
          <a:lstStyle>
            <a:lvl1pPr algn="r">
              <a:defRPr sz="1000">
                <a:solidFill>
                  <a:schemeClr val="bg1"/>
                </a:solidFill>
              </a:defRPr>
            </a:lvl1pPr>
          </a:lstStyle>
          <a:p>
            <a:endParaRPr lang="en-US" dirty="0"/>
          </a:p>
        </p:txBody>
      </p:sp>
    </p:spTree>
    <p:extLst>
      <p:ext uri="{BB962C8B-B14F-4D97-AF65-F5344CB8AC3E}">
        <p14:creationId xmlns:p14="http://schemas.microsoft.com/office/powerpoint/2010/main" val="3229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2600" y="1150938"/>
            <a:ext cx="7848600" cy="1143000"/>
          </a:xfrm>
          <a:prstGeom prst="rect">
            <a:avLst/>
          </a:prstGeom>
        </p:spPr>
        <p:txBody>
          <a:bodyPr vert="horz" lIns="91440" tIns="45720" rIns="91440" bIns="45720" rtlCol="0" anchor="ctr">
            <a:normAutofit/>
          </a:bodyPr>
          <a:lstStyle/>
          <a:p>
            <a:r>
              <a:rPr lang="en-US" dirty="0" smtClean="0"/>
              <a:t>title: </a:t>
            </a:r>
            <a:r>
              <a:rPr lang="en-US" dirty="0" err="1" smtClean="0"/>
              <a:t>aller</a:t>
            </a:r>
            <a:r>
              <a:rPr lang="en-US" dirty="0" smtClean="0"/>
              <a:t> light</a:t>
            </a:r>
            <a:endParaRPr lang="en-US" dirty="0"/>
          </a:p>
        </p:txBody>
      </p:sp>
      <p:sp>
        <p:nvSpPr>
          <p:cNvPr id="6" name="Text Placeholder 5"/>
          <p:cNvSpPr>
            <a:spLocks noGrp="1"/>
          </p:cNvSpPr>
          <p:nvPr>
            <p:ph idx="1"/>
          </p:nvPr>
        </p:nvSpPr>
        <p:spPr>
          <a:xfrm>
            <a:off x="88900" y="2268539"/>
            <a:ext cx="8229600" cy="1257300"/>
          </a:xfrm>
          <a:prstGeom prst="rect">
            <a:avLst/>
          </a:prstGeom>
        </p:spPr>
        <p:txBody>
          <a:bodyPr vert="horz" lIns="91440" tIns="45720" rIns="91440" bIns="45720" rtlCol="0">
            <a:normAutofit/>
          </a:bodyPr>
          <a:lstStyle>
            <a:lvl1pPr>
              <a:defRPr sz="1800">
                <a:solidFill>
                  <a:srgbClr val="DDB112"/>
                </a:solidFill>
              </a:defRPr>
            </a:lvl1pPr>
          </a:lstStyle>
          <a:p>
            <a:pPr lvl="0"/>
            <a:r>
              <a:rPr lang="en-US" dirty="0" smtClean="0"/>
              <a:t>SUBTITLE: ALLER BOLD</a:t>
            </a:r>
            <a:endParaRPr lang="en-US" dirty="0"/>
          </a:p>
        </p:txBody>
      </p:sp>
      <p:sp>
        <p:nvSpPr>
          <p:cNvPr id="7" name="Date Placeholder 6"/>
          <p:cNvSpPr>
            <a:spLocks noGrp="1"/>
          </p:cNvSpPr>
          <p:nvPr>
            <p:ph type="dt" sz="half" idx="2"/>
          </p:nvPr>
        </p:nvSpPr>
        <p:spPr>
          <a:xfrm>
            <a:off x="6184900" y="4159250"/>
            <a:ext cx="2133600" cy="1746250"/>
          </a:xfrm>
          <a:prstGeom prst="rect">
            <a:avLst/>
          </a:prstGeom>
        </p:spPr>
        <p:txBody>
          <a:bodyPr vert="horz" lIns="91440" tIns="45720" rIns="91440" bIns="45720" rtlCol="0" anchor="ctr"/>
          <a:lstStyle>
            <a:lvl1pPr algn="r">
              <a:defRPr sz="1000">
                <a:solidFill>
                  <a:schemeClr val="bg1"/>
                </a:solidFill>
              </a:defRPr>
            </a:lvl1pPr>
          </a:lstStyle>
          <a:p>
            <a:endParaRPr lang="en-US" dirty="0"/>
          </a:p>
        </p:txBody>
      </p:sp>
    </p:spTree>
    <p:extLst>
      <p:ext uri="{BB962C8B-B14F-4D97-AF65-F5344CB8AC3E}">
        <p14:creationId xmlns:p14="http://schemas.microsoft.com/office/powerpoint/2010/main" val="3229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0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47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9342"/>
            <a:ext cx="1905000" cy="1268658"/>
          </a:xfrm>
          <a:prstGeom prst="rect">
            <a:avLst/>
          </a:prstGeom>
        </p:spPr>
      </p:pic>
    </p:spTree>
    <p:extLst>
      <p:ext uri="{BB962C8B-B14F-4D97-AF65-F5344CB8AC3E}">
        <p14:creationId xmlns:p14="http://schemas.microsoft.com/office/powerpoint/2010/main" val="228899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41486"/>
            <a:ext cx="1828800" cy="1217911"/>
          </a:xfrm>
          <a:prstGeom prst="rect">
            <a:avLst/>
          </a:prstGeom>
        </p:spPr>
      </p:pic>
    </p:spTree>
    <p:extLst>
      <p:ext uri="{BB962C8B-B14F-4D97-AF65-F5344CB8AC3E}">
        <p14:creationId xmlns:p14="http://schemas.microsoft.com/office/powerpoint/2010/main" val="144197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9341"/>
            <a:ext cx="1905000" cy="1268658"/>
          </a:xfrm>
          <a:prstGeom prst="rect">
            <a:avLst/>
          </a:prstGeom>
        </p:spPr>
      </p:pic>
    </p:spTree>
    <p:extLst>
      <p:ext uri="{BB962C8B-B14F-4D97-AF65-F5344CB8AC3E}">
        <p14:creationId xmlns:p14="http://schemas.microsoft.com/office/powerpoint/2010/main" val="108130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81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828800"/>
            <a:ext cx="381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 y="5590624"/>
            <a:ext cx="1903075" cy="1267376"/>
          </a:xfrm>
          <a:prstGeom prst="rect">
            <a:avLst/>
          </a:prstGeom>
        </p:spPr>
      </p:pic>
    </p:spTree>
    <p:extLst>
      <p:ext uri="{BB962C8B-B14F-4D97-AF65-F5344CB8AC3E}">
        <p14:creationId xmlns:p14="http://schemas.microsoft.com/office/powerpoint/2010/main" val="1676370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68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9342"/>
            <a:ext cx="1905000" cy="1268657"/>
          </a:xfrm>
          <a:prstGeom prst="rect">
            <a:avLst/>
          </a:prstGeom>
        </p:spPr>
      </p:pic>
    </p:spTree>
    <p:extLst>
      <p:ext uri="{BB962C8B-B14F-4D97-AF65-F5344CB8AC3E}">
        <p14:creationId xmlns:p14="http://schemas.microsoft.com/office/powerpoint/2010/main" val="370852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7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03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281" r="3764" b="6094"/>
          <a:stretch/>
        </p:blipFill>
        <p:spPr>
          <a:xfrm>
            <a:off x="3" y="5605855"/>
            <a:ext cx="1828797" cy="1230374"/>
          </a:xfrm>
          <a:prstGeom prst="rect">
            <a:avLst/>
          </a:prstGeom>
        </p:spPr>
      </p:pic>
    </p:spTree>
    <p:extLst>
      <p:ext uri="{BB962C8B-B14F-4D97-AF65-F5344CB8AC3E}">
        <p14:creationId xmlns:p14="http://schemas.microsoft.com/office/powerpoint/2010/main" val="23160195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281" r="3764" b="6094"/>
          <a:stretch/>
        </p:blipFill>
        <p:spPr>
          <a:xfrm>
            <a:off x="3" y="5605855"/>
            <a:ext cx="1828797" cy="1230374"/>
          </a:xfrm>
          <a:prstGeom prst="rect">
            <a:avLst/>
          </a:prstGeom>
        </p:spPr>
      </p:pic>
    </p:spTree>
    <p:extLst>
      <p:ext uri="{BB962C8B-B14F-4D97-AF65-F5344CB8AC3E}">
        <p14:creationId xmlns:p14="http://schemas.microsoft.com/office/powerpoint/2010/main" val="17233545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1" r="3764" b="6094"/>
          <a:stretch/>
        </p:blipFill>
        <p:spPr>
          <a:xfrm>
            <a:off x="3" y="5605855"/>
            <a:ext cx="1828797" cy="1230374"/>
          </a:xfrm>
          <a:prstGeom prst="rect">
            <a:avLst/>
          </a:prstGeom>
        </p:spPr>
      </p:pic>
    </p:spTree>
    <p:extLst>
      <p:ext uri="{BB962C8B-B14F-4D97-AF65-F5344CB8AC3E}">
        <p14:creationId xmlns:p14="http://schemas.microsoft.com/office/powerpoint/2010/main" val="34366184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193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1" r="3764" b="6094"/>
          <a:stretch/>
        </p:blipFill>
        <p:spPr>
          <a:xfrm>
            <a:off x="3" y="5605855"/>
            <a:ext cx="1828797" cy="1230374"/>
          </a:xfrm>
          <a:prstGeom prst="rect">
            <a:avLst/>
          </a:prstGeom>
        </p:spPr>
      </p:pic>
    </p:spTree>
    <p:extLst>
      <p:ext uri="{BB962C8B-B14F-4D97-AF65-F5344CB8AC3E}">
        <p14:creationId xmlns:p14="http://schemas.microsoft.com/office/powerpoint/2010/main" val="3626002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828800"/>
            <a:ext cx="7772400" cy="4297363"/>
          </a:xfrm>
        </p:spPr>
        <p:txBody>
          <a:bodyPr/>
          <a:lstStyle/>
          <a:p>
            <a:pPr lvl="0"/>
            <a:endParaRPr lang="en-US" noProof="0" dirty="0" smtClean="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1" r="3764" b="6094"/>
          <a:stretch/>
        </p:blipFill>
        <p:spPr>
          <a:xfrm>
            <a:off x="3" y="5605855"/>
            <a:ext cx="1828797" cy="1230374"/>
          </a:xfrm>
          <a:prstGeom prst="rect">
            <a:avLst/>
          </a:prstGeom>
        </p:spPr>
      </p:pic>
    </p:spTree>
    <p:extLst>
      <p:ext uri="{BB962C8B-B14F-4D97-AF65-F5344CB8AC3E}">
        <p14:creationId xmlns:p14="http://schemas.microsoft.com/office/powerpoint/2010/main" val="23381481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633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2600" y="1150938"/>
            <a:ext cx="7848600" cy="1143000"/>
          </a:xfrm>
          <a:prstGeom prst="rect">
            <a:avLst/>
          </a:prstGeom>
        </p:spPr>
        <p:txBody>
          <a:bodyPr vert="horz" lIns="91440" tIns="45720" rIns="91440" bIns="45720" rtlCol="0" anchor="ctr">
            <a:normAutofit/>
          </a:bodyPr>
          <a:lstStyle/>
          <a:p>
            <a:r>
              <a:rPr lang="en-US" dirty="0" smtClean="0"/>
              <a:t>title: </a:t>
            </a:r>
            <a:r>
              <a:rPr lang="en-US" dirty="0" err="1" smtClean="0"/>
              <a:t>aller</a:t>
            </a:r>
            <a:r>
              <a:rPr lang="en-US" dirty="0" smtClean="0"/>
              <a:t> light</a:t>
            </a:r>
            <a:endParaRPr lang="en-US" dirty="0"/>
          </a:p>
        </p:txBody>
      </p:sp>
      <p:sp>
        <p:nvSpPr>
          <p:cNvPr id="6" name="Text Placeholder 5"/>
          <p:cNvSpPr>
            <a:spLocks noGrp="1"/>
          </p:cNvSpPr>
          <p:nvPr>
            <p:ph idx="1"/>
          </p:nvPr>
        </p:nvSpPr>
        <p:spPr>
          <a:xfrm>
            <a:off x="88900" y="2268539"/>
            <a:ext cx="8229600" cy="1257300"/>
          </a:xfrm>
          <a:prstGeom prst="rect">
            <a:avLst/>
          </a:prstGeom>
        </p:spPr>
        <p:txBody>
          <a:bodyPr vert="horz" lIns="91440" tIns="45720" rIns="91440" bIns="45720" rtlCol="0">
            <a:normAutofit/>
          </a:bodyPr>
          <a:lstStyle>
            <a:lvl1pPr>
              <a:defRPr sz="1800">
                <a:solidFill>
                  <a:srgbClr val="DDB112"/>
                </a:solidFill>
              </a:defRPr>
            </a:lvl1pPr>
          </a:lstStyle>
          <a:p>
            <a:pPr lvl="0"/>
            <a:r>
              <a:rPr lang="en-US" dirty="0" smtClean="0"/>
              <a:t>SUBTITLE: ALLER BOLD</a:t>
            </a:r>
            <a:endParaRPr lang="en-US" dirty="0"/>
          </a:p>
        </p:txBody>
      </p:sp>
      <p:sp>
        <p:nvSpPr>
          <p:cNvPr id="7" name="Date Placeholder 6"/>
          <p:cNvSpPr>
            <a:spLocks noGrp="1"/>
          </p:cNvSpPr>
          <p:nvPr>
            <p:ph type="dt" sz="half" idx="2"/>
          </p:nvPr>
        </p:nvSpPr>
        <p:spPr>
          <a:xfrm>
            <a:off x="6184900" y="4159250"/>
            <a:ext cx="2133600" cy="1746250"/>
          </a:xfrm>
          <a:prstGeom prst="rect">
            <a:avLst/>
          </a:prstGeom>
        </p:spPr>
        <p:txBody>
          <a:bodyPr vert="horz" lIns="91440" tIns="45720" rIns="91440" bIns="45720" rtlCol="0" anchor="ctr"/>
          <a:lstStyle>
            <a:lvl1pPr algn="r">
              <a:defRPr sz="1000">
                <a:solidFill>
                  <a:schemeClr val="bg1"/>
                </a:solidFill>
              </a:defRPr>
            </a:lvl1pPr>
          </a:lstStyle>
          <a:p>
            <a:r>
              <a:rPr lang="en-US" dirty="0" smtClean="0">
                <a:solidFill>
                  <a:prstClr val="white"/>
                </a:solidFill>
              </a:rPr>
              <a:t>prepared by: </a:t>
            </a:r>
            <a:r>
              <a:rPr lang="en-US" dirty="0" err="1" smtClean="0">
                <a:solidFill>
                  <a:prstClr val="white"/>
                </a:solidFill>
              </a:rPr>
              <a:t>aller</a:t>
            </a:r>
            <a:r>
              <a:rPr lang="en-US" dirty="0" smtClean="0">
                <a:solidFill>
                  <a:prstClr val="white"/>
                </a:solidFill>
              </a:rPr>
              <a:t> regular</a:t>
            </a:r>
          </a:p>
          <a:p>
            <a:endParaRPr lang="en-US" dirty="0" smtClean="0">
              <a:solidFill>
                <a:prstClr val="white"/>
              </a:solidFill>
            </a:endParaRPr>
          </a:p>
          <a:p>
            <a:endParaRPr lang="en-US" dirty="0" smtClean="0">
              <a:solidFill>
                <a:prstClr val="white"/>
              </a:solidFill>
            </a:endParaRPr>
          </a:p>
          <a:p>
            <a:endParaRPr lang="en-US" dirty="0" smtClean="0">
              <a:solidFill>
                <a:prstClr val="white"/>
              </a:solidFill>
            </a:endParaRPr>
          </a:p>
          <a:p>
            <a:endParaRPr lang="en-US" dirty="0" smtClean="0">
              <a:solidFill>
                <a:prstClr val="white"/>
              </a:solidFill>
            </a:endParaRPr>
          </a:p>
          <a:p>
            <a:r>
              <a:rPr lang="en-US" dirty="0" smtClean="0">
                <a:solidFill>
                  <a:prstClr val="white"/>
                </a:solidFill>
              </a:rPr>
              <a:t>Date: </a:t>
            </a:r>
            <a:r>
              <a:rPr lang="en-US" dirty="0" err="1" smtClean="0">
                <a:solidFill>
                  <a:prstClr val="white"/>
                </a:solidFill>
              </a:rPr>
              <a:t>aller</a:t>
            </a:r>
            <a:r>
              <a:rPr lang="en-US" dirty="0" smtClean="0">
                <a:solidFill>
                  <a:prstClr val="white"/>
                </a:solidFill>
              </a:rPr>
              <a:t> regular</a:t>
            </a:r>
            <a:endParaRPr lang="en-US" dirty="0">
              <a:solidFill>
                <a:prstClr val="white"/>
              </a:solidFill>
            </a:endParaRPr>
          </a:p>
        </p:txBody>
      </p:sp>
    </p:spTree>
    <p:extLst>
      <p:ext uri="{BB962C8B-B14F-4D97-AF65-F5344CB8AC3E}">
        <p14:creationId xmlns:p14="http://schemas.microsoft.com/office/powerpoint/2010/main" val="3530418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a:prstGeom prst="rect">
            <a:avLst/>
          </a:prstGeo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a:prstGeom prst="rect">
            <a:avLst/>
          </a:prstGeo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771210" y="6130437"/>
            <a:ext cx="859712" cy="370396"/>
          </a:xfrm>
          <a:prstGeom prst="rect">
            <a:avLst/>
          </a:prstGeom>
        </p:spPr>
        <p:txBody>
          <a:bodyPr/>
          <a:lstStyle/>
          <a:p>
            <a:fld id="{67A4779E-831F-4C7D-B570-F193618DFCA3}" type="datetimeFigureOut">
              <a:rPr lang="en-US" smtClean="0">
                <a:solidFill>
                  <a:prstClr val="black"/>
                </a:solidFill>
              </a:rPr>
              <a:pPr/>
              <a:t>5/3/2019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a:prstGeom prst="rect">
            <a:avLst/>
          </a:prstGeom>
        </p:spPr>
        <p:txBody>
          <a:bodyPr/>
          <a:lstStyle/>
          <a:p>
            <a:fld id="{C5920D07-7480-4755-8CC1-8EED7A913C22}"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2989" y="5911223"/>
            <a:ext cx="1988963" cy="589611"/>
          </a:xfrm>
          <a:prstGeom prst="rect">
            <a:avLst/>
          </a:prstGeom>
        </p:spPr>
      </p:pic>
    </p:spTree>
    <p:extLst>
      <p:ext uri="{BB962C8B-B14F-4D97-AF65-F5344CB8AC3E}">
        <p14:creationId xmlns:p14="http://schemas.microsoft.com/office/powerpoint/2010/main" val="20489698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2600" y="1150938"/>
            <a:ext cx="7848600" cy="1143000"/>
          </a:xfrm>
          <a:prstGeom prst="rect">
            <a:avLst/>
          </a:prstGeom>
        </p:spPr>
        <p:txBody>
          <a:bodyPr vert="horz" lIns="91440" tIns="45720" rIns="91440" bIns="45720" rtlCol="0" anchor="ctr">
            <a:normAutofit/>
          </a:bodyPr>
          <a:lstStyle/>
          <a:p>
            <a:r>
              <a:rPr lang="en-US" dirty="0" smtClean="0"/>
              <a:t>title: </a:t>
            </a:r>
            <a:r>
              <a:rPr lang="en-US" dirty="0" err="1" smtClean="0"/>
              <a:t>aller</a:t>
            </a:r>
            <a:r>
              <a:rPr lang="en-US" dirty="0" smtClean="0"/>
              <a:t> light</a:t>
            </a:r>
            <a:endParaRPr lang="en-US" dirty="0"/>
          </a:p>
        </p:txBody>
      </p:sp>
      <p:sp>
        <p:nvSpPr>
          <p:cNvPr id="6" name="Text Placeholder 5"/>
          <p:cNvSpPr>
            <a:spLocks noGrp="1"/>
          </p:cNvSpPr>
          <p:nvPr>
            <p:ph idx="1"/>
          </p:nvPr>
        </p:nvSpPr>
        <p:spPr>
          <a:xfrm>
            <a:off x="88900" y="2268539"/>
            <a:ext cx="8229600" cy="1257300"/>
          </a:xfrm>
          <a:prstGeom prst="rect">
            <a:avLst/>
          </a:prstGeom>
        </p:spPr>
        <p:txBody>
          <a:bodyPr vert="horz" lIns="91440" tIns="45720" rIns="91440" bIns="45720" rtlCol="0">
            <a:normAutofit/>
          </a:bodyPr>
          <a:lstStyle>
            <a:lvl1pPr>
              <a:defRPr sz="1800">
                <a:solidFill>
                  <a:srgbClr val="DDB112"/>
                </a:solidFill>
              </a:defRPr>
            </a:lvl1pPr>
          </a:lstStyle>
          <a:p>
            <a:pPr lvl="0"/>
            <a:r>
              <a:rPr lang="en-US" dirty="0" smtClean="0"/>
              <a:t>SUBTITLE: ALLER BOLD</a:t>
            </a:r>
            <a:endParaRPr lang="en-US" dirty="0"/>
          </a:p>
        </p:txBody>
      </p:sp>
      <p:sp>
        <p:nvSpPr>
          <p:cNvPr id="7" name="Date Placeholder 6"/>
          <p:cNvSpPr>
            <a:spLocks noGrp="1"/>
          </p:cNvSpPr>
          <p:nvPr>
            <p:ph type="dt" sz="half" idx="2"/>
          </p:nvPr>
        </p:nvSpPr>
        <p:spPr>
          <a:xfrm>
            <a:off x="6184900" y="4159250"/>
            <a:ext cx="2133600" cy="1746250"/>
          </a:xfrm>
          <a:prstGeom prst="rect">
            <a:avLst/>
          </a:prstGeom>
        </p:spPr>
        <p:txBody>
          <a:bodyPr vert="horz" lIns="91440" tIns="45720" rIns="91440" bIns="45720" rtlCol="0" anchor="ctr"/>
          <a:lstStyle>
            <a:lvl1pPr algn="r">
              <a:defRPr sz="1000">
                <a:solidFill>
                  <a:schemeClr val="bg1"/>
                </a:solidFill>
              </a:defRPr>
            </a:lvl1pPr>
          </a:lstStyle>
          <a:p>
            <a:r>
              <a:rPr lang="en-US" dirty="0" smtClean="0">
                <a:solidFill>
                  <a:prstClr val="white"/>
                </a:solidFill>
              </a:rPr>
              <a:t>prepared by: </a:t>
            </a:r>
            <a:r>
              <a:rPr lang="en-US" dirty="0" err="1" smtClean="0">
                <a:solidFill>
                  <a:prstClr val="white"/>
                </a:solidFill>
              </a:rPr>
              <a:t>aller</a:t>
            </a:r>
            <a:r>
              <a:rPr lang="en-US" dirty="0" smtClean="0">
                <a:solidFill>
                  <a:prstClr val="white"/>
                </a:solidFill>
              </a:rPr>
              <a:t> regular</a:t>
            </a:r>
          </a:p>
          <a:p>
            <a:endParaRPr lang="en-US" dirty="0" smtClean="0">
              <a:solidFill>
                <a:prstClr val="white"/>
              </a:solidFill>
            </a:endParaRPr>
          </a:p>
          <a:p>
            <a:endParaRPr lang="en-US" dirty="0" smtClean="0">
              <a:solidFill>
                <a:prstClr val="white"/>
              </a:solidFill>
            </a:endParaRPr>
          </a:p>
          <a:p>
            <a:endParaRPr lang="en-US" dirty="0" smtClean="0">
              <a:solidFill>
                <a:prstClr val="white"/>
              </a:solidFill>
            </a:endParaRPr>
          </a:p>
          <a:p>
            <a:endParaRPr lang="en-US" dirty="0" smtClean="0">
              <a:solidFill>
                <a:prstClr val="white"/>
              </a:solidFill>
            </a:endParaRPr>
          </a:p>
          <a:p>
            <a:r>
              <a:rPr lang="en-US" dirty="0" smtClean="0">
                <a:solidFill>
                  <a:prstClr val="white"/>
                </a:solidFill>
              </a:rPr>
              <a:t>Date: </a:t>
            </a:r>
            <a:r>
              <a:rPr lang="en-US" dirty="0" err="1" smtClean="0">
                <a:solidFill>
                  <a:prstClr val="white"/>
                </a:solidFill>
              </a:rPr>
              <a:t>aller</a:t>
            </a:r>
            <a:r>
              <a:rPr lang="en-US" dirty="0" smtClean="0">
                <a:solidFill>
                  <a:prstClr val="white"/>
                </a:solidFill>
              </a:rPr>
              <a:t> regular</a:t>
            </a:r>
            <a:endParaRPr lang="en-US" dirty="0">
              <a:solidFill>
                <a:prstClr val="white"/>
              </a:solidFill>
            </a:endParaRPr>
          </a:p>
        </p:txBody>
      </p:sp>
    </p:spTree>
    <p:extLst>
      <p:ext uri="{BB962C8B-B14F-4D97-AF65-F5344CB8AC3E}">
        <p14:creationId xmlns:p14="http://schemas.microsoft.com/office/powerpoint/2010/main" val="23848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2600" y="1150938"/>
            <a:ext cx="7848600" cy="1143000"/>
          </a:xfrm>
          <a:prstGeom prst="rect">
            <a:avLst/>
          </a:prstGeom>
        </p:spPr>
        <p:txBody>
          <a:bodyPr vert="horz" lIns="91440" tIns="45720" rIns="91440" bIns="45720" rtlCol="0" anchor="ctr">
            <a:normAutofit/>
          </a:bodyPr>
          <a:lstStyle/>
          <a:p>
            <a:r>
              <a:rPr lang="en-US" dirty="0" smtClean="0"/>
              <a:t>title: </a:t>
            </a:r>
            <a:r>
              <a:rPr lang="en-US" dirty="0" err="1" smtClean="0"/>
              <a:t>aller</a:t>
            </a:r>
            <a:r>
              <a:rPr lang="en-US" dirty="0" smtClean="0"/>
              <a:t> light</a:t>
            </a:r>
            <a:endParaRPr lang="en-US" dirty="0"/>
          </a:p>
        </p:txBody>
      </p:sp>
      <p:sp>
        <p:nvSpPr>
          <p:cNvPr id="6" name="Text Placeholder 5"/>
          <p:cNvSpPr>
            <a:spLocks noGrp="1"/>
          </p:cNvSpPr>
          <p:nvPr>
            <p:ph idx="1"/>
          </p:nvPr>
        </p:nvSpPr>
        <p:spPr>
          <a:xfrm>
            <a:off x="88900" y="2268539"/>
            <a:ext cx="8229600" cy="1257300"/>
          </a:xfrm>
          <a:prstGeom prst="rect">
            <a:avLst/>
          </a:prstGeom>
        </p:spPr>
        <p:txBody>
          <a:bodyPr vert="horz" lIns="91440" tIns="45720" rIns="91440" bIns="45720" rtlCol="0">
            <a:normAutofit/>
          </a:bodyPr>
          <a:lstStyle>
            <a:lvl1pPr>
              <a:defRPr sz="1800">
                <a:solidFill>
                  <a:srgbClr val="DDB112"/>
                </a:solidFill>
              </a:defRPr>
            </a:lvl1pPr>
          </a:lstStyle>
          <a:p>
            <a:pPr lvl="0"/>
            <a:r>
              <a:rPr lang="en-US" dirty="0" smtClean="0"/>
              <a:t>SUBTITLE: ALLER BOLD</a:t>
            </a:r>
            <a:endParaRPr lang="en-US" dirty="0"/>
          </a:p>
        </p:txBody>
      </p:sp>
      <p:sp>
        <p:nvSpPr>
          <p:cNvPr id="7" name="Date Placeholder 6"/>
          <p:cNvSpPr>
            <a:spLocks noGrp="1"/>
          </p:cNvSpPr>
          <p:nvPr>
            <p:ph type="dt" sz="half" idx="2"/>
          </p:nvPr>
        </p:nvSpPr>
        <p:spPr>
          <a:xfrm>
            <a:off x="6184900" y="4159250"/>
            <a:ext cx="2133600" cy="1746250"/>
          </a:xfrm>
          <a:prstGeom prst="rect">
            <a:avLst/>
          </a:prstGeom>
        </p:spPr>
        <p:txBody>
          <a:bodyPr vert="horz" lIns="91440" tIns="45720" rIns="91440" bIns="45720" rtlCol="0" anchor="ctr"/>
          <a:lstStyle>
            <a:lvl1pPr algn="r">
              <a:defRPr sz="1000">
                <a:solidFill>
                  <a:schemeClr val="bg1"/>
                </a:solidFill>
              </a:defRPr>
            </a:lvl1pPr>
          </a:lstStyle>
          <a:p>
            <a:endParaRPr lang="en-US" dirty="0"/>
          </a:p>
        </p:txBody>
      </p:sp>
    </p:spTree>
    <p:extLst>
      <p:ext uri="{BB962C8B-B14F-4D97-AF65-F5344CB8AC3E}">
        <p14:creationId xmlns:p14="http://schemas.microsoft.com/office/powerpoint/2010/main" val="322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574800"/>
            <a:ext cx="7772400" cy="47339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8339666" y="6413499"/>
            <a:ext cx="677333" cy="365125"/>
          </a:xfr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F03AEF5-60C7-4CB3-AAE5-C4BA001C3C09}" type="slidenum">
              <a:rPr kumimoji="0" lang="en-US" sz="9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98652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a:prstGeom prst="rect">
            <a:avLst/>
          </a:prstGeo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a:prstGeom prst="rect">
            <a:avLst/>
          </a:prstGeo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771210" y="6130437"/>
            <a:ext cx="859712"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a:prstGeom prst="rect">
            <a:avLst/>
          </a:prstGeom>
        </p:spPr>
        <p:txBody>
          <a:bodyPr/>
          <a:lstStyle/>
          <a:p>
            <a:fld id="{C5920D07-7480-4755-8CC1-8EED7A913C2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2989" y="5911223"/>
            <a:ext cx="1988963" cy="589611"/>
          </a:xfrm>
          <a:prstGeom prst="rect">
            <a:avLst/>
          </a:prstGeom>
        </p:spPr>
      </p:pic>
    </p:spTree>
    <p:extLst>
      <p:ext uri="{BB962C8B-B14F-4D97-AF65-F5344CB8AC3E}">
        <p14:creationId xmlns:p14="http://schemas.microsoft.com/office/powerpoint/2010/main" val="938103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73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2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0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257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DHS ppt_basic tit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9782670"/>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r" defTabSz="457200" rtl="0" eaLnBrk="1" latinLnBrk="0" hangingPunct="1">
        <a:spcBef>
          <a:spcPct val="0"/>
        </a:spcBef>
        <a:buNone/>
        <a:defRPr sz="4600" kern="1200">
          <a:solidFill>
            <a:schemeClr val="bg1"/>
          </a:solidFill>
          <a:latin typeface="+mj-lt"/>
          <a:ea typeface="+mj-ea"/>
          <a:cs typeface="+mj-cs"/>
        </a:defRPr>
      </a:lvl1pPr>
    </p:titleStyle>
    <p:bodyStyle>
      <a:lvl1pPr marL="0" indent="0" algn="r" defTabSz="457200" rtl="0" eaLnBrk="1" latinLnBrk="0" hangingPunct="1">
        <a:spcBef>
          <a:spcPct val="20000"/>
        </a:spcBef>
        <a:buFont typeface="Arial"/>
        <a:buNone/>
        <a:defRPr sz="1800" kern="1200" baseline="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DHS ppt_v5 slides3.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Footer Placeholder 1"/>
          <p:cNvSpPr>
            <a:spLocks noGrp="1"/>
          </p:cNvSpPr>
          <p:nvPr>
            <p:ph type="ftr" sz="quarter" idx="3"/>
          </p:nvPr>
        </p:nvSpPr>
        <p:spPr>
          <a:xfrm>
            <a:off x="241300" y="6356350"/>
            <a:ext cx="5778500" cy="365125"/>
          </a:xfrm>
          <a:prstGeom prst="rect">
            <a:avLst/>
          </a:prstGeom>
        </p:spPr>
        <p:txBody>
          <a:bodyPr vert="horz" lIns="91440" tIns="45720" rIns="91440" bIns="45720" rtlCol="0" anchor="ctr"/>
          <a:lstStyle>
            <a:lvl1pPr algn="l">
              <a:defRPr sz="1400">
                <a:solidFill>
                  <a:srgbClr val="006C67"/>
                </a:solidFill>
              </a:defRPr>
            </a:lvl1pPr>
          </a:lstStyle>
          <a:p>
            <a:r>
              <a:rPr lang="en-US" smtClean="0"/>
              <a:t>‹#›</a:t>
            </a:r>
            <a:endParaRPr lang="en-US" dirty="0"/>
          </a:p>
        </p:txBody>
      </p:sp>
    </p:spTree>
    <p:extLst>
      <p:ext uri="{BB962C8B-B14F-4D97-AF65-F5344CB8AC3E}">
        <p14:creationId xmlns:p14="http://schemas.microsoft.com/office/powerpoint/2010/main" val="6897086"/>
      </p:ext>
    </p:extLst>
  </p:cSld>
  <p:clrMap bg1="lt1" tx1="dk1" bg2="lt2" tx2="dk2" accent1="accent1" accent2="accent2" accent3="accent3" accent4="accent4" accent5="accent5" accent6="accent6" hlink="hlink" folHlink="folHlink"/>
  <p:sldLayoutIdLst>
    <p:sldLayoutId id="2147483694" r:id="rId1"/>
    <p:sldLayoutId id="2147483736" r:id="rId2"/>
    <p:sldLayoutId id="2147483741" r:id="rId3"/>
    <p:sldLayoutId id="2147483742" r:id="rId4"/>
    <p:sldLayoutId id="214748376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158802"/>
      </p:ext>
    </p:extLst>
  </p:cSld>
  <p:clrMap bg1="lt1" tx1="dk1" bg2="lt2" tx2="dk2" accent1="accent1" accent2="accent2" accent3="accent3" accent4="accent4" accent5="accent5" accent6="accent6" hlink="hlink" folHlink="folHlink"/>
  <p:sldLayoutIdLst>
    <p:sldLayoutId id="2147483697" r:id="rId1"/>
    <p:sldLayoutId id="214748373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260597"/>
      </p:ext>
    </p:extLst>
  </p:cSld>
  <p:clrMap bg1="lt1" tx1="dk1" bg2="lt2" tx2="dk2" accent1="accent1" accent2="accent2" accent3="accent3" accent4="accent4" accent5="accent5" accent6="accent6" hlink="hlink" folHlink="folHlink"/>
  <p:sldLayoutIdLst>
    <p:sldLayoutId id="2147483732" r:id="rId1"/>
    <p:sldLayoutId id="2147483739" r:id="rId2"/>
    <p:sldLayoutId id="214748374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833407"/>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828800"/>
            <a:ext cx="77724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3236" name="Rectangle 15"/>
          <p:cNvSpPr txBox="1">
            <a:spLocks noGrp="1" noChangeArrowheads="1"/>
          </p:cNvSpPr>
          <p:nvPr userDrawn="1"/>
        </p:nvSpPr>
        <p:spPr bwMode="auto">
          <a:xfrm>
            <a:off x="4724400" y="6340475"/>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defTabSz="914400" eaLnBrk="0" fontAlgn="base" hangingPunct="0">
              <a:spcBef>
                <a:spcPct val="0"/>
              </a:spcBef>
              <a:spcAft>
                <a:spcPct val="0"/>
              </a:spcAft>
              <a:defRPr/>
            </a:pPr>
            <a:r>
              <a:rPr lang="en-US" sz="1000" b="1" i="1" dirty="0" smtClean="0">
                <a:solidFill>
                  <a:srgbClr val="0070C0"/>
                </a:solidFill>
              </a:rPr>
              <a:t>California Department of Public Health</a:t>
            </a:r>
          </a:p>
        </p:txBody>
      </p:sp>
      <p:cxnSp>
        <p:nvCxnSpPr>
          <p:cNvPr id="8" name="Straight Connector 7"/>
          <p:cNvCxnSpPr/>
          <p:nvPr userDrawn="1"/>
        </p:nvCxnSpPr>
        <p:spPr>
          <a:xfrm>
            <a:off x="4724400" y="6400800"/>
            <a:ext cx="411480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030" name="Straight Arrow Connector 4"/>
          <p:cNvCxnSpPr>
            <a:cxnSpLocks noChangeShapeType="1"/>
          </p:cNvCxnSpPr>
          <p:nvPr userDrawn="1"/>
        </p:nvCxnSpPr>
        <p:spPr bwMode="auto">
          <a:xfrm>
            <a:off x="0" y="1524000"/>
            <a:ext cx="7772400" cy="1588"/>
          </a:xfrm>
          <a:prstGeom prst="straightConnector1">
            <a:avLst/>
          </a:prstGeom>
          <a:noFill/>
          <a:ln w="38100" algn="ctr">
            <a:solidFill>
              <a:srgbClr val="F29B1A"/>
            </a:solidFill>
            <a:round/>
            <a:headEnd/>
            <a:tailEnd type="arrow" w="med" len="med"/>
          </a:ln>
          <a:effectLst>
            <a:outerShdw dist="20000" dir="5400000" rotWithShape="0">
              <a:srgbClr val="000000">
                <a:alpha val="37999"/>
              </a:srgbClr>
            </a:outerShdw>
          </a:effectLst>
        </p:spPr>
      </p:cxnSp>
      <p:cxnSp>
        <p:nvCxnSpPr>
          <p:cNvPr id="1031" name="Straight Arrow Connector 5"/>
          <p:cNvCxnSpPr>
            <a:cxnSpLocks noChangeShapeType="1"/>
          </p:cNvCxnSpPr>
          <p:nvPr userDrawn="1"/>
        </p:nvCxnSpPr>
        <p:spPr bwMode="auto">
          <a:xfrm rot="5400000">
            <a:off x="-2554287" y="2781300"/>
            <a:ext cx="5564188" cy="1587"/>
          </a:xfrm>
          <a:prstGeom prst="straightConnector1">
            <a:avLst/>
          </a:prstGeom>
          <a:noFill/>
          <a:ln w="38100" algn="ctr">
            <a:solidFill>
              <a:srgbClr val="479133"/>
            </a:solidFill>
            <a:round/>
            <a:headEnd/>
            <a:tailEnd type="arrow" w="med" len="med"/>
          </a:ln>
          <a:effectLst>
            <a:outerShdw dist="20000" dir="5400000" rotWithShape="0">
              <a:srgbClr val="000000">
                <a:alpha val="37999"/>
              </a:srgbClr>
            </a:outerShdw>
          </a:effectLst>
        </p:spPr>
      </p:cxnSp>
      <p:cxnSp>
        <p:nvCxnSpPr>
          <p:cNvPr id="1032" name="Straight Arrow Connector 6"/>
          <p:cNvCxnSpPr>
            <a:cxnSpLocks noChangeShapeType="1"/>
          </p:cNvCxnSpPr>
          <p:nvPr userDrawn="1"/>
        </p:nvCxnSpPr>
        <p:spPr bwMode="auto">
          <a:xfrm rot="5400000">
            <a:off x="-2135187" y="2590800"/>
            <a:ext cx="5183188" cy="1587"/>
          </a:xfrm>
          <a:prstGeom prst="straightConnector1">
            <a:avLst/>
          </a:prstGeom>
          <a:noFill/>
          <a:ln w="38100" algn="ctr">
            <a:solidFill>
              <a:srgbClr val="0070C0"/>
            </a:solidFill>
            <a:round/>
            <a:headEnd/>
            <a:tailEnd type="arrow" w="med" len="med"/>
          </a:ln>
          <a:effectLst>
            <a:outerShdw dist="20000" dir="5400000" rotWithShape="0">
              <a:srgbClr val="000000">
                <a:alpha val="37999"/>
              </a:srgbClr>
            </a:outerShdw>
          </a:effectLst>
        </p:spPr>
      </p:cxnSp>
      <p:pic>
        <p:nvPicPr>
          <p:cNvPr id="1033" name="Picture 7" descr="Logo-CDPH #1"/>
          <p:cNvPicPr>
            <a:picLocks noChangeAspect="1" noChangeArrowheads="1"/>
          </p:cNvPicPr>
          <p:nvPr userDrawn="1"/>
        </p:nvPicPr>
        <p:blipFill>
          <a:blip r:embed="rId14">
            <a:clrChange>
              <a:clrFrom>
                <a:srgbClr val="FBFBFB"/>
              </a:clrFrom>
              <a:clrTo>
                <a:srgbClr val="FBFBFB">
                  <a:alpha val="0"/>
                </a:srgbClr>
              </a:clrTo>
            </a:clrChange>
          </a:blip>
          <a:srcRect/>
          <a:stretch>
            <a:fillRect/>
          </a:stretch>
        </p:blipFill>
        <p:spPr bwMode="auto">
          <a:xfrm>
            <a:off x="104775" y="5594350"/>
            <a:ext cx="1419225" cy="1187450"/>
          </a:xfrm>
          <a:prstGeom prst="rect">
            <a:avLst/>
          </a:prstGeom>
          <a:noFill/>
          <a:ln w="9525">
            <a:noFill/>
            <a:miter lim="800000"/>
            <a:headEnd/>
            <a:tailEnd/>
          </a:ln>
        </p:spPr>
      </p:pic>
    </p:spTree>
    <p:extLst>
      <p:ext uri="{BB962C8B-B14F-4D97-AF65-F5344CB8AC3E}">
        <p14:creationId xmlns:p14="http://schemas.microsoft.com/office/powerpoint/2010/main" val="241132808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DHS ppt_v5 slides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Footer Placeholder 1"/>
          <p:cNvSpPr>
            <a:spLocks noGrp="1"/>
          </p:cNvSpPr>
          <p:nvPr>
            <p:ph type="ftr" sz="quarter" idx="3"/>
          </p:nvPr>
        </p:nvSpPr>
        <p:spPr>
          <a:xfrm>
            <a:off x="241300" y="6356350"/>
            <a:ext cx="5778500" cy="365125"/>
          </a:xfrm>
          <a:prstGeom prst="rect">
            <a:avLst/>
          </a:prstGeom>
        </p:spPr>
        <p:txBody>
          <a:bodyPr vert="horz" lIns="91440" tIns="45720" rIns="91440" bIns="45720" rtlCol="0" anchor="ctr"/>
          <a:lstStyle>
            <a:lvl1pPr algn="l">
              <a:defRPr sz="1400">
                <a:solidFill>
                  <a:srgbClr val="006C67"/>
                </a:solidFill>
              </a:defRPr>
            </a:lvl1pPr>
          </a:lstStyle>
          <a:p>
            <a:r>
              <a:rPr lang="en-US" dirty="0" smtClean="0"/>
              <a:t>FOOTER: ALLER REGULAR</a:t>
            </a:r>
            <a:endParaRPr lang="en-US" dirty="0"/>
          </a:p>
        </p:txBody>
      </p:sp>
    </p:spTree>
    <p:extLst>
      <p:ext uri="{BB962C8B-B14F-4D97-AF65-F5344CB8AC3E}">
        <p14:creationId xmlns:p14="http://schemas.microsoft.com/office/powerpoint/2010/main" val="2535742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DHS ppt_basic tit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4790666"/>
      </p:ext>
    </p:extLst>
  </p:cSld>
  <p:clrMap bg1="lt1" tx1="dk1" bg2="lt2" tx2="dk2" accent1="accent1" accent2="accent2" accent3="accent3" accent4="accent4" accent5="accent5" accent6="accent6" hlink="hlink" folHlink="folHlink"/>
  <p:sldLayoutIdLst>
    <p:sldLayoutId id="2147483762" r:id="rId1"/>
  </p:sldLayoutIdLst>
  <p:txStyles>
    <p:titleStyle>
      <a:lvl1pPr algn="r" defTabSz="457200" rtl="0" eaLnBrk="1" latinLnBrk="0" hangingPunct="1">
        <a:spcBef>
          <a:spcPct val="0"/>
        </a:spcBef>
        <a:buNone/>
        <a:defRPr sz="4600" kern="1200">
          <a:solidFill>
            <a:schemeClr val="bg1"/>
          </a:solidFill>
          <a:latin typeface="+mj-lt"/>
          <a:ea typeface="+mj-ea"/>
          <a:cs typeface="+mj-cs"/>
        </a:defRPr>
      </a:lvl1pPr>
    </p:titleStyle>
    <p:bodyStyle>
      <a:lvl1pPr marL="0" indent="0" algn="r" defTabSz="457200" rtl="0" eaLnBrk="1" latinLnBrk="0" hangingPunct="1">
        <a:spcBef>
          <a:spcPct val="20000"/>
        </a:spcBef>
        <a:buFont typeface="Arial"/>
        <a:buNone/>
        <a:defRPr sz="1800" kern="1200" baseline="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c.gov/mmwr/volumes/65/wr/mm6541e1.htm?s_cid=mm6541e1_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4" name="Title Placeholder 4"/>
          <p:cNvSpPr>
            <a:spLocks noGrp="1"/>
          </p:cNvSpPr>
          <p:nvPr>
            <p:ph type="title"/>
          </p:nvPr>
        </p:nvSpPr>
        <p:spPr>
          <a:xfrm>
            <a:off x="113461" y="0"/>
            <a:ext cx="8796308" cy="1697936"/>
          </a:xfrm>
          <a:prstGeom prst="rect">
            <a:avLst/>
          </a:prstGeom>
        </p:spPr>
        <p:txBody>
          <a:bodyPr vert="horz" lIns="91440" tIns="45720" rIns="91440" bIns="45720" rtlCol="0" anchor="ctr">
            <a:normAutofit/>
          </a:bodyPr>
          <a:lstStyle/>
          <a:p>
            <a:r>
              <a:rPr lang="en-US" dirty="0" smtClean="0"/>
              <a:t/>
            </a:r>
            <a:br>
              <a:rPr lang="en-US" dirty="0" smtClean="0"/>
            </a:br>
            <a:r>
              <a:rPr lang="en-US" dirty="0" smtClean="0"/>
              <a:t>Sonoma County Lessons</a:t>
            </a:r>
            <a:endParaRPr lang="en-US" b="1" dirty="0" smtClean="0">
              <a:solidFill>
                <a:srgbClr val="FFC000"/>
              </a:solidFill>
            </a:endParaRPr>
          </a:p>
        </p:txBody>
      </p:sp>
      <p:sp>
        <p:nvSpPr>
          <p:cNvPr id="5" name="Text Placeholder 5"/>
          <p:cNvSpPr>
            <a:spLocks noGrp="1"/>
          </p:cNvSpPr>
          <p:nvPr>
            <p:ph idx="1"/>
          </p:nvPr>
        </p:nvSpPr>
        <p:spPr>
          <a:xfrm>
            <a:off x="396815" y="1767810"/>
            <a:ext cx="8229600" cy="1595422"/>
          </a:xfrm>
          <a:prstGeom prst="rect">
            <a:avLst/>
          </a:prstGeom>
        </p:spPr>
        <p:txBody>
          <a:bodyPr vert="horz" lIns="91440" tIns="45720" rIns="91440" bIns="45720" rtlCol="0">
            <a:normAutofit/>
          </a:bodyPr>
          <a:lstStyle>
            <a:lvl1pPr>
              <a:defRPr sz="1800">
                <a:solidFill>
                  <a:srgbClr val="DDB112"/>
                </a:solidFill>
              </a:defRPr>
            </a:lvl1pPr>
          </a:lstStyle>
          <a:p>
            <a:pPr lvl="0"/>
            <a:r>
              <a:rPr lang="en-US" sz="2800" dirty="0" smtClean="0">
                <a:solidFill>
                  <a:schemeClr val="bg2">
                    <a:lumMod val="90000"/>
                  </a:schemeClr>
                </a:solidFill>
              </a:rPr>
              <a:t>School Based Sealant Webinar</a:t>
            </a:r>
          </a:p>
          <a:p>
            <a:pPr lvl="0"/>
            <a:r>
              <a:rPr lang="en-US" sz="2400" dirty="0" smtClean="0">
                <a:solidFill>
                  <a:schemeClr val="bg2">
                    <a:lumMod val="90000"/>
                  </a:schemeClr>
                </a:solidFill>
              </a:rPr>
              <a:t>May 14</a:t>
            </a:r>
            <a:r>
              <a:rPr lang="en-US" sz="2400" baseline="30000" dirty="0" smtClean="0">
                <a:solidFill>
                  <a:schemeClr val="bg2">
                    <a:lumMod val="90000"/>
                  </a:schemeClr>
                </a:solidFill>
              </a:rPr>
              <a:t>th</a:t>
            </a:r>
            <a:r>
              <a:rPr lang="en-US" sz="2400" dirty="0" smtClean="0">
                <a:solidFill>
                  <a:schemeClr val="bg2">
                    <a:lumMod val="90000"/>
                  </a:schemeClr>
                </a:solidFill>
              </a:rPr>
              <a:t>  2019</a:t>
            </a:r>
          </a:p>
        </p:txBody>
      </p:sp>
      <p:sp>
        <p:nvSpPr>
          <p:cNvPr id="3" name="TextBox 2"/>
          <p:cNvSpPr txBox="1"/>
          <p:nvPr/>
        </p:nvSpPr>
        <p:spPr>
          <a:xfrm>
            <a:off x="1332609" y="4875019"/>
            <a:ext cx="3309730" cy="646331"/>
          </a:xfrm>
          <a:prstGeom prst="rect">
            <a:avLst/>
          </a:prstGeom>
          <a:noFill/>
        </p:spPr>
        <p:txBody>
          <a:bodyPr wrap="square" rtlCol="0">
            <a:spAutoFit/>
          </a:bodyPr>
          <a:lstStyle/>
          <a:p>
            <a:r>
              <a:rPr lang="en-US" dirty="0" smtClean="0">
                <a:solidFill>
                  <a:srgbClr val="006C67"/>
                </a:solidFill>
              </a:rPr>
              <a:t>Kim Caldewey, PA, MPH</a:t>
            </a:r>
          </a:p>
          <a:p>
            <a:r>
              <a:rPr lang="en-US" dirty="0" smtClean="0">
                <a:solidFill>
                  <a:srgbClr val="006C67"/>
                </a:solidFill>
              </a:rPr>
              <a:t>Dental Health Program Manger</a:t>
            </a:r>
            <a:endParaRPr lang="en-US" dirty="0">
              <a:solidFill>
                <a:srgbClr val="006C67"/>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61" y="4280321"/>
            <a:ext cx="3915554" cy="1986099"/>
          </a:xfrm>
          <a:prstGeom prst="rect">
            <a:avLst/>
          </a:prstGeom>
          <a:effectLst>
            <a:glow>
              <a:schemeClr val="accent1"/>
            </a:glow>
            <a:softEdge rad="88900"/>
          </a:effectLst>
        </p:spPr>
      </p:pic>
      <p:sp>
        <p:nvSpPr>
          <p:cNvPr id="8" name="TextBox 7"/>
          <p:cNvSpPr txBox="1"/>
          <p:nvPr/>
        </p:nvSpPr>
        <p:spPr>
          <a:xfrm>
            <a:off x="5013932" y="5343090"/>
            <a:ext cx="3895837" cy="923330"/>
          </a:xfrm>
          <a:prstGeom prst="rect">
            <a:avLst/>
          </a:prstGeom>
          <a:noFill/>
        </p:spPr>
        <p:txBody>
          <a:bodyPr wrap="square" rtlCol="0">
            <a:spAutoFit/>
          </a:bodyPr>
          <a:lstStyle/>
          <a:p>
            <a:r>
              <a:rPr lang="en-US" dirty="0" smtClean="0"/>
              <a:t>Andrea Pickett, MPH</a:t>
            </a:r>
          </a:p>
          <a:p>
            <a:r>
              <a:rPr lang="en-US" dirty="0" smtClean="0"/>
              <a:t>Health Information Specialist II</a:t>
            </a:r>
          </a:p>
          <a:p>
            <a:r>
              <a:rPr lang="en-US" dirty="0" smtClean="0"/>
              <a:t>Sonoma County Dental Health Program</a:t>
            </a:r>
          </a:p>
        </p:txBody>
      </p:sp>
      <p:cxnSp>
        <p:nvCxnSpPr>
          <p:cNvPr id="6" name="Straight Connector 5"/>
          <p:cNvCxnSpPr/>
          <p:nvPr/>
        </p:nvCxnSpPr>
        <p:spPr>
          <a:xfrm>
            <a:off x="5090984" y="5273370"/>
            <a:ext cx="3818784" cy="0"/>
          </a:xfrm>
          <a:prstGeom prst="line">
            <a:avLst/>
          </a:prstGeom>
          <a:ln>
            <a:solidFill>
              <a:srgbClr val="FFD44B"/>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4801927" y="4661899"/>
            <a:ext cx="4396897" cy="646331"/>
          </a:xfrm>
          <a:prstGeom prst="rect">
            <a:avLst/>
          </a:prstGeom>
          <a:noFill/>
        </p:spPr>
        <p:txBody>
          <a:bodyPr wrap="square" rtlCol="0">
            <a:spAutoFit/>
          </a:bodyPr>
          <a:lstStyle/>
          <a:p>
            <a:pPr algn="ctr"/>
            <a:r>
              <a:rPr lang="en-US" sz="2000" b="1" dirty="0">
                <a:solidFill>
                  <a:srgbClr val="FFD44B"/>
                </a:solidFill>
              </a:rPr>
              <a:t>75% Cavity Free 5 Year Olds by 2020</a:t>
            </a:r>
          </a:p>
          <a:p>
            <a:pPr algn="ctr"/>
            <a:endParaRPr lang="en-US" sz="1600" dirty="0"/>
          </a:p>
        </p:txBody>
      </p:sp>
    </p:spTree>
    <p:extLst>
      <p:ext uri="{BB962C8B-B14F-4D97-AF65-F5344CB8AC3E}">
        <p14:creationId xmlns:p14="http://schemas.microsoft.com/office/powerpoint/2010/main" val="82825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0800000">
            <a:off x="577972" y="1255406"/>
            <a:ext cx="8238226" cy="1095555"/>
          </a:xfrm>
          <a:prstGeom prst="rect">
            <a:avLst/>
          </a:prstGeom>
        </p:spPr>
      </p:pic>
      <p:sp>
        <p:nvSpPr>
          <p:cNvPr id="2" name="Title 1"/>
          <p:cNvSpPr>
            <a:spLocks noGrp="1"/>
          </p:cNvSpPr>
          <p:nvPr>
            <p:ph type="title"/>
          </p:nvPr>
        </p:nvSpPr>
        <p:spPr>
          <a:xfrm>
            <a:off x="688662" y="186954"/>
            <a:ext cx="7848600" cy="1143000"/>
          </a:xfrm>
          <a:ln w="38100">
            <a:solidFill>
              <a:srgbClr val="006C67"/>
            </a:solidFill>
          </a:ln>
        </p:spPr>
        <p:txBody>
          <a:bodyPr/>
          <a:lstStyle/>
          <a:p>
            <a:r>
              <a:rPr lang="en-US" dirty="0" smtClean="0"/>
              <a:t>Results and Lessons Learned</a:t>
            </a:r>
            <a:endParaRPr lang="en-US" dirty="0"/>
          </a:p>
        </p:txBody>
      </p:sp>
      <p:sp>
        <p:nvSpPr>
          <p:cNvPr id="5" name="Content Placeholder 4"/>
          <p:cNvSpPr>
            <a:spLocks noGrp="1"/>
          </p:cNvSpPr>
          <p:nvPr>
            <p:ph idx="1"/>
          </p:nvPr>
        </p:nvSpPr>
        <p:spPr>
          <a:xfrm>
            <a:off x="586598" y="4075169"/>
            <a:ext cx="8229600" cy="1257300"/>
          </a:xfrm>
        </p:spPr>
        <p:txBody>
          <a:bodyPr>
            <a:noAutofit/>
          </a:bodyPr>
          <a:lstStyle/>
          <a:p>
            <a:r>
              <a:rPr lang="en-US" sz="2400" dirty="0" smtClean="0">
                <a:solidFill>
                  <a:srgbClr val="006C67"/>
                </a:solidFill>
              </a:rPr>
              <a:t>Consent forms need to be a part of back to school packets for better completion.</a:t>
            </a:r>
          </a:p>
          <a:p>
            <a:r>
              <a:rPr lang="en-US" sz="2400" dirty="0" smtClean="0">
                <a:solidFill>
                  <a:srgbClr val="006C67"/>
                </a:solidFill>
              </a:rPr>
              <a:t>Schools need a complete, well scoped program that communicates often and effectively with key staff.</a:t>
            </a:r>
          </a:p>
          <a:p>
            <a:endParaRPr lang="en-US" sz="2400" dirty="0">
              <a:solidFill>
                <a:srgbClr val="006C67"/>
              </a:solidFill>
            </a:endParaRPr>
          </a:p>
        </p:txBody>
      </p:sp>
      <p:sp>
        <p:nvSpPr>
          <p:cNvPr id="4" name="Content Placeholder 4"/>
          <p:cNvSpPr txBox="1">
            <a:spLocks/>
          </p:cNvSpPr>
          <p:nvPr/>
        </p:nvSpPr>
        <p:spPr>
          <a:xfrm>
            <a:off x="586598" y="2336130"/>
            <a:ext cx="8229600" cy="1257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6C67"/>
                </a:solidFill>
              </a:rPr>
              <a:t>Federally Qualified Health Centers (FQHCs) are ideally positioned to serve schools through a sealant program. </a:t>
            </a:r>
          </a:p>
          <a:p>
            <a:r>
              <a:rPr lang="en-US" sz="2400" dirty="0" smtClean="0">
                <a:solidFill>
                  <a:srgbClr val="006C67"/>
                </a:solidFill>
              </a:rPr>
              <a:t>Schools sites are a great place to apply preventative services, freeing up chairs for more time appointments.</a:t>
            </a:r>
          </a:p>
          <a:p>
            <a:endParaRPr lang="en-US" sz="2400" dirty="0">
              <a:solidFill>
                <a:srgbClr val="006C67"/>
              </a:solidFill>
            </a:endParaRPr>
          </a:p>
        </p:txBody>
      </p:sp>
    </p:spTree>
    <p:extLst>
      <p:ext uri="{BB962C8B-B14F-4D97-AF65-F5344CB8AC3E}">
        <p14:creationId xmlns:p14="http://schemas.microsoft.com/office/powerpoint/2010/main" val="65557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98162" y="25190"/>
            <a:ext cx="7848600" cy="1143000"/>
          </a:xfrm>
          <a:ln w="28575">
            <a:solidFill>
              <a:srgbClr val="006C67"/>
            </a:solidFill>
          </a:ln>
        </p:spPr>
        <p:txBody>
          <a:bodyPr>
            <a:normAutofit/>
          </a:bodyPr>
          <a:lstStyle/>
          <a:p>
            <a:r>
              <a:rPr lang="en-US" dirty="0" smtClean="0"/>
              <a:t>Next Steps:</a:t>
            </a:r>
          </a:p>
        </p:txBody>
      </p:sp>
      <p:sp>
        <p:nvSpPr>
          <p:cNvPr id="5" name="Content Placeholder 2"/>
          <p:cNvSpPr txBox="1">
            <a:spLocks/>
          </p:cNvSpPr>
          <p:nvPr/>
        </p:nvSpPr>
        <p:spPr>
          <a:xfrm>
            <a:off x="3545456" y="1749010"/>
            <a:ext cx="5227608" cy="39961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dirty="0" smtClean="0"/>
          </a:p>
          <a:p>
            <a:pPr lvl="1"/>
            <a:r>
              <a:rPr lang="en-US" sz="2400" dirty="0" smtClean="0"/>
              <a:t>Proposition 56 funding has enabled us to purchase mobile dental </a:t>
            </a:r>
            <a:r>
              <a:rPr lang="en-US" sz="2400" dirty="0" smtClean="0"/>
              <a:t>equipment</a:t>
            </a:r>
          </a:p>
          <a:p>
            <a:pPr marL="457200" lvl="1" indent="0">
              <a:buNone/>
            </a:pPr>
            <a:endParaRPr lang="en-US" sz="2400" dirty="0" smtClean="0"/>
          </a:p>
          <a:p>
            <a:pPr lvl="1"/>
            <a:r>
              <a:rPr lang="en-US" sz="2400" dirty="0" smtClean="0"/>
              <a:t>In the 2019-2020 school year we will help FQHCs engage schools and launch new School Based Sealant Programs</a:t>
            </a:r>
          </a:p>
          <a:p>
            <a:pPr marL="914400" lvl="2" indent="0">
              <a:buNone/>
            </a:pPr>
            <a:endParaRPr lang="en-US" sz="2000" dirty="0" smtClean="0"/>
          </a:p>
        </p:txBody>
      </p:sp>
      <p:pic>
        <p:nvPicPr>
          <p:cNvPr id="2" name="Picture 1"/>
          <p:cNvPicPr>
            <a:picLocks noChangeAspect="1"/>
          </p:cNvPicPr>
          <p:nvPr/>
        </p:nvPicPr>
        <p:blipFill>
          <a:blip r:embed="rId3"/>
          <a:stretch>
            <a:fillRect/>
          </a:stretch>
        </p:blipFill>
        <p:spPr>
          <a:xfrm>
            <a:off x="162356" y="2242868"/>
            <a:ext cx="3662666" cy="2691442"/>
          </a:xfrm>
          <a:prstGeom prst="rect">
            <a:avLst/>
          </a:prstGeom>
        </p:spPr>
      </p:pic>
    </p:spTree>
    <p:extLst>
      <p:ext uri="{BB962C8B-B14F-4D97-AF65-F5344CB8AC3E}">
        <p14:creationId xmlns:p14="http://schemas.microsoft.com/office/powerpoint/2010/main" val="45524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19" y="-149926"/>
            <a:ext cx="7848600" cy="1143000"/>
          </a:xfrm>
        </p:spPr>
        <p:txBody>
          <a:bodyPr/>
          <a:lstStyle/>
          <a:p>
            <a:r>
              <a:rPr lang="en-US" u="sng" dirty="0" smtClean="0"/>
              <a:t>Tools Developed and Tested</a:t>
            </a:r>
            <a:endParaRPr lang="en-US" u="sng" dirty="0"/>
          </a:p>
        </p:txBody>
      </p:sp>
      <p:sp>
        <p:nvSpPr>
          <p:cNvPr id="3" name="Content Placeholder 2"/>
          <p:cNvSpPr>
            <a:spLocks noGrp="1"/>
          </p:cNvSpPr>
          <p:nvPr>
            <p:ph idx="1"/>
          </p:nvPr>
        </p:nvSpPr>
        <p:spPr>
          <a:xfrm>
            <a:off x="750019" y="993074"/>
            <a:ext cx="7896173" cy="1812212"/>
          </a:xfrm>
        </p:spPr>
        <p:txBody>
          <a:bodyPr numCol="2">
            <a:normAutofit/>
          </a:bodyPr>
          <a:lstStyle/>
          <a:p>
            <a:r>
              <a:rPr lang="en-US" dirty="0" smtClean="0">
                <a:solidFill>
                  <a:srgbClr val="006C67"/>
                </a:solidFill>
              </a:rPr>
              <a:t>Consent forms</a:t>
            </a:r>
          </a:p>
          <a:p>
            <a:r>
              <a:rPr lang="en-US" dirty="0" smtClean="0">
                <a:solidFill>
                  <a:srgbClr val="006C67"/>
                </a:solidFill>
              </a:rPr>
              <a:t>HIPPA form</a:t>
            </a:r>
          </a:p>
          <a:p>
            <a:r>
              <a:rPr lang="en-US" dirty="0" smtClean="0">
                <a:solidFill>
                  <a:srgbClr val="006C67"/>
                </a:solidFill>
              </a:rPr>
              <a:t>Parent informational flyer</a:t>
            </a:r>
          </a:p>
          <a:p>
            <a:r>
              <a:rPr lang="en-US" dirty="0" smtClean="0">
                <a:solidFill>
                  <a:srgbClr val="006C67"/>
                </a:solidFill>
              </a:rPr>
              <a:t>School District MOU example and boilerplate language</a:t>
            </a:r>
          </a:p>
          <a:p>
            <a:r>
              <a:rPr lang="en-US" dirty="0">
                <a:solidFill>
                  <a:srgbClr val="006C67"/>
                </a:solidFill>
              </a:rPr>
              <a:t>D</a:t>
            </a:r>
            <a:r>
              <a:rPr lang="en-US" dirty="0" smtClean="0">
                <a:solidFill>
                  <a:srgbClr val="006C67"/>
                </a:solidFill>
              </a:rPr>
              <a:t>ata collection template for analysis and reporting</a:t>
            </a:r>
          </a:p>
          <a:p>
            <a:r>
              <a:rPr lang="en-US" dirty="0" smtClean="0">
                <a:solidFill>
                  <a:srgbClr val="006C67"/>
                </a:solidFill>
              </a:rPr>
              <a:t>Graphic Report Cards for schools</a:t>
            </a:r>
          </a:p>
          <a:p>
            <a:r>
              <a:rPr lang="en-US" dirty="0" smtClean="0">
                <a:solidFill>
                  <a:srgbClr val="006C67"/>
                </a:solidFill>
              </a:rPr>
              <a:t>School Sealant Manual</a:t>
            </a:r>
            <a:endParaRPr lang="en-US" dirty="0">
              <a:solidFill>
                <a:srgbClr val="006C67"/>
              </a:solidFill>
            </a:endParaRPr>
          </a:p>
        </p:txBody>
      </p:sp>
      <p:pic>
        <p:nvPicPr>
          <p:cNvPr id="6" name="Picture 5"/>
          <p:cNvPicPr>
            <a:picLocks noChangeAspect="1"/>
          </p:cNvPicPr>
          <p:nvPr/>
        </p:nvPicPr>
        <p:blipFill>
          <a:blip r:embed="rId3"/>
          <a:stretch>
            <a:fillRect/>
          </a:stretch>
        </p:blipFill>
        <p:spPr>
          <a:xfrm rot="20978990">
            <a:off x="294538" y="3243912"/>
            <a:ext cx="2660000" cy="3519681"/>
          </a:xfrm>
          <a:prstGeom prst="rect">
            <a:avLst/>
          </a:prstGeom>
        </p:spPr>
      </p:pic>
      <p:pic>
        <p:nvPicPr>
          <p:cNvPr id="4" name="Picture 3"/>
          <p:cNvPicPr>
            <a:picLocks noChangeAspect="1"/>
          </p:cNvPicPr>
          <p:nvPr/>
        </p:nvPicPr>
        <p:blipFill>
          <a:blip r:embed="rId4"/>
          <a:stretch>
            <a:fillRect/>
          </a:stretch>
        </p:blipFill>
        <p:spPr>
          <a:xfrm rot="21293077">
            <a:off x="1869019" y="3045878"/>
            <a:ext cx="2760114" cy="3579962"/>
          </a:xfrm>
          <a:prstGeom prst="rect">
            <a:avLst/>
          </a:prstGeom>
        </p:spPr>
      </p:pic>
      <p:pic>
        <p:nvPicPr>
          <p:cNvPr id="5" name="Picture 4"/>
          <p:cNvPicPr>
            <a:picLocks noChangeAspect="1"/>
          </p:cNvPicPr>
          <p:nvPr/>
        </p:nvPicPr>
        <p:blipFill>
          <a:blip r:embed="rId5"/>
          <a:stretch>
            <a:fillRect/>
          </a:stretch>
        </p:blipFill>
        <p:spPr>
          <a:xfrm>
            <a:off x="3606644" y="3045774"/>
            <a:ext cx="2714698" cy="3580170"/>
          </a:xfrm>
          <a:prstGeom prst="rect">
            <a:avLst/>
          </a:prstGeom>
        </p:spPr>
      </p:pic>
      <p:pic>
        <p:nvPicPr>
          <p:cNvPr id="7" name="Picture 6"/>
          <p:cNvPicPr>
            <a:picLocks noChangeAspect="1"/>
          </p:cNvPicPr>
          <p:nvPr/>
        </p:nvPicPr>
        <p:blipFill>
          <a:blip r:embed="rId6"/>
          <a:stretch>
            <a:fillRect/>
          </a:stretch>
        </p:blipFill>
        <p:spPr>
          <a:xfrm rot="218782">
            <a:off x="5250663" y="3146532"/>
            <a:ext cx="2774957" cy="3543142"/>
          </a:xfrm>
          <a:prstGeom prst="rect">
            <a:avLst/>
          </a:prstGeom>
        </p:spPr>
      </p:pic>
      <p:pic>
        <p:nvPicPr>
          <p:cNvPr id="8" name="Picture 7"/>
          <p:cNvPicPr>
            <a:picLocks noChangeAspect="1"/>
          </p:cNvPicPr>
          <p:nvPr/>
        </p:nvPicPr>
        <p:blipFill>
          <a:blip r:embed="rId7"/>
          <a:stretch>
            <a:fillRect/>
          </a:stretch>
        </p:blipFill>
        <p:spPr>
          <a:xfrm rot="899862">
            <a:off x="6267274" y="3323439"/>
            <a:ext cx="2702142" cy="3510338"/>
          </a:xfrm>
          <a:prstGeom prst="rect">
            <a:avLst/>
          </a:prstGeom>
        </p:spPr>
      </p:pic>
    </p:spTree>
    <p:extLst>
      <p:ext uri="{BB962C8B-B14F-4D97-AF65-F5344CB8AC3E}">
        <p14:creationId xmlns:p14="http://schemas.microsoft.com/office/powerpoint/2010/main" val="268953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34" y="3016302"/>
            <a:ext cx="7848600" cy="1143000"/>
          </a:xfrm>
        </p:spPr>
        <p:txBody>
          <a:bodyPr>
            <a:normAutofit fontScale="90000"/>
          </a:bodyPr>
          <a:lstStyle/>
          <a:p>
            <a:r>
              <a:rPr lang="en-US" dirty="0" smtClean="0"/>
              <a:t>Questions, or for more information: </a:t>
            </a:r>
            <a:endParaRPr lang="en-US" dirty="0"/>
          </a:p>
        </p:txBody>
      </p:sp>
      <p:sp>
        <p:nvSpPr>
          <p:cNvPr id="3" name="Content Placeholder 2"/>
          <p:cNvSpPr>
            <a:spLocks noGrp="1"/>
          </p:cNvSpPr>
          <p:nvPr>
            <p:ph idx="1"/>
          </p:nvPr>
        </p:nvSpPr>
        <p:spPr>
          <a:xfrm>
            <a:off x="1380998" y="3881325"/>
            <a:ext cx="7544061" cy="2081593"/>
          </a:xfrm>
        </p:spPr>
        <p:txBody>
          <a:bodyPr>
            <a:noAutofit/>
          </a:bodyPr>
          <a:lstStyle/>
          <a:p>
            <a:r>
              <a:rPr lang="en-US" sz="2400" b="1" dirty="0" smtClean="0">
                <a:solidFill>
                  <a:schemeClr val="bg1"/>
                </a:solidFill>
              </a:rPr>
              <a:t>Andrea Pickett, MPH</a:t>
            </a:r>
          </a:p>
          <a:p>
            <a:r>
              <a:rPr lang="en-US" sz="2400" dirty="0" smtClean="0">
                <a:solidFill>
                  <a:schemeClr val="bg1"/>
                </a:solidFill>
              </a:rPr>
              <a:t>Health Information Specialist II</a:t>
            </a:r>
          </a:p>
          <a:p>
            <a:r>
              <a:rPr lang="en-US" sz="2400" dirty="0" smtClean="0">
                <a:solidFill>
                  <a:schemeClr val="bg1"/>
                </a:solidFill>
              </a:rPr>
              <a:t>Department of Health Services, Public Health</a:t>
            </a:r>
          </a:p>
          <a:p>
            <a:r>
              <a:rPr lang="en-US" sz="2400" dirty="0" smtClean="0">
                <a:solidFill>
                  <a:schemeClr val="bg1"/>
                </a:solidFill>
              </a:rPr>
              <a:t>Email: </a:t>
            </a:r>
            <a:r>
              <a:rPr lang="en-US" sz="2400" b="1" dirty="0" smtClean="0">
                <a:solidFill>
                  <a:schemeClr val="bg1"/>
                </a:solidFill>
              </a:rPr>
              <a:t>andrea.pickett@sonoma-county.org</a:t>
            </a:r>
          </a:p>
          <a:p>
            <a:r>
              <a:rPr lang="en-US" sz="2400" b="1" dirty="0" smtClean="0">
                <a:solidFill>
                  <a:schemeClr val="bg1"/>
                </a:solidFill>
              </a:rPr>
              <a:t>707-565-8693</a:t>
            </a:r>
          </a:p>
        </p:txBody>
      </p:sp>
      <p:pic>
        <p:nvPicPr>
          <p:cNvPr id="4" name="Picture 3"/>
          <p:cNvPicPr>
            <a:picLocks noChangeAspect="1"/>
          </p:cNvPicPr>
          <p:nvPr/>
        </p:nvPicPr>
        <p:blipFill>
          <a:blip r:embed="rId2"/>
          <a:stretch>
            <a:fillRect/>
          </a:stretch>
        </p:blipFill>
        <p:spPr>
          <a:xfrm>
            <a:off x="2331075" y="164169"/>
            <a:ext cx="4169260" cy="3021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744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95" y="67101"/>
            <a:ext cx="8732050" cy="1143000"/>
          </a:xfrm>
        </p:spPr>
        <p:txBody>
          <a:bodyPr>
            <a:noAutofit/>
          </a:bodyPr>
          <a:lstStyle/>
          <a:p>
            <a:r>
              <a:rPr lang="en-US" sz="4000" u="sng" dirty="0" smtClean="0"/>
              <a:t>The Problem:</a:t>
            </a:r>
            <a:r>
              <a:rPr lang="en-US" sz="4000" dirty="0" smtClean="0"/>
              <a:t/>
            </a:r>
            <a:br>
              <a:rPr lang="en-US" sz="4000" dirty="0" smtClean="0"/>
            </a:br>
            <a:endParaRPr lang="en-US" sz="3200" dirty="0"/>
          </a:p>
        </p:txBody>
      </p:sp>
      <p:sp>
        <p:nvSpPr>
          <p:cNvPr id="3" name="Text Placeholder 2"/>
          <p:cNvSpPr>
            <a:spLocks noGrp="1"/>
          </p:cNvSpPr>
          <p:nvPr>
            <p:ph idx="1"/>
          </p:nvPr>
        </p:nvSpPr>
        <p:spPr>
          <a:xfrm>
            <a:off x="2247697" y="2098026"/>
            <a:ext cx="6896303" cy="4131397"/>
          </a:xfrm>
        </p:spPr>
        <p:txBody>
          <a:bodyPr>
            <a:noAutofit/>
          </a:bodyPr>
          <a:lstStyle/>
          <a:p>
            <a:r>
              <a:rPr lang="en-US" sz="2400" dirty="0" smtClean="0">
                <a:solidFill>
                  <a:srgbClr val="006C67"/>
                </a:solidFill>
              </a:rPr>
              <a:t>In </a:t>
            </a:r>
            <a:r>
              <a:rPr lang="en-US" sz="2400" dirty="0">
                <a:solidFill>
                  <a:srgbClr val="006C67"/>
                </a:solidFill>
              </a:rPr>
              <a:t>Sonoma County, over half of all kindergarteners have experience </a:t>
            </a:r>
            <a:r>
              <a:rPr lang="en-US" sz="2400" dirty="0" smtClean="0">
                <a:solidFill>
                  <a:srgbClr val="006C67"/>
                </a:solidFill>
              </a:rPr>
              <a:t>dental </a:t>
            </a:r>
            <a:r>
              <a:rPr lang="en-US" sz="2400" dirty="0">
                <a:solidFill>
                  <a:srgbClr val="006C67"/>
                </a:solidFill>
              </a:rPr>
              <a:t>decay and </a:t>
            </a:r>
            <a:r>
              <a:rPr lang="en-US" sz="2400" b="1" dirty="0">
                <a:solidFill>
                  <a:srgbClr val="006C67"/>
                </a:solidFill>
              </a:rPr>
              <a:t>by third grade, this disease affects nearly 70 percent.</a:t>
            </a:r>
            <a:r>
              <a:rPr lang="en-US" sz="2400" dirty="0">
                <a:solidFill>
                  <a:srgbClr val="006C67"/>
                </a:solidFill>
              </a:rPr>
              <a:t>  </a:t>
            </a:r>
            <a:endParaRPr lang="en-US" sz="2400" dirty="0" smtClean="0">
              <a:solidFill>
                <a:srgbClr val="006C67"/>
              </a:solidFill>
            </a:endParaRPr>
          </a:p>
          <a:p>
            <a:pPr marL="0" indent="0">
              <a:buNone/>
            </a:pPr>
            <a:endParaRPr lang="en-US" sz="2400" dirty="0" smtClean="0">
              <a:solidFill>
                <a:srgbClr val="006C67"/>
              </a:solidFill>
            </a:endParaRPr>
          </a:p>
          <a:p>
            <a:r>
              <a:rPr lang="en-US" sz="2400" dirty="0" smtClean="0">
                <a:solidFill>
                  <a:srgbClr val="006C67"/>
                </a:solidFill>
              </a:rPr>
              <a:t>Untreated </a:t>
            </a:r>
            <a:r>
              <a:rPr lang="en-US" sz="2400" dirty="0">
                <a:solidFill>
                  <a:srgbClr val="006C67"/>
                </a:solidFill>
              </a:rPr>
              <a:t>decay can cause serious infections requiring costly and traumatic treatments. </a:t>
            </a:r>
            <a:r>
              <a:rPr lang="en-US" sz="2400" dirty="0" smtClean="0">
                <a:solidFill>
                  <a:srgbClr val="006C67"/>
                </a:solidFill>
              </a:rPr>
              <a:t> </a:t>
            </a:r>
          </a:p>
          <a:p>
            <a:pPr marL="0" indent="0">
              <a:buNone/>
            </a:pPr>
            <a:endParaRPr lang="en-US" sz="2400" dirty="0" smtClean="0">
              <a:solidFill>
                <a:srgbClr val="006C67"/>
              </a:solidFill>
            </a:endParaRPr>
          </a:p>
          <a:p>
            <a:r>
              <a:rPr lang="en-US" sz="2400" dirty="0" smtClean="0">
                <a:solidFill>
                  <a:srgbClr val="006C67"/>
                </a:solidFill>
              </a:rPr>
              <a:t>Oral </a:t>
            </a:r>
            <a:r>
              <a:rPr lang="en-US" sz="2400" dirty="0">
                <a:solidFill>
                  <a:srgbClr val="006C67"/>
                </a:solidFill>
              </a:rPr>
              <a:t>surgery under general anesthesia is performed on over 100 children each month at one surgery center alone</a:t>
            </a:r>
            <a:r>
              <a:rPr lang="en-US" sz="2400" dirty="0" smtClean="0">
                <a:solidFill>
                  <a:srgbClr val="006C67"/>
                </a:solidFill>
              </a:rPr>
              <a:t>.</a:t>
            </a:r>
            <a:endParaRPr lang="en-US" sz="2400" dirty="0">
              <a:solidFill>
                <a:srgbClr val="006C67"/>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9046"/>
            <a:ext cx="2247697" cy="3269786"/>
          </a:xfrm>
          <a:prstGeom prst="rect">
            <a:avLst/>
          </a:prstGeom>
          <a:effectLst>
            <a:softEdge rad="114300"/>
          </a:effectLst>
        </p:spPr>
      </p:pic>
      <p:sp>
        <p:nvSpPr>
          <p:cNvPr id="5" name="TextBox 4"/>
          <p:cNvSpPr txBox="1"/>
          <p:nvPr/>
        </p:nvSpPr>
        <p:spPr>
          <a:xfrm>
            <a:off x="345058" y="774722"/>
            <a:ext cx="8505644" cy="954107"/>
          </a:xfrm>
          <a:prstGeom prst="rect">
            <a:avLst/>
          </a:prstGeom>
          <a:noFill/>
        </p:spPr>
        <p:txBody>
          <a:bodyPr wrap="square" rtlCol="0">
            <a:spAutoFit/>
          </a:bodyPr>
          <a:lstStyle/>
          <a:p>
            <a:pPr algn="ctr"/>
            <a:r>
              <a:rPr lang="en-US" sz="2800" dirty="0" smtClean="0"/>
              <a:t>Dental disease is </a:t>
            </a:r>
            <a:r>
              <a:rPr lang="en-US" sz="2800" dirty="0"/>
              <a:t>the most chronic yet preventable health care need among children in California.   </a:t>
            </a:r>
          </a:p>
        </p:txBody>
      </p:sp>
    </p:spTree>
    <p:extLst>
      <p:ext uri="{BB962C8B-B14F-4D97-AF65-F5344CB8AC3E}">
        <p14:creationId xmlns:p14="http://schemas.microsoft.com/office/powerpoint/2010/main" val="40393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1731103970"/>
              </p:ext>
            </p:extLst>
          </p:nvPr>
        </p:nvGraphicFramePr>
        <p:xfrm>
          <a:off x="1120878" y="0"/>
          <a:ext cx="7412038" cy="8443913"/>
        </p:xfrm>
        <a:graphic>
          <a:graphicData uri="http://schemas.openxmlformats.org/presentationml/2006/ole">
            <mc:AlternateContent xmlns:mc="http://schemas.openxmlformats.org/markup-compatibility/2006">
              <mc:Choice xmlns:v="urn:schemas-microsoft-com:vml" Requires="v">
                <p:oleObj spid="_x0000_s1035" name="Acrobat Document" r:id="rId4" imgW="11658570" imgH="16719372" progId="AcroExch.Document.DC">
                  <p:embed/>
                </p:oleObj>
              </mc:Choice>
              <mc:Fallback>
                <p:oleObj name="Acrobat Document" r:id="rId4" imgW="11658570" imgH="16719372" progId="AcroExch.Document.DC">
                  <p:embed/>
                  <p:pic>
                    <p:nvPicPr>
                      <p:cNvPr id="4" name="Content Placeholder 3"/>
                      <p:cNvPicPr/>
                      <p:nvPr/>
                    </p:nvPicPr>
                    <p:blipFill>
                      <a:blip r:embed="rId5"/>
                      <a:stretch>
                        <a:fillRect/>
                      </a:stretch>
                    </p:blipFill>
                    <p:spPr>
                      <a:xfrm>
                        <a:off x="1120878" y="0"/>
                        <a:ext cx="7412038" cy="8443913"/>
                      </a:xfrm>
                      <a:prstGeom prst="rect">
                        <a:avLst/>
                      </a:prstGeom>
                    </p:spPr>
                  </p:pic>
                </p:oleObj>
              </mc:Fallback>
            </mc:AlternateContent>
          </a:graphicData>
        </a:graphic>
      </p:graphicFrame>
      <p:sp>
        <p:nvSpPr>
          <p:cNvPr id="5" name="TextBox 4"/>
          <p:cNvSpPr txBox="1"/>
          <p:nvPr/>
        </p:nvSpPr>
        <p:spPr>
          <a:xfrm>
            <a:off x="1" y="5860473"/>
            <a:ext cx="9144000" cy="954107"/>
          </a:xfrm>
          <a:prstGeom prst="rect">
            <a:avLst/>
          </a:prstGeom>
          <a:noFill/>
        </p:spPr>
        <p:txBody>
          <a:bodyPr wrap="square" rtlCol="0">
            <a:spAutoFit/>
          </a:bodyPr>
          <a:lstStyle/>
          <a:p>
            <a:pPr algn="ctr"/>
            <a:r>
              <a:rPr lang="en-US" sz="2800" b="1" dirty="0" smtClean="0">
                <a:solidFill>
                  <a:srgbClr val="C00000"/>
                </a:solidFill>
              </a:rPr>
              <a:t>Over </a:t>
            </a:r>
            <a:r>
              <a:rPr lang="en-US" sz="2800" b="1" u="sng" dirty="0" smtClean="0">
                <a:solidFill>
                  <a:srgbClr val="C00000"/>
                </a:solidFill>
              </a:rPr>
              <a:t>half</a:t>
            </a:r>
            <a:r>
              <a:rPr lang="en-US" sz="2800" b="1" dirty="0" smtClean="0">
                <a:solidFill>
                  <a:srgbClr val="C00000"/>
                </a:solidFill>
              </a:rPr>
              <a:t> of </a:t>
            </a:r>
            <a:r>
              <a:rPr lang="en-US" sz="2800" b="1" dirty="0" smtClean="0">
                <a:solidFill>
                  <a:srgbClr val="C00000"/>
                </a:solidFill>
              </a:rPr>
              <a:t>kindergarten and third grade students</a:t>
            </a:r>
          </a:p>
          <a:p>
            <a:pPr algn="ctr"/>
            <a:r>
              <a:rPr lang="en-US" sz="2800" b="1" dirty="0" smtClean="0">
                <a:solidFill>
                  <a:srgbClr val="C00000"/>
                </a:solidFill>
              </a:rPr>
              <a:t> </a:t>
            </a:r>
            <a:r>
              <a:rPr lang="en-US" sz="2800" b="1" dirty="0" smtClean="0">
                <a:solidFill>
                  <a:srgbClr val="C00000"/>
                </a:solidFill>
              </a:rPr>
              <a:t>start school </a:t>
            </a:r>
            <a:r>
              <a:rPr lang="en-US" sz="2800" b="1" dirty="0" smtClean="0">
                <a:solidFill>
                  <a:srgbClr val="C00000"/>
                </a:solidFill>
              </a:rPr>
              <a:t>with tooth </a:t>
            </a:r>
            <a:r>
              <a:rPr lang="en-US" sz="2800" b="1" dirty="0" smtClean="0">
                <a:solidFill>
                  <a:srgbClr val="C00000"/>
                </a:solidFill>
              </a:rPr>
              <a:t>decay</a:t>
            </a:r>
            <a:endParaRPr lang="en-US" sz="2800" b="1" dirty="0">
              <a:solidFill>
                <a:srgbClr val="C00000"/>
              </a:solidFill>
            </a:endParaRPr>
          </a:p>
        </p:txBody>
      </p:sp>
    </p:spTree>
    <p:extLst>
      <p:ext uri="{BB962C8B-B14F-4D97-AF65-F5344CB8AC3E}">
        <p14:creationId xmlns:p14="http://schemas.microsoft.com/office/powerpoint/2010/main" val="7837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29491" y="123066"/>
          <a:ext cx="9573491" cy="11309087"/>
        </p:xfrm>
        <a:graphic>
          <a:graphicData uri="http://schemas.openxmlformats.org/presentationml/2006/ole">
            <mc:AlternateContent xmlns:mc="http://schemas.openxmlformats.org/markup-compatibility/2006">
              <mc:Choice xmlns:v="urn:schemas-microsoft-com:vml" Requires="v">
                <p:oleObj spid="_x0000_s2059" name="Acrobat Document" r:id="rId4" imgW="11658570" imgH="15087600" progId="AcroExch.Document.DC">
                  <p:embed/>
                </p:oleObj>
              </mc:Choice>
              <mc:Fallback>
                <p:oleObj name="Acrobat Document" r:id="rId4" imgW="11658570" imgH="15087600" progId="AcroExch.Document.DC">
                  <p:embed/>
                  <p:pic>
                    <p:nvPicPr>
                      <p:cNvPr id="4" name="Object 3"/>
                      <p:cNvPicPr/>
                      <p:nvPr/>
                    </p:nvPicPr>
                    <p:blipFill>
                      <a:blip r:embed="rId5"/>
                      <a:stretch>
                        <a:fillRect/>
                      </a:stretch>
                    </p:blipFill>
                    <p:spPr>
                      <a:xfrm>
                        <a:off x="-429491" y="123066"/>
                        <a:ext cx="9573491" cy="11309087"/>
                      </a:xfrm>
                      <a:prstGeom prst="rect">
                        <a:avLst/>
                      </a:prstGeom>
                    </p:spPr>
                  </p:pic>
                </p:oleObj>
              </mc:Fallback>
            </mc:AlternateContent>
          </a:graphicData>
        </a:graphic>
      </p:graphicFrame>
      <p:sp>
        <p:nvSpPr>
          <p:cNvPr id="5" name="TextBox 4"/>
          <p:cNvSpPr txBox="1"/>
          <p:nvPr/>
        </p:nvSpPr>
        <p:spPr>
          <a:xfrm>
            <a:off x="990599" y="123066"/>
            <a:ext cx="6733309" cy="523220"/>
          </a:xfrm>
          <a:prstGeom prst="rect">
            <a:avLst/>
          </a:prstGeom>
          <a:noFill/>
        </p:spPr>
        <p:txBody>
          <a:bodyPr wrap="square" rtlCol="0">
            <a:spAutoFit/>
          </a:bodyPr>
          <a:lstStyle/>
          <a:p>
            <a:pPr algn="ctr"/>
            <a:r>
              <a:rPr lang="en-US" sz="2800" b="1" dirty="0" smtClean="0"/>
              <a:t>2014 Sonoma Smile Survey</a:t>
            </a:r>
            <a:endParaRPr lang="en-US" sz="2800" b="1" dirty="0"/>
          </a:p>
        </p:txBody>
      </p:sp>
    </p:spTree>
    <p:extLst>
      <p:ext uri="{BB962C8B-B14F-4D97-AF65-F5344CB8AC3E}">
        <p14:creationId xmlns:p14="http://schemas.microsoft.com/office/powerpoint/2010/main" val="391294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90445" y="0"/>
            <a:ext cx="6694098" cy="2076430"/>
          </a:xfrm>
          <a:prstGeom prst="ellipse">
            <a:avLst/>
          </a:prstGeom>
          <a:solidFill>
            <a:schemeClr val="accent3">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7094" y="303063"/>
            <a:ext cx="8190092" cy="1058863"/>
          </a:xfrm>
        </p:spPr>
        <p:txBody>
          <a:bodyPr/>
          <a:lstStyle/>
          <a:p>
            <a:r>
              <a:rPr lang="en-US" dirty="0" smtClean="0"/>
              <a:t>An Effective Solution:                   School Sealant Programs</a:t>
            </a:r>
            <a:endParaRPr lang="en-US" dirty="0"/>
          </a:p>
        </p:txBody>
      </p:sp>
      <p:pic>
        <p:nvPicPr>
          <p:cNvPr id="5" name="Picture 4"/>
          <p:cNvPicPr>
            <a:picLocks noChangeAspect="1"/>
          </p:cNvPicPr>
          <p:nvPr/>
        </p:nvPicPr>
        <p:blipFill>
          <a:blip r:embed="rId3"/>
          <a:stretch>
            <a:fillRect/>
          </a:stretch>
        </p:blipFill>
        <p:spPr>
          <a:xfrm>
            <a:off x="5805039" y="2446576"/>
            <a:ext cx="2942147" cy="2229215"/>
          </a:xfrm>
          <a:prstGeom prst="rect">
            <a:avLst/>
          </a:prstGeom>
        </p:spPr>
      </p:pic>
      <p:sp>
        <p:nvSpPr>
          <p:cNvPr id="2" name="Rectangle 1"/>
          <p:cNvSpPr/>
          <p:nvPr/>
        </p:nvSpPr>
        <p:spPr>
          <a:xfrm>
            <a:off x="448574" y="2379493"/>
            <a:ext cx="4848045" cy="3416320"/>
          </a:xfrm>
          <a:prstGeom prst="rect">
            <a:avLst/>
          </a:prstGeom>
        </p:spPr>
        <p:txBody>
          <a:bodyPr wrap="square">
            <a:spAutoFit/>
          </a:bodyPr>
          <a:lstStyle/>
          <a:p>
            <a:pPr marL="285750" indent="-285750">
              <a:buFont typeface="Arial" panose="020B0604020202020204" pitchFamily="34" charset="0"/>
              <a:buChar char="•"/>
            </a:pPr>
            <a:r>
              <a:rPr lang="en-US" dirty="0">
                <a:latin typeface="Open Sans"/>
              </a:rPr>
              <a:t>School-based dental sealant programs</a:t>
            </a:r>
            <a:r>
              <a:rPr lang="en-US" dirty="0">
                <a:solidFill>
                  <a:srgbClr val="000000"/>
                </a:solidFill>
                <a:latin typeface="Open Sans"/>
              </a:rPr>
              <a:t> are a highly effective way to deliver sealants to children who are less likely to receive private dental care. </a:t>
            </a:r>
            <a:endParaRPr lang="en-US" dirty="0" smtClean="0">
              <a:solidFill>
                <a:srgbClr val="000000"/>
              </a:solidFill>
              <a:latin typeface="Open Sans"/>
            </a:endParaRPr>
          </a:p>
          <a:p>
            <a:pPr marL="285750" indent="-285750">
              <a:buFont typeface="Arial" panose="020B0604020202020204" pitchFamily="34" charset="0"/>
              <a:buChar char="•"/>
            </a:pPr>
            <a:endParaRPr lang="en-US" dirty="0">
              <a:solidFill>
                <a:srgbClr val="000000"/>
              </a:solidFill>
              <a:latin typeface="Open Sans"/>
            </a:endParaRPr>
          </a:p>
          <a:p>
            <a:pPr marL="285750" indent="-285750">
              <a:buFont typeface="Arial" panose="020B0604020202020204" pitchFamily="34" charset="0"/>
              <a:buChar char="•"/>
            </a:pPr>
            <a:r>
              <a:rPr lang="en-US" dirty="0" smtClean="0">
                <a:solidFill>
                  <a:srgbClr val="000000"/>
                </a:solidFill>
                <a:latin typeface="Open Sans"/>
              </a:rPr>
              <a:t>Programs </a:t>
            </a:r>
            <a:r>
              <a:rPr lang="en-US" dirty="0">
                <a:solidFill>
                  <a:srgbClr val="000000"/>
                </a:solidFill>
                <a:latin typeface="Open Sans"/>
              </a:rPr>
              <a:t>that deliver sealants to children at high risk for tooth decay also save money. </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latin typeface="Open Sans"/>
              </a:rPr>
              <a:t>Each </a:t>
            </a:r>
            <a:r>
              <a:rPr lang="en-US" dirty="0">
                <a:latin typeface="Open Sans"/>
              </a:rPr>
              <a:t>tooth sealed saves more than $11 in dental treatment </a:t>
            </a:r>
            <a:r>
              <a:rPr lang="en-US" dirty="0" smtClean="0">
                <a:latin typeface="Open Sans"/>
              </a:rPr>
              <a:t>costs.</a:t>
            </a:r>
            <a:r>
              <a:rPr lang="en-US" baseline="30000" dirty="0">
                <a:latin typeface="Open Sans"/>
              </a:rPr>
              <a:t>1</a:t>
            </a:r>
            <a:endParaRPr lang="en-US" dirty="0" smtClean="0">
              <a:solidFill>
                <a:srgbClr val="000000"/>
              </a:solidFill>
              <a:latin typeface="Open Sans"/>
            </a:endParaRPr>
          </a:p>
          <a:p>
            <a:endParaRPr lang="en-US" sz="1200" dirty="0"/>
          </a:p>
        </p:txBody>
      </p:sp>
      <p:sp>
        <p:nvSpPr>
          <p:cNvPr id="4" name="Rectangle 3"/>
          <p:cNvSpPr/>
          <p:nvPr/>
        </p:nvSpPr>
        <p:spPr>
          <a:xfrm>
            <a:off x="231102" y="5683378"/>
            <a:ext cx="8842076" cy="415498"/>
          </a:xfrm>
          <a:prstGeom prst="rect">
            <a:avLst/>
          </a:prstGeom>
        </p:spPr>
        <p:txBody>
          <a:bodyPr wrap="square">
            <a:spAutoFit/>
          </a:bodyPr>
          <a:lstStyle/>
          <a:p>
            <a:pPr>
              <a:buFont typeface="+mj-lt"/>
              <a:buAutoNum type="arabicPeriod"/>
            </a:pPr>
            <a:r>
              <a:rPr lang="en-US" sz="1050" dirty="0">
                <a:solidFill>
                  <a:srgbClr val="000000"/>
                </a:solidFill>
                <a:latin typeface="Open Sans"/>
              </a:rPr>
              <a:t>Centers for Disease Prevention and Control. Vital signs: dental sealant use and untreated tooth decay among U.S. school-aged children. MMWR. 2016;65(41):1141–1145. </a:t>
            </a:r>
            <a:r>
              <a:rPr lang="en-US" sz="1050" u="sng" dirty="0">
                <a:solidFill>
                  <a:srgbClr val="075290"/>
                </a:solidFill>
                <a:latin typeface="Open Sans"/>
                <a:hlinkClick r:id="rId4"/>
              </a:rPr>
              <a:t>https://www.cdc.gov/mmwr/volumes/65/wr/mm6541e1.htm?s_cid=mm6541e1_w</a:t>
            </a:r>
            <a:r>
              <a:rPr lang="en-US" sz="1050" dirty="0">
                <a:solidFill>
                  <a:srgbClr val="000000"/>
                </a:solidFill>
                <a:latin typeface="Open Sans"/>
              </a:rPr>
              <a:t>. Accessed February 20, 2018.</a:t>
            </a:r>
            <a:endParaRPr lang="en-US" sz="1050" b="0" i="0" dirty="0">
              <a:solidFill>
                <a:srgbClr val="000000"/>
              </a:solidFill>
              <a:effectLst/>
              <a:latin typeface="Open Sans"/>
            </a:endParaRPr>
          </a:p>
        </p:txBody>
      </p:sp>
    </p:spTree>
    <p:extLst>
      <p:ext uri="{BB962C8B-B14F-4D97-AF65-F5344CB8AC3E}">
        <p14:creationId xmlns:p14="http://schemas.microsoft.com/office/powerpoint/2010/main" val="273473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091"/>
            <a:ext cx="7788275" cy="858982"/>
          </a:xfrm>
        </p:spPr>
        <p:style>
          <a:lnRef idx="2">
            <a:schemeClr val="accent3"/>
          </a:lnRef>
          <a:fillRef idx="1">
            <a:schemeClr val="lt1"/>
          </a:fillRef>
          <a:effectRef idx="0">
            <a:schemeClr val="accent3"/>
          </a:effectRef>
          <a:fontRef idx="minor">
            <a:schemeClr val="dk1"/>
          </a:fontRef>
        </p:style>
        <p:txBody>
          <a:bodyPr/>
          <a:lstStyle/>
          <a:p>
            <a:r>
              <a:rPr lang="en-US" dirty="0" smtClean="0"/>
              <a:t>Sonoma County Approach</a:t>
            </a:r>
            <a:endParaRPr lang="en-US" dirty="0"/>
          </a:p>
        </p:txBody>
      </p:sp>
      <p:pic>
        <p:nvPicPr>
          <p:cNvPr id="7" name="Content Placeholder 6"/>
          <p:cNvPicPr>
            <a:picLocks noGrp="1" noChangeAspect="1"/>
          </p:cNvPicPr>
          <p:nvPr>
            <p:ph idx="1"/>
          </p:nvPr>
        </p:nvPicPr>
        <p:blipFill>
          <a:blip r:embed="rId2"/>
          <a:stretch>
            <a:fillRect/>
          </a:stretch>
        </p:blipFill>
        <p:spPr>
          <a:xfrm>
            <a:off x="2779580" y="4641875"/>
            <a:ext cx="3600713" cy="933027"/>
          </a:xfrm>
          <a:prstGeom prst="rect">
            <a:avLst/>
          </a:prstGeom>
        </p:spPr>
      </p:pic>
      <p:sp>
        <p:nvSpPr>
          <p:cNvPr id="8" name="TextBox 7"/>
          <p:cNvSpPr txBox="1"/>
          <p:nvPr/>
        </p:nvSpPr>
        <p:spPr>
          <a:xfrm>
            <a:off x="685800" y="1634636"/>
            <a:ext cx="7788275" cy="2569934"/>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smtClean="0"/>
              <a:t>2013 Pilot program funded by Sonoma County Dept. of Health Services</a:t>
            </a:r>
          </a:p>
          <a:p>
            <a:pPr marL="285750" indent="-285750" algn="just">
              <a:buFont typeface="Arial" panose="020B0604020202020204" pitchFamily="34" charset="0"/>
              <a:buChar char="•"/>
            </a:pPr>
            <a:endParaRPr lang="en-US" sz="2300" dirty="0"/>
          </a:p>
          <a:p>
            <a:pPr marL="285750" indent="-285750" algn="just">
              <a:buFont typeface="Arial" panose="020B0604020202020204" pitchFamily="34" charset="0"/>
              <a:buChar char="•"/>
            </a:pPr>
            <a:r>
              <a:rPr lang="en-US" sz="2300" dirty="0" smtClean="0"/>
              <a:t>Leveraged expertise of staff at Community Action Partnership Sonoma County to coordinate the School Smile Program</a:t>
            </a:r>
          </a:p>
          <a:p>
            <a:pPr marL="285750" indent="-285750" algn="just">
              <a:buFont typeface="Arial" panose="020B0604020202020204" pitchFamily="34" charset="0"/>
              <a:buChar char="•"/>
            </a:pPr>
            <a:endParaRPr lang="en-US" sz="2300" dirty="0"/>
          </a:p>
          <a:p>
            <a:pPr marL="285750" indent="-285750" algn="just">
              <a:buFont typeface="Arial" panose="020B0604020202020204" pitchFamily="34" charset="0"/>
              <a:buChar char="•"/>
            </a:pPr>
            <a:r>
              <a:rPr lang="en-US" sz="2300" dirty="0" smtClean="0"/>
              <a:t>School Smile Program operated from 2013 through 2018</a:t>
            </a:r>
            <a:endParaRPr lang="en-US" sz="2300" dirty="0"/>
          </a:p>
        </p:txBody>
      </p:sp>
    </p:spTree>
    <p:extLst>
      <p:ext uri="{BB962C8B-B14F-4D97-AF65-F5344CB8AC3E}">
        <p14:creationId xmlns:p14="http://schemas.microsoft.com/office/powerpoint/2010/main" val="1363353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3325" y="13671"/>
            <a:ext cx="4606506" cy="796925"/>
          </a:xfrm>
          <a:prstGeom prst="rect">
            <a:avLst/>
          </a:prstGeom>
        </p:spPr>
        <p:txBody>
          <a:bodyPr>
            <a:normAutofit/>
          </a:bodyPr>
          <a:lstStyle/>
          <a:p>
            <a:r>
              <a:rPr lang="en-US" sz="4000" u="sng" dirty="0" smtClean="0"/>
              <a:t>Two Models Used </a:t>
            </a:r>
            <a:endParaRPr lang="en-US" sz="4000" u="sng" dirty="0"/>
          </a:p>
        </p:txBody>
      </p:sp>
      <p:sp>
        <p:nvSpPr>
          <p:cNvPr id="3" name="Content Placeholder 2"/>
          <p:cNvSpPr>
            <a:spLocks noGrp="1"/>
          </p:cNvSpPr>
          <p:nvPr>
            <p:ph idx="4294967295"/>
          </p:nvPr>
        </p:nvSpPr>
        <p:spPr>
          <a:xfrm>
            <a:off x="302912" y="724379"/>
            <a:ext cx="4060825" cy="3181350"/>
          </a:xfrm>
          <a:prstGeom prst="rect">
            <a:avLst/>
          </a:prstGeom>
          <a:ln>
            <a:solidFill>
              <a:srgbClr val="006C67"/>
            </a:solidFill>
          </a:ln>
        </p:spPr>
        <p:txBody>
          <a:bodyPr>
            <a:normAutofit fontScale="92500"/>
          </a:bodyPr>
          <a:lstStyle/>
          <a:p>
            <a:pPr marL="0" indent="0" algn="ctr">
              <a:buNone/>
            </a:pPr>
            <a:r>
              <a:rPr lang="en-US" sz="2200" u="sng" dirty="0" smtClean="0">
                <a:solidFill>
                  <a:srgbClr val="006C67"/>
                </a:solidFill>
              </a:rPr>
              <a:t>FFS Model </a:t>
            </a:r>
          </a:p>
          <a:p>
            <a:pPr algn="just"/>
            <a:r>
              <a:rPr lang="en-US" sz="1900" dirty="0" smtClean="0">
                <a:solidFill>
                  <a:srgbClr val="006C67"/>
                </a:solidFill>
              </a:rPr>
              <a:t>Staffed by Registered Dental Hygienist in Alternative Practice (RDHAP)</a:t>
            </a:r>
          </a:p>
          <a:p>
            <a:pPr algn="just"/>
            <a:r>
              <a:rPr lang="en-US" sz="1900" dirty="0" smtClean="0">
                <a:solidFill>
                  <a:srgbClr val="006C67"/>
                </a:solidFill>
              </a:rPr>
              <a:t>Billed </a:t>
            </a:r>
            <a:r>
              <a:rPr lang="en-US" sz="1900" dirty="0" err="1" smtClean="0">
                <a:solidFill>
                  <a:srgbClr val="006C67"/>
                </a:solidFill>
              </a:rPr>
              <a:t>Denti</a:t>
            </a:r>
            <a:r>
              <a:rPr lang="en-US" sz="1900" dirty="0" smtClean="0">
                <a:solidFill>
                  <a:srgbClr val="006C67"/>
                </a:solidFill>
              </a:rPr>
              <a:t>-Cal </a:t>
            </a:r>
          </a:p>
          <a:p>
            <a:pPr algn="just"/>
            <a:r>
              <a:rPr lang="en-US" sz="1900" dirty="0" smtClean="0">
                <a:solidFill>
                  <a:srgbClr val="006C67"/>
                </a:solidFill>
              </a:rPr>
              <a:t>St. Joseph Health provided in-kind screening services and fluoride varnish</a:t>
            </a:r>
          </a:p>
          <a:p>
            <a:pPr algn="just"/>
            <a:r>
              <a:rPr lang="en-US" sz="1900" dirty="0" smtClean="0">
                <a:solidFill>
                  <a:srgbClr val="006C67"/>
                </a:solidFill>
              </a:rPr>
              <a:t>RDHAPs returned over multiple days to complete sealants on eligible students</a:t>
            </a:r>
            <a:endParaRPr lang="en-US" sz="1900" dirty="0">
              <a:solidFill>
                <a:srgbClr val="006C67"/>
              </a:solidFill>
            </a:endParaRPr>
          </a:p>
        </p:txBody>
      </p:sp>
      <p:pic>
        <p:nvPicPr>
          <p:cNvPr id="4" name="Picture 3"/>
          <p:cNvPicPr>
            <a:picLocks noChangeAspect="1"/>
          </p:cNvPicPr>
          <p:nvPr/>
        </p:nvPicPr>
        <p:blipFill>
          <a:blip r:embed="rId3"/>
          <a:stretch>
            <a:fillRect/>
          </a:stretch>
        </p:blipFill>
        <p:spPr>
          <a:xfrm>
            <a:off x="261898" y="4150290"/>
            <a:ext cx="1897046" cy="2219908"/>
          </a:xfrm>
          <a:prstGeom prst="rect">
            <a:avLst/>
          </a:prstGeom>
        </p:spPr>
      </p:pic>
      <p:sp>
        <p:nvSpPr>
          <p:cNvPr id="6" name="Content Placeholder 2"/>
          <p:cNvSpPr txBox="1">
            <a:spLocks/>
          </p:cNvSpPr>
          <p:nvPr/>
        </p:nvSpPr>
        <p:spPr>
          <a:xfrm>
            <a:off x="4908350" y="725040"/>
            <a:ext cx="3795863" cy="3180027"/>
          </a:xfrm>
          <a:prstGeom prst="rect">
            <a:avLst/>
          </a:prstGeom>
          <a:ln>
            <a:solidFill>
              <a:srgbClr val="006C67"/>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u="sng" dirty="0" smtClean="0">
                <a:solidFill>
                  <a:srgbClr val="006C67"/>
                </a:solidFill>
              </a:rPr>
              <a:t>FQHC Model</a:t>
            </a:r>
          </a:p>
          <a:p>
            <a:r>
              <a:rPr lang="en-US" dirty="0" smtClean="0">
                <a:solidFill>
                  <a:srgbClr val="006C67"/>
                </a:solidFill>
              </a:rPr>
              <a:t>Santa Rosa Community Health provided screenings, fluoride varnish and sealants</a:t>
            </a:r>
          </a:p>
          <a:p>
            <a:r>
              <a:rPr lang="en-US" dirty="0" smtClean="0">
                <a:solidFill>
                  <a:srgbClr val="006C67"/>
                </a:solidFill>
              </a:rPr>
              <a:t>Billed </a:t>
            </a:r>
            <a:r>
              <a:rPr lang="en-US" dirty="0" err="1" smtClean="0">
                <a:solidFill>
                  <a:srgbClr val="006C67"/>
                </a:solidFill>
              </a:rPr>
              <a:t>Denti</a:t>
            </a:r>
            <a:r>
              <a:rPr lang="en-US" dirty="0" smtClean="0">
                <a:solidFill>
                  <a:srgbClr val="006C67"/>
                </a:solidFill>
              </a:rPr>
              <a:t>-Cal</a:t>
            </a:r>
            <a:endParaRPr lang="en-US" dirty="0">
              <a:solidFill>
                <a:srgbClr val="006C67"/>
              </a:solidFill>
            </a:endParaRPr>
          </a:p>
          <a:p>
            <a:r>
              <a:rPr lang="en-US" dirty="0" smtClean="0">
                <a:solidFill>
                  <a:srgbClr val="006C67"/>
                </a:solidFill>
              </a:rPr>
              <a:t>Screenings and sealant placement took place on one day </a:t>
            </a:r>
          </a:p>
          <a:p>
            <a:r>
              <a:rPr lang="en-US" dirty="0" smtClean="0">
                <a:solidFill>
                  <a:srgbClr val="006C67"/>
                </a:solidFill>
              </a:rPr>
              <a:t>Urgent dental cases managed by Santa Rosa Community Health</a:t>
            </a:r>
          </a:p>
        </p:txBody>
      </p:sp>
      <p:sp>
        <p:nvSpPr>
          <p:cNvPr id="7" name="TextBox 6"/>
          <p:cNvSpPr txBox="1"/>
          <p:nvPr/>
        </p:nvSpPr>
        <p:spPr>
          <a:xfrm>
            <a:off x="302911" y="6488668"/>
            <a:ext cx="8401301" cy="369332"/>
          </a:xfrm>
          <a:prstGeom prst="rect">
            <a:avLst/>
          </a:prstGeom>
          <a:noFill/>
        </p:spPr>
        <p:txBody>
          <a:bodyPr wrap="square" rtlCol="0">
            <a:spAutoFit/>
          </a:bodyPr>
          <a:lstStyle/>
          <a:p>
            <a:pPr algn="ctr"/>
            <a:r>
              <a:rPr lang="en-US" dirty="0" smtClean="0">
                <a:solidFill>
                  <a:srgbClr val="C00000"/>
                </a:solidFill>
              </a:rPr>
              <a:t>Goal: </a:t>
            </a:r>
            <a:r>
              <a:rPr lang="en-US" dirty="0" smtClean="0">
                <a:solidFill>
                  <a:srgbClr val="C00000"/>
                </a:solidFill>
              </a:rPr>
              <a:t>Work </a:t>
            </a:r>
            <a:r>
              <a:rPr lang="en-US" dirty="0" smtClean="0">
                <a:solidFill>
                  <a:srgbClr val="C00000"/>
                </a:solidFill>
              </a:rPr>
              <a:t>toward sustainability in a service model</a:t>
            </a:r>
            <a:endParaRPr lang="en-US" dirty="0">
              <a:solidFill>
                <a:srgbClr val="C00000"/>
              </a:solidFill>
            </a:endParaRPr>
          </a:p>
        </p:txBody>
      </p:sp>
      <p:pic>
        <p:nvPicPr>
          <p:cNvPr id="5" name="Picture 4"/>
          <p:cNvPicPr>
            <a:picLocks noChangeAspect="1"/>
          </p:cNvPicPr>
          <p:nvPr/>
        </p:nvPicPr>
        <p:blipFill>
          <a:blip r:embed="rId4"/>
          <a:stretch>
            <a:fillRect/>
          </a:stretch>
        </p:blipFill>
        <p:spPr>
          <a:xfrm>
            <a:off x="6714322" y="4121109"/>
            <a:ext cx="2015611" cy="2222670"/>
          </a:xfrm>
          <a:prstGeom prst="rect">
            <a:avLst/>
          </a:prstGeom>
        </p:spPr>
      </p:pic>
      <p:sp>
        <p:nvSpPr>
          <p:cNvPr id="8" name="TextBox 7"/>
          <p:cNvSpPr txBox="1"/>
          <p:nvPr/>
        </p:nvSpPr>
        <p:spPr>
          <a:xfrm>
            <a:off x="2876794" y="4121109"/>
            <a:ext cx="3519567" cy="2308324"/>
          </a:xfrm>
          <a:prstGeom prst="rect">
            <a:avLst/>
          </a:prstGeom>
          <a:noFill/>
          <a:ln>
            <a:solidFill>
              <a:srgbClr val="006C67"/>
            </a:solidFill>
          </a:ln>
        </p:spPr>
        <p:txBody>
          <a:bodyPr wrap="square" rtlCol="0">
            <a:spAutoFit/>
          </a:bodyPr>
          <a:lstStyle/>
          <a:p>
            <a:pPr algn="just"/>
            <a:r>
              <a:rPr lang="en-US" dirty="0" smtClean="0"/>
              <a:t>Community Action Partnership was the intermediary providing the following coordination services: </a:t>
            </a:r>
          </a:p>
          <a:p>
            <a:pPr marL="285750" indent="-285750" algn="just">
              <a:buFont typeface="Arial" panose="020B0604020202020204" pitchFamily="34" charset="0"/>
              <a:buChar char="•"/>
            </a:pPr>
            <a:r>
              <a:rPr lang="en-US" dirty="0" smtClean="0"/>
              <a:t>School scheduling</a:t>
            </a:r>
          </a:p>
          <a:p>
            <a:pPr marL="285750" indent="-285750" algn="just">
              <a:buFont typeface="Arial" panose="020B0604020202020204" pitchFamily="34" charset="0"/>
              <a:buChar char="•"/>
            </a:pPr>
            <a:r>
              <a:rPr lang="en-US" dirty="0" smtClean="0"/>
              <a:t>Form management</a:t>
            </a:r>
          </a:p>
          <a:p>
            <a:pPr marL="285750" indent="-285750" algn="just">
              <a:buFont typeface="Arial" panose="020B0604020202020204" pitchFamily="34" charset="0"/>
              <a:buChar char="•"/>
            </a:pPr>
            <a:r>
              <a:rPr lang="en-US" dirty="0" smtClean="0"/>
              <a:t>Database management</a:t>
            </a:r>
          </a:p>
          <a:p>
            <a:pPr marL="285750" indent="-285750" algn="just">
              <a:buFont typeface="Arial" panose="020B0604020202020204" pitchFamily="34" charset="0"/>
              <a:buChar char="•"/>
            </a:pPr>
            <a:r>
              <a:rPr lang="en-US" dirty="0" smtClean="0"/>
              <a:t>Case management</a:t>
            </a:r>
          </a:p>
          <a:p>
            <a:pPr marL="285750" indent="-285750" algn="just">
              <a:buFont typeface="Arial" panose="020B0604020202020204" pitchFamily="34" charset="0"/>
              <a:buChar char="•"/>
            </a:pPr>
            <a:r>
              <a:rPr lang="en-US" dirty="0" smtClean="0"/>
              <a:t>In-class education</a:t>
            </a:r>
          </a:p>
        </p:txBody>
      </p:sp>
    </p:spTree>
    <p:extLst>
      <p:ext uri="{BB962C8B-B14F-4D97-AF65-F5344CB8AC3E}">
        <p14:creationId xmlns:p14="http://schemas.microsoft.com/office/powerpoint/2010/main" val="1007817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131202" y="47508"/>
            <a:ext cx="3575102" cy="772764"/>
          </a:xfrm>
          <a:prstGeom prst="doubleWave">
            <a:avLst/>
          </a:prstGeom>
          <a:solidFill>
            <a:schemeClr val="accent3">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0"/>
            <a:ext cx="3836988" cy="1143001"/>
          </a:xfrm>
          <a:prstGeom prst="rect">
            <a:avLst/>
          </a:prstGeom>
        </p:spPr>
        <p:txBody>
          <a:bodyPr/>
          <a:lstStyle/>
          <a:p>
            <a:r>
              <a:rPr lang="en-US" dirty="0" smtClean="0">
                <a:solidFill>
                  <a:srgbClr val="FFFFFF"/>
                </a:solidFill>
              </a:rPr>
              <a:t>Overall Results:</a:t>
            </a:r>
            <a:endParaRPr lang="en-US" dirty="0">
              <a:solidFill>
                <a:srgbClr val="FFFFFF"/>
              </a:solidFill>
            </a:endParaRPr>
          </a:p>
        </p:txBody>
      </p:sp>
      <p:graphicFrame>
        <p:nvGraphicFramePr>
          <p:cNvPr id="4" name="Chart 3"/>
          <p:cNvGraphicFramePr>
            <a:graphicFrameLocks/>
          </p:cNvGraphicFramePr>
          <p:nvPr>
            <p:extLst>
              <p:ext uri="{D42A27DB-BD31-4B8C-83A1-F6EECF244321}">
                <p14:modId xmlns:p14="http://schemas.microsoft.com/office/powerpoint/2010/main" val="2233385427"/>
              </p:ext>
            </p:extLst>
          </p:nvPr>
        </p:nvGraphicFramePr>
        <p:xfrm>
          <a:off x="417250" y="932541"/>
          <a:ext cx="8229600" cy="5628057"/>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8820776" y="2513238"/>
            <a:ext cx="8229600" cy="1257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DDB11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44058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p:cNvSpPr/>
          <p:nvPr/>
        </p:nvSpPr>
        <p:spPr>
          <a:xfrm>
            <a:off x="198408" y="34060"/>
            <a:ext cx="3575102" cy="828582"/>
          </a:xfrm>
          <a:prstGeom prst="doubleWave">
            <a:avLst/>
          </a:prstGeom>
          <a:solidFill>
            <a:schemeClr val="accent3">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938341" y="50774"/>
            <a:ext cx="7848600" cy="1143000"/>
          </a:xfrm>
          <a:prstGeom prst="rect">
            <a:avLst/>
          </a:prstGeom>
        </p:spPr>
        <p:txBody>
          <a:bodyPr>
            <a:normAutofit/>
          </a:bodyPr>
          <a:lstStyle/>
          <a:p>
            <a:r>
              <a:rPr lang="en-US" dirty="0" smtClean="0">
                <a:solidFill>
                  <a:srgbClr val="FFFFFF"/>
                </a:solidFill>
              </a:rPr>
              <a:t>Overall Results:</a:t>
            </a:r>
            <a:endParaRPr lang="en-US" dirty="0">
              <a:solidFill>
                <a:srgbClr val="FFFFFF"/>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39413064"/>
              </p:ext>
            </p:extLst>
          </p:nvPr>
        </p:nvGraphicFramePr>
        <p:xfrm>
          <a:off x="345057" y="948907"/>
          <a:ext cx="8497018" cy="5624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78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DHS  Strat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CDHS Comm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CDHS Comm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SCDHS  Strat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35660</TotalTime>
  <Words>1209</Words>
  <Application>Microsoft Office PowerPoint</Application>
  <PresentationFormat>On-screen Show (4:3)</PresentationFormat>
  <Paragraphs>136</Paragraphs>
  <Slides>13</Slides>
  <Notes>11</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27" baseType="lpstr">
      <vt:lpstr>Arial</vt:lpstr>
      <vt:lpstr>Calibri</vt:lpstr>
      <vt:lpstr>Open Sans</vt:lpstr>
      <vt:lpstr>Tahoma</vt:lpstr>
      <vt:lpstr>Times New Roman</vt:lpstr>
      <vt:lpstr>SCDHS  Strat Title</vt:lpstr>
      <vt:lpstr>2_Custom Design</vt:lpstr>
      <vt:lpstr>SCDHS Comm title</vt:lpstr>
      <vt:lpstr>SCDHS Comm text</vt:lpstr>
      <vt:lpstr>3_Custom Design</vt:lpstr>
      <vt:lpstr>3_Office Theme</vt:lpstr>
      <vt:lpstr>4_Custom Design</vt:lpstr>
      <vt:lpstr>1_SCDHS  Strat Title</vt:lpstr>
      <vt:lpstr>Acrobat Document</vt:lpstr>
      <vt:lpstr> Sonoma County Lessons</vt:lpstr>
      <vt:lpstr>The Problem: </vt:lpstr>
      <vt:lpstr>PowerPoint Presentation</vt:lpstr>
      <vt:lpstr>PowerPoint Presentation</vt:lpstr>
      <vt:lpstr>An Effective Solution:                   School Sealant Programs</vt:lpstr>
      <vt:lpstr>Sonoma County Approach</vt:lpstr>
      <vt:lpstr>Two Models Used </vt:lpstr>
      <vt:lpstr>Overall Results:</vt:lpstr>
      <vt:lpstr>Overall Results:</vt:lpstr>
      <vt:lpstr>Results and Lessons Learned</vt:lpstr>
      <vt:lpstr>Next Steps:</vt:lpstr>
      <vt:lpstr>Tools Developed and Tested</vt:lpstr>
      <vt:lpstr>Questions, or for more information: </vt:lpstr>
    </vt:vector>
  </TitlesOfParts>
  <Company>MIG,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Andrea Pickett</cp:lastModifiedBy>
  <cp:revision>401</cp:revision>
  <cp:lastPrinted>2017-09-28T16:21:13Z</cp:lastPrinted>
  <dcterms:created xsi:type="dcterms:W3CDTF">2012-10-31T17:53:41Z</dcterms:created>
  <dcterms:modified xsi:type="dcterms:W3CDTF">2019-05-03T21:06:02Z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-413504562</vt:i4>
  </property>
  <property fmtid="{D5CDD505-2E9C-101B-9397-08002B2CF9AE}" pid="3" name="_NewReviewCycle">
    <vt:lpwstr/>
  </property>
  <property fmtid="{D5CDD505-2E9C-101B-9397-08002B2CF9AE}" pid="4" name="_EmailSubject">
    <vt:lpwstr>Sonoma County Resources</vt:lpwstr>
  </property>
  <property fmtid="{D5CDD505-2E9C-101B-9397-08002B2CF9AE}" pid="5" name="_AuthorEmail">
    <vt:lpwstr>Andrea.Pickett@sonoma-county.org</vt:lpwstr>
  </property>
  <property fmtid="{D5CDD505-2E9C-101B-9397-08002B2CF9AE}" pid="6" name="_AuthorEmailDisplayName">
    <vt:lpwstr>Andrea Pickett</vt:lpwstr>
  </property>
</Properties>
</file>