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0" autoAdjust="0"/>
    <p:restoredTop sz="59973" autoAdjust="0"/>
  </p:normalViewPr>
  <p:slideViewPr>
    <p:cSldViewPr snapToGrid="0">
      <p:cViewPr varScale="1">
        <p:scale>
          <a:sx n="43" d="100"/>
          <a:sy n="43" d="100"/>
        </p:scale>
        <p:origin x="15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6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6B8ACD23-B6E2-404C-800F-6624F78C34B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2E099643-71E5-4D59-B150-08A6E83FC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0460">
              <a:defRPr/>
            </a:pPr>
            <a:fld id="{7BBA9805-A2CF-4A34-909C-AE63CE2AE60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0460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3031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99643-71E5-4D59-B150-08A6E83FCA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68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99643-71E5-4D59-B150-08A6E83FCA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4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99643-71E5-4D59-B150-08A6E83FC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0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99643-71E5-4D59-B150-08A6E83FCA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27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99643-71E5-4D59-B150-08A6E83FCA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71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99643-71E5-4D59-B150-08A6E83FCA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4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99643-71E5-4D59-B150-08A6E83FCA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60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99643-71E5-4D59-B150-08A6E83FCA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99643-71E5-4D59-B150-08A6E83FCA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22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99643-71E5-4D59-B150-08A6E83FCA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6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8F313-B40E-4A7C-BA6F-CAB32152D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C4BFE-3C7F-4662-B120-2505CECD3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5EDD-7213-4C7B-BEC2-2B762DBE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27E2-C019-4B4B-8011-9D999308B5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6A685-F00A-480F-AC09-43EE6B3E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AA2A3-F908-453F-8959-AD3B0050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6AFB-1D36-4519-98E8-43E8E21A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5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E6E9-3B3A-4469-A7FE-C5162F38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48DE9-CB7B-41E1-B909-64A51A3D3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9DC14-0A45-46F9-B1B4-E4713C28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27E2-C019-4B4B-8011-9D999308B5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9A0C5-F861-44B2-9B3B-985EC220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D7388-38CA-4F25-BF04-7021C278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6AFB-1D36-4519-98E8-43E8E21A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6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17EBA-5758-4D74-8489-A4C367EE3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5C3B9-783C-4A33-A63F-7A9FF0BBB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D69A0-B2E0-435C-BDE3-914544212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27E2-C019-4B4B-8011-9D999308B5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9C6F4-60EA-4950-B529-3A35B89D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12A68-472E-4E68-9875-336E51A5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6AFB-1D36-4519-98E8-43E8E21A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3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F3D89-3D80-4164-91B4-0BD2A5F1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D93AB-FE47-4227-B18B-959317756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26717-0247-43F7-A2E3-DB9E3CBC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27E2-C019-4B4B-8011-9D999308B5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16C73-14B6-4820-A77B-E777A875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73820-30ED-42D2-ABA6-13D4121D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6AFB-1D36-4519-98E8-43E8E21A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C28A-BD73-48E0-8F7D-67BA55CC8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778CA-2F02-4ED9-9EDC-41FF58342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3B9D5-B479-4159-B755-13FAAD07E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27E2-C019-4B4B-8011-9D999308B5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DC0FB-8A29-42E1-B082-FF4D766F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6E72F-9B7E-454C-BC88-FA66C773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6AFB-1D36-4519-98E8-43E8E21A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4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A0E1-98D2-4378-B938-C692B52C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E7A12-AFEA-4E53-9A6A-C668D0BE9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C0243-4064-4ADC-BC7C-6C97EE88E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02FC1-2437-42EB-A93E-CF867DA9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27E2-C019-4B4B-8011-9D999308B5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ADA16-9670-41FC-AF40-BECCB1DC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D9EFD-677A-4386-8079-4EC612056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6AFB-1D36-4519-98E8-43E8E21A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7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E383-97D8-4292-8F61-4BFBAADD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471D8-F688-40A7-AB9F-B8F95B5AA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CBD5D-C1B9-4756-B4FB-AB1FA8A79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79EDC-2EF2-4C13-B3F8-37EFB31EE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9DEAA-7B9A-41FC-BCF5-CD7AD1839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4D7CB0-A7E7-4571-A2FD-D8374A89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27E2-C019-4B4B-8011-9D999308B5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BC8C55-6107-4DD7-81E6-D88C988A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7A304B-2855-44A9-859F-02556ECE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6AFB-1D36-4519-98E8-43E8E21A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3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176E2-CDE9-4915-9706-41A4B5EF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8E6EC7-E167-498C-BD33-9CEE6F19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27E2-C019-4B4B-8011-9D999308B5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94A05-9CBA-4B4A-87D9-D9686914F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F431E-0B0D-4094-9743-71C22073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6AFB-1D36-4519-98E8-43E8E21A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8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9C468-1BEB-439D-AE7F-575D598F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27E2-C019-4B4B-8011-9D999308B5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4C5E6-53C8-4C5A-BB99-A9B2BC0C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75E6D-8DF4-4B5B-90F8-C1710D4C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6AFB-1D36-4519-98E8-43E8E21A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9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8A71D-4C37-400B-9A19-E7C555B9A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1F548-AF35-4393-8F60-692C7C24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760E4-639B-4056-9D5A-FB37E61F4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8F06A-4C84-4353-954C-E77DAA345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27E2-C019-4B4B-8011-9D999308B5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4ABED-ACCD-4BBA-93E1-26FDE35C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BBEC5-59EC-4C40-A21F-2595E91D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6AFB-1D36-4519-98E8-43E8E21A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4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E96B1-CE25-491C-B825-5CA5FFA6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722B1-821A-48F8-94B8-901DA6A91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2DE3E-4663-4D78-9B78-1408B6D1F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888CD-04CC-453B-AD83-277E0CAE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27E2-C019-4B4B-8011-9D999308B5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FD6E3-3716-4406-B886-2ADB2EC5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CAFED-A4AB-4F36-AEF2-C589571B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6AFB-1D36-4519-98E8-43E8E21A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E3DF80-DD6E-4F4D-9838-4F6112F0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8B2F1-1FC5-4B9C-8B91-835E3A9A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91E4E-DEFB-4BBD-A356-13646C035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27E2-C019-4B4B-8011-9D999308B55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FAB20-DC95-43D2-A116-031BB8371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06961-3B93-4274-9C1E-6CFDB9D58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D6AFB-1D36-4519-98E8-43E8E21AA38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F7E5-D861-784B-A681-E7DFA8B2BB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3103"/>
            <a:ext cx="1165860" cy="65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2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73E886-F4DD-4CC7-9B33-3016D94407D4}"/>
              </a:ext>
            </a:extLst>
          </p:cNvPr>
          <p:cNvSpPr/>
          <p:nvPr/>
        </p:nvSpPr>
        <p:spPr>
          <a:xfrm>
            <a:off x="197893" y="298450"/>
            <a:ext cx="9572445" cy="1997238"/>
          </a:xfrm>
          <a:prstGeom prst="rect">
            <a:avLst/>
          </a:prstGeom>
          <a:solidFill>
            <a:srgbClr val="ED8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Elena Francisco, RDHAP, 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/>
              </a:rPr>
              <a:t>RDHAP Program Director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03FFC-553F-4A25-8668-5C0EA0051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338" y="298450"/>
            <a:ext cx="1564505" cy="2033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0F8167-0DDE-4892-A500-3893F9B5911D}"/>
              </a:ext>
            </a:extLst>
          </p:cNvPr>
          <p:cNvSpPr txBox="1"/>
          <p:nvPr/>
        </p:nvSpPr>
        <p:spPr>
          <a:xfrm>
            <a:off x="2058452" y="3567545"/>
            <a:ext cx="8075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RDHAP Program: </a:t>
            </a:r>
          </a:p>
          <a:p>
            <a:pPr algn="ctr"/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Oral Health for People with Special Needs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1877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5B3B9-CD81-4F15-AB6B-3E58BD305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429"/>
            <a:ext cx="10515600" cy="4474029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Dugoni School Continuing Dental Education department is currently working with faculty to reboot this course. </a:t>
            </a:r>
          </a:p>
          <a:p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One of the strategies they are investigating is how to make the course accessible and affordable to those in rural areas. </a:t>
            </a:r>
          </a:p>
          <a:p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is a Continuing Dental Education program different from the RDHAP program. </a:t>
            </a:r>
          </a:p>
          <a:p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have discussed the possibility of including it in the RDHAP program. 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Consider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those who may want to access the RDM/ITR training, but not the RDHAP training.</a:t>
            </a:r>
          </a:p>
          <a:p>
            <a:pPr lvl="1"/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believe they are considering keeping it a separate offering. </a:t>
            </a:r>
            <a:endParaRPr lang="en-US" sz="22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33A1087-C01F-4834-96E3-C08B500C58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38542"/>
            <a:ext cx="1051560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Radiographic Decision-Making and Interim Therapeutic Restoration Education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16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0F002-E93B-408D-B1A0-28BBE45BF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227"/>
            <a:ext cx="10515600" cy="4597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Bradley Hand ITC" panose="03070402050302030203" pitchFamily="66" charset="0"/>
              </a:rPr>
              <a:t>Thank you</a:t>
            </a:r>
          </a:p>
          <a:p>
            <a:pPr marL="0" indent="0" algn="ctr">
              <a:buNone/>
            </a:pPr>
            <a:endParaRPr lang="en-US" sz="5400" b="1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US" sz="5400" b="1" dirty="0">
                <a:latin typeface="Bradley Hand ITC" panose="03070402050302030203" pitchFamily="66" charset="0"/>
              </a:rPr>
              <a:t>Questions?</a:t>
            </a:r>
          </a:p>
          <a:p>
            <a:pPr marL="0" indent="0" algn="ctr">
              <a:buNone/>
            </a:pPr>
            <a:endParaRPr lang="en-US" sz="5400" b="1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US" sz="3600" dirty="0"/>
              <a:t>Contact me at: efrancisco@pacific.edu</a:t>
            </a:r>
          </a:p>
        </p:txBody>
      </p:sp>
    </p:spTree>
    <p:extLst>
      <p:ext uri="{BB962C8B-B14F-4D97-AF65-F5344CB8AC3E}">
        <p14:creationId xmlns:p14="http://schemas.microsoft.com/office/powerpoint/2010/main" val="177619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C11B-055E-4EAB-B1DC-DBC4B15BE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What is an RDHAP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1C7C0-1AFD-4EDB-8002-D4B8DD592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Continuing Education Course</a:t>
            </a:r>
          </a:p>
          <a:p>
            <a:pPr lvl="1"/>
            <a:r>
              <a:rPr lang="en-US" dirty="0"/>
              <a:t>Regulated through the Dental Hygiene Board of California</a:t>
            </a:r>
          </a:p>
          <a:p>
            <a:r>
              <a:rPr lang="en-US" dirty="0"/>
              <a:t>Prepares participants to provide dental hygiene care for patients with special needs</a:t>
            </a:r>
          </a:p>
          <a:p>
            <a:pPr lvl="1"/>
            <a:r>
              <a:rPr lang="en-US" dirty="0"/>
              <a:t>Low income children</a:t>
            </a:r>
          </a:p>
          <a:p>
            <a:pPr lvl="1"/>
            <a:r>
              <a:rPr lang="en-US" dirty="0"/>
              <a:t>Those with developmental disabilities</a:t>
            </a:r>
          </a:p>
          <a:p>
            <a:pPr lvl="1"/>
            <a:r>
              <a:rPr lang="en-US" dirty="0"/>
              <a:t>Elderly</a:t>
            </a:r>
          </a:p>
          <a:p>
            <a:pPr lvl="1"/>
            <a:r>
              <a:rPr lang="en-US" dirty="0"/>
              <a:t>Facility bound</a:t>
            </a:r>
          </a:p>
          <a:p>
            <a:pPr lvl="1"/>
            <a:r>
              <a:rPr lang="en-US" dirty="0"/>
              <a:t>Home bound</a:t>
            </a:r>
          </a:p>
          <a:p>
            <a:pPr lvl="1"/>
            <a:r>
              <a:rPr lang="en-US" dirty="0"/>
              <a:t>Patients who live in designated dental professional shortage areas</a:t>
            </a:r>
          </a:p>
          <a:p>
            <a:r>
              <a:rPr lang="en-US" dirty="0"/>
              <a:t>Prepares RDHs to license as an RDHAP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7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C5490-68DD-40E8-B56B-F67B93D1F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735" y="1377069"/>
            <a:ext cx="10515600" cy="41038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RDHAP Programs review oral pathology, pharmacology, medical and dental emergencies, as well as the sociology, psychology and treatment of patients with special needs. </a:t>
            </a:r>
          </a:p>
          <a:p>
            <a:endParaRPr lang="en-US" dirty="0"/>
          </a:p>
          <a:p>
            <a:r>
              <a:rPr lang="en-US" dirty="0"/>
              <a:t>In the UOP Program, we move our participants through the dental hygiene process of care, closing that circle of total care for the patient. </a:t>
            </a:r>
          </a:p>
          <a:p>
            <a:endParaRPr lang="en-US" dirty="0"/>
          </a:p>
          <a:p>
            <a:r>
              <a:rPr lang="en-US" dirty="0"/>
              <a:t>We weave in ethical care and sound business practices to help get them started as a sole proprietor. </a:t>
            </a:r>
          </a:p>
        </p:txBody>
      </p:sp>
    </p:spTree>
    <p:extLst>
      <p:ext uri="{BB962C8B-B14F-4D97-AF65-F5344CB8AC3E}">
        <p14:creationId xmlns:p14="http://schemas.microsoft.com/office/powerpoint/2010/main" val="221437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C510-3C24-4C2A-BEF7-9B4040A9C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Program faculty and staff are proud of the Dugoni School: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17C7A-EE58-40A8-9E69-370D5E2A3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935617"/>
            <a:ext cx="10700657" cy="4301897"/>
          </a:xfrm>
        </p:spPr>
        <p:txBody>
          <a:bodyPr>
            <a:normAutofit/>
          </a:bodyPr>
          <a:lstStyle/>
          <a:p>
            <a:r>
              <a:rPr lang="en-US" dirty="0"/>
              <a:t>Purpose – To help people lead healthy lives</a:t>
            </a:r>
          </a:p>
          <a:p>
            <a:endParaRPr lang="en-US" dirty="0"/>
          </a:p>
          <a:p>
            <a:r>
              <a:rPr lang="en-US" dirty="0"/>
              <a:t>Vision – Improving health and wellness through innovation in programs, partnerships, and people</a:t>
            </a:r>
          </a:p>
          <a:p>
            <a:endParaRPr lang="en-US" dirty="0"/>
          </a:p>
          <a:p>
            <a:r>
              <a:rPr lang="en-US" dirty="0"/>
              <a:t>Core values – Support the educational model of Humanism</a:t>
            </a:r>
          </a:p>
          <a:p>
            <a:pPr lvl="1"/>
            <a:r>
              <a:rPr lang="en-US" dirty="0"/>
              <a:t>Humanism requires we take responsibility for ourselves and our community, model the highest of standards, and share our knowledge with others in a way that encourages and energizes.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2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A471E-1CFC-4EDE-AAC0-019230233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our program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FE0D4-2807-4E5B-A65A-7E741CA7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This program has traditionally included 2 live, in-person sessions.</a:t>
            </a:r>
          </a:p>
          <a:p>
            <a:endParaRPr lang="en-US" dirty="0"/>
          </a:p>
          <a:p>
            <a:r>
              <a:rPr lang="en-US" dirty="0"/>
              <a:t>COVID-19 required us to move our first (reboot) program fully online.</a:t>
            </a:r>
          </a:p>
          <a:p>
            <a:endParaRPr lang="en-US" dirty="0"/>
          </a:p>
          <a:p>
            <a:r>
              <a:rPr lang="en-US" dirty="0"/>
              <a:t>We decided to move the program permanently to an fully online format. </a:t>
            </a:r>
          </a:p>
          <a:p>
            <a:endParaRPr lang="en-US" dirty="0"/>
          </a:p>
          <a:p>
            <a:r>
              <a:rPr lang="en-US" dirty="0"/>
              <a:t>Two live-virtual sessions still on Fridays.</a:t>
            </a:r>
          </a:p>
        </p:txBody>
      </p:sp>
    </p:spTree>
    <p:extLst>
      <p:ext uri="{BB962C8B-B14F-4D97-AF65-F5344CB8AC3E}">
        <p14:creationId xmlns:p14="http://schemas.microsoft.com/office/powerpoint/2010/main" val="236316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A7358-549F-484E-B5EA-C7CD72A26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fully online?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AD74A-14C2-4F68-B33B-92B015815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6343"/>
            <a:ext cx="10515600" cy="3361230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Travel to San Francisco is:</a:t>
            </a:r>
          </a:p>
          <a:p>
            <a:pPr marL="457200" lvl="1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Expensive</a:t>
            </a:r>
          </a:p>
          <a:p>
            <a:pPr marL="457200" lvl="1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Time consuming</a:t>
            </a:r>
          </a:p>
          <a:p>
            <a:pPr marL="457200" lvl="1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Often inconvenient, especially in these uncertain times </a:t>
            </a:r>
          </a:p>
          <a:p>
            <a:pPr marL="457200" lvl="1">
              <a:lnSpc>
                <a:spcPct val="115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Goal to attract participants from rural areas</a:t>
            </a:r>
          </a:p>
          <a:p>
            <a:pPr marL="457200" lvl="1">
              <a:lnSpc>
                <a:spcPct val="115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is a down side to not having in-person sessions.</a:t>
            </a:r>
          </a:p>
          <a:p>
            <a:pPr marL="457200" lvl="1">
              <a:lnSpc>
                <a:spcPct val="115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5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11D7-E4A7-443F-84DC-ADBA15A35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with RDHAPs/The Missing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52744-534C-4BDF-882D-14C237613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RDHAPs tend to work in silos.</a:t>
            </a:r>
          </a:p>
          <a:p>
            <a:endParaRPr lang="en-US" dirty="0"/>
          </a:p>
          <a:p>
            <a:r>
              <a:rPr lang="en-US" dirty="0"/>
              <a:t>We want to encourage connecting with each other.</a:t>
            </a:r>
          </a:p>
          <a:p>
            <a:endParaRPr lang="en-US" dirty="0"/>
          </a:p>
          <a:p>
            <a:r>
              <a:rPr lang="en-US" dirty="0"/>
              <a:t>We will have live webinars/chats with practicing RDHAPs.</a:t>
            </a:r>
          </a:p>
          <a:p>
            <a:endParaRPr lang="en-US" dirty="0"/>
          </a:p>
          <a:p>
            <a:r>
              <a:rPr lang="en-US" dirty="0"/>
              <a:t>Field study will be included to create a connection with a local RDHAP.</a:t>
            </a:r>
          </a:p>
        </p:txBody>
      </p:sp>
    </p:spTree>
    <p:extLst>
      <p:ext uri="{BB962C8B-B14F-4D97-AF65-F5344CB8AC3E}">
        <p14:creationId xmlns:p14="http://schemas.microsoft.com/office/powerpoint/2010/main" val="3189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3CB57-D03B-405E-B130-FFE72140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315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UOP RDHAP Program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5DB1D-CFE8-4387-A44B-260A5BFBE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Provide students with a broad background in the provision of oral health services for people with a variety of special needs and circumstances.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Providing targeted instruction from experts in their fields, including several practicing RDHAPs. 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Prepare students for lifelong learning by sharing: 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Downloadable articles and reference materials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Textbooks and resources we can use to provide the best in clinical practice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Links to websites and online resources that provide evidence-based information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6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24200-AFD3-4486-AEDE-F7921B9B9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341312"/>
            <a:ext cx="10515600" cy="6175375"/>
          </a:xfrm>
        </p:spPr>
        <p:txBody>
          <a:bodyPr>
            <a:noAutofit/>
          </a:bodyPr>
          <a:lstStyle/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 startAt="3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Provide students with information necessary to work in alternative practice environments including: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Business principles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Oral health delivery systems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Third party reimbursement systems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 startAt="3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Connect students with a network of professionals: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Practicing RDHAPs share their strategies and resources for beginning a sustainable practice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Create a network among the course participants, the practicing RDHAPs they meet in the program, and the Dugoni School Alumni Association.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participants always have access to the faculty and staff.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 startAt="3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RDHs for licensure.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09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650</Words>
  <Application>Microsoft Office PowerPoint</Application>
  <PresentationFormat>Widescreen</PresentationFormat>
  <Paragraphs>98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Bradley Hand ITC</vt:lpstr>
      <vt:lpstr>Calibri</vt:lpstr>
      <vt:lpstr>Calibri Light</vt:lpstr>
      <vt:lpstr>1_Office Theme</vt:lpstr>
      <vt:lpstr>PowerPoint Presentation</vt:lpstr>
      <vt:lpstr> What is an RDHAP Program</vt:lpstr>
      <vt:lpstr>PowerPoint Presentation</vt:lpstr>
      <vt:lpstr>The Program faculty and staff are proud of the Dugoni School:</vt:lpstr>
      <vt:lpstr>Changes in our program </vt:lpstr>
      <vt:lpstr>Why fully online? </vt:lpstr>
      <vt:lpstr>Connecting with RDHAPs/The Missing Link</vt:lpstr>
      <vt:lpstr>UOP RDHAP Program goals</vt:lpstr>
      <vt:lpstr>PowerPoint Presentation</vt:lpstr>
      <vt:lpstr>Radiographic Decision-Making and Interim Therapeutic Restoration Education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an RDHAP Licensing Steps Law and Ethics Examination</dc:title>
  <dc:creator>Elena Francisco</dc:creator>
  <cp:lastModifiedBy>Miyahara, Keiko</cp:lastModifiedBy>
  <cp:revision>76</cp:revision>
  <cp:lastPrinted>2020-09-08T18:14:57Z</cp:lastPrinted>
  <dcterms:created xsi:type="dcterms:W3CDTF">2020-06-20T21:14:25Z</dcterms:created>
  <dcterms:modified xsi:type="dcterms:W3CDTF">2020-09-09T19:14:00Z</dcterms:modified>
</cp:coreProperties>
</file>