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60" r:id="rId5"/>
    <p:sldId id="261" r:id="rId6"/>
    <p:sldId id="263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2D58B38-0960-63C3-C5A3-46F99B642D2B}" name="Claire Bleymaier" initials="CB" userId="S::cbleymaier@smcgov.org::a331628f-9aab-4cfb-b021-166d0f02360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D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microsoft.com/office/2018/10/relationships/authors" Target="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8C92F4A-8695-4770-A59F-6B65D446FF49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9D27DB-7F8F-40F0-A045-F656E80C0A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371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AF7D1B9-20CF-AA4B-BDBF-F2757F5ED3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66460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1EE9B2-0F87-531F-B3E2-3367F1DB91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3F0BB79-318D-9455-F139-E4AB1CB1084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D01582-FB63-034E-1E61-7EECA1C97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66007C-FC64-2806-B829-EEDA24E6FF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2AD326-BA94-1B69-89E5-ACBBFE06E6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396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EFF13-F950-1B2B-C789-2CEDFFCF03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D3291B-20C8-3A69-AEFE-71D4297F255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522EC2-969E-E961-6370-AC59384289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2EFD9D-F0F8-DC13-5FD9-7031A5BA16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19DEFFB-2957-D236-FD26-A71B971CD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535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2DAD5CB-B2F5-7C0A-B7C4-225F75422DA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33D83B1-328D-7B64-D1AE-B278C6ACBA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F1B35-A5DE-AF60-18A9-F180A641D2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A47640-B4B2-2C44-9DC1-49C58F982E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605DA1-E7D8-3D6A-7E54-8F3508276D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57545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6D11C4-0888-6DF2-FB3D-36B58AB753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6573BA-8B67-D78C-18ED-8B68DF610A8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52F3D1-E76D-AF76-2586-63E7E9EB51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F8601F-028D-08D0-AE14-184EA8051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A1477E6-DC2D-D7C7-6228-835D04DF3B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7431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1ABB6-17D0-B746-DAEA-0FA7329CAE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AAE5CB0-A95C-1C5C-8173-799BC33FBB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60E509-377C-2AFF-0C4F-7911A80E9B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C44B742-1CC0-18D3-0FD8-0B680BB80C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777BDE-5900-E287-B6E7-69F8757DB7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25840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FC9749-66D9-118C-B836-0AC64A518B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8481BB-1192-90A0-6428-B0FFD9D0A4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495982F-91B5-633E-9815-645996BBCF8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5C1C49-8275-AF4E-626F-8D91F27E5C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EF5C83-AD6E-7BAE-0455-82C46DD0D8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BB1E9C-3031-FEE8-DB9E-E282BDC67C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83213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6107C4-8BC2-C73C-F079-4E60B2CB0D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ADDF258-460A-D2F5-9D54-EB1ABBECBC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51DABB-6B93-2FF6-2BAB-BC8F10E847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080729-6B45-DDC1-B59A-57FB22F6709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79DCB2-16E4-1921-F8E9-42528EFF776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BAEC9D1-32B6-EF0C-5346-DFF7F4859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44AF0DE-3184-ACC9-A750-BADEDC75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2F7F740-5931-DFD3-C3D1-617C9D17D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9782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E5C47A-F661-15AE-D504-B1A16EF90E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D9AFB7C-872F-0766-429D-E3E293CE2E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3EA22-1A91-0691-3F38-87A3592DC9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19B4430-D798-E4B6-1B33-092214FA0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609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BF67F6C-24B6-D19F-C34F-0AB0173BB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F8CDBF8-2035-2472-4640-865979907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B9F3CD9-FC1A-7A51-A4D1-1F0F205EA8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690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9452D-E3D4-8E58-6154-3906B89FD0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1333D-F98B-9125-7184-3F085E8BF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093366D-DC5E-8B3E-F525-83C52A1832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1349F5-73AA-9E6B-49C4-767CE1693D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2BE4DA1-809E-3C54-4A74-A905EAA47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44729E-E2E2-42D1-32F0-4385C79FA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89576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2B01A4-CF0E-1670-736E-5D4AF619A7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B789A22-2C7F-0AB8-4E06-E68868E4EE9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B67535-9F81-1654-D976-48F57C9A92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AB3B61-3754-E895-A8FD-122A02E833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69347B-E9E5-8506-C1D1-6404773692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C9042AF-F806-6DEE-5242-080FA212C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416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7E39D2-6B43-19E2-3C76-EE385BFAF5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4B0392B-DCFF-44B3-9CD6-D89B764C74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C29CC6-5099-533E-62DA-BF855E5F32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7FEA21-B6B9-4D32-903C-8BDA49CD07B1}" type="datetimeFigureOut">
              <a:rPr lang="en-US" smtClean="0"/>
              <a:t>1/9/2024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C4109D-3D4C-E228-3B21-8B3117EADE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BA994E-998F-93DD-1522-581E39723C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305479-042F-43DD-ADFA-471354C3AEF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2721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8" name="Straight Connector 7"/>
          <p:cNvCxnSpPr/>
          <p:nvPr/>
        </p:nvCxnSpPr>
        <p:spPr>
          <a:xfrm>
            <a:off x="3388895" y="1737436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388895" y="3006298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3388895" y="3959675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15" name="TextBox 14"/>
          <p:cNvSpPr txBox="1"/>
          <p:nvPr/>
        </p:nvSpPr>
        <p:spPr>
          <a:xfrm>
            <a:off x="3484143" y="221213"/>
            <a:ext cx="305848" cy="658799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Parents/</a:t>
            </a:r>
          </a:p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Guardians</a:t>
            </a:r>
            <a:endParaRPr lang="en-GB" sz="790">
              <a:ea typeface="Times New Roman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489437" y="2081489"/>
            <a:ext cx="184276" cy="721895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Schools</a:t>
            </a:r>
            <a:endParaRPr lang="en-GB" sz="790">
              <a:ea typeface="Times New Roman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489436" y="3184073"/>
            <a:ext cx="184276" cy="721895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Districts</a:t>
            </a:r>
            <a:endParaRPr lang="en-GB" sz="790">
              <a:ea typeface="Times New Roman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463438" y="4027267"/>
            <a:ext cx="305848" cy="779867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County Office of Education</a:t>
            </a:r>
            <a:endParaRPr lang="en-GB" sz="790">
              <a:ea typeface="Times New Roman"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881980" y="2004969"/>
            <a:ext cx="709889" cy="40670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 dirty="0">
                <a:solidFill>
                  <a:srgbClr val="000000"/>
                </a:solidFill>
                <a:ea typeface="Times New Roman"/>
                <a:cs typeface="Times New Roman"/>
              </a:rPr>
              <a:t>Distribute KOHA Forms</a:t>
            </a:r>
            <a:endParaRPr lang="en-GB" sz="790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21" name="Diamond 20"/>
          <p:cNvSpPr/>
          <p:nvPr/>
        </p:nvSpPr>
        <p:spPr>
          <a:xfrm>
            <a:off x="3680877" y="2003676"/>
            <a:ext cx="1081942" cy="443818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27867" tIns="13933" rIns="27867" bIns="13933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Onsite screenings?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6219137" y="3293638"/>
            <a:ext cx="737392" cy="4899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Compile aggregate school data 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24" name="Rectangle 23"/>
          <p:cNvSpPr/>
          <p:nvPr/>
        </p:nvSpPr>
        <p:spPr>
          <a:xfrm>
            <a:off x="4882952" y="2494568"/>
            <a:ext cx="709890" cy="40670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50" dirty="0">
                <a:solidFill>
                  <a:srgbClr val="000000"/>
                </a:solidFill>
                <a:ea typeface="Times New Roman"/>
                <a:cs typeface="Times New Roman"/>
              </a:rPr>
              <a:t>Distribute active or passive consent forms</a:t>
            </a:r>
            <a:endParaRPr lang="en-GB" sz="750" dirty="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8092073" y="2018596"/>
            <a:ext cx="618091" cy="62872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31049" tIns="15524" rIns="31049" bIns="15524" spcCol="0" rtlCol="0" anchor="ctr">
            <a:noAutofit/>
          </a:bodyPr>
          <a:lstStyle/>
          <a:p>
            <a:pPr algn="ctr"/>
            <a:r>
              <a:rPr lang="en-US" sz="790">
                <a:solidFill>
                  <a:schemeClr val="tx1"/>
                </a:solidFill>
                <a:ea typeface="Times New Roman"/>
                <a:cs typeface="Times New Roman"/>
              </a:rPr>
              <a:t>Submit data into SCOHR</a:t>
            </a:r>
            <a:endParaRPr lang="en-GB" sz="790">
              <a:solidFill>
                <a:schemeClr val="tx1"/>
              </a:solidFill>
              <a:ea typeface="Times New Roman"/>
            </a:endParaRPr>
          </a:p>
        </p:txBody>
      </p:sp>
      <p:sp>
        <p:nvSpPr>
          <p:cNvPr id="28" name="Oval 27"/>
          <p:cNvSpPr/>
          <p:nvPr/>
        </p:nvSpPr>
        <p:spPr>
          <a:xfrm>
            <a:off x="7219836" y="4996935"/>
            <a:ext cx="669479" cy="68414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31049" tIns="15524" rIns="31049" bIns="15524" spcCol="0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aggregate data into SCOHR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67" name="TextBox 66"/>
          <p:cNvSpPr txBox="1"/>
          <p:nvPr/>
        </p:nvSpPr>
        <p:spPr>
          <a:xfrm>
            <a:off x="4088661" y="1768280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No</a:t>
            </a:r>
          </a:p>
        </p:txBody>
      </p: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DF3BE08-F70E-4F06-BCF0-564DF4A93A30}"/>
              </a:ext>
            </a:extLst>
          </p:cNvPr>
          <p:cNvCxnSpPr/>
          <p:nvPr/>
        </p:nvCxnSpPr>
        <p:spPr>
          <a:xfrm>
            <a:off x="3388895" y="948515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688BD31A-2706-40B4-9451-68B273102BEA}"/>
              </a:ext>
            </a:extLst>
          </p:cNvPr>
          <p:cNvCxnSpPr/>
          <p:nvPr/>
        </p:nvCxnSpPr>
        <p:spPr>
          <a:xfrm>
            <a:off x="3388895" y="4852251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48A76CB6-2E4C-4E40-8D11-558DB114FF09}"/>
              </a:ext>
            </a:extLst>
          </p:cNvPr>
          <p:cNvSpPr txBox="1"/>
          <p:nvPr/>
        </p:nvSpPr>
        <p:spPr>
          <a:xfrm>
            <a:off x="3489436" y="4974131"/>
            <a:ext cx="184276" cy="721895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County LOHP</a:t>
            </a:r>
            <a:endParaRPr lang="en-GB" sz="790">
              <a:ea typeface="Times New Roman"/>
            </a:endParaRPr>
          </a:p>
        </p:txBody>
      </p: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658A8A16-E470-4E37-ACE6-928EF6839343}"/>
              </a:ext>
            </a:extLst>
          </p:cNvPr>
          <p:cNvCxnSpPr/>
          <p:nvPr/>
        </p:nvCxnSpPr>
        <p:spPr>
          <a:xfrm>
            <a:off x="3388895" y="5744826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E91CCF8-0607-4A8E-8CBC-838DC41F12D0}"/>
              </a:ext>
            </a:extLst>
          </p:cNvPr>
          <p:cNvCxnSpPr/>
          <p:nvPr/>
        </p:nvCxnSpPr>
        <p:spPr>
          <a:xfrm>
            <a:off x="3388895" y="6414910"/>
            <a:ext cx="5414211" cy="0"/>
          </a:xfrm>
          <a:prstGeom prst="line">
            <a:avLst/>
          </a:prstGeom>
          <a:ln w="76200">
            <a:solidFill>
              <a:schemeClr val="accent2">
                <a:lumMod val="20000"/>
                <a:lumOff val="80000"/>
              </a:schemeClr>
            </a:solidFill>
          </a:ln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DC0ADA11-44E6-457F-B662-D50FC29E626D}"/>
              </a:ext>
            </a:extLst>
          </p:cNvPr>
          <p:cNvSpPr txBox="1"/>
          <p:nvPr/>
        </p:nvSpPr>
        <p:spPr>
          <a:xfrm>
            <a:off x="3496681" y="1007494"/>
            <a:ext cx="184276" cy="658799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Providers</a:t>
            </a:r>
            <a:endParaRPr lang="en-GB" sz="790">
              <a:ea typeface="Times New Roman"/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09E875F-BEA8-4244-9296-3A0C5BD70C97}"/>
              </a:ext>
            </a:extLst>
          </p:cNvPr>
          <p:cNvSpPr txBox="1"/>
          <p:nvPr/>
        </p:nvSpPr>
        <p:spPr>
          <a:xfrm>
            <a:off x="3496681" y="5718080"/>
            <a:ext cx="184276" cy="721895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CDPH OOH</a:t>
            </a:r>
            <a:endParaRPr lang="en-GB" sz="790">
              <a:ea typeface="Times New Roman"/>
            </a:endParaRP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2E583E4F-EA16-41A2-B79A-CAF742A3572B}"/>
              </a:ext>
            </a:extLst>
          </p:cNvPr>
          <p:cNvSpPr txBox="1"/>
          <p:nvPr/>
        </p:nvSpPr>
        <p:spPr>
          <a:xfrm>
            <a:off x="3496681" y="6275840"/>
            <a:ext cx="184276" cy="721895"/>
          </a:xfrm>
          <a:prstGeom prst="rect">
            <a:avLst/>
          </a:prstGeom>
          <a:noFill/>
          <a:ln>
            <a:noFill/>
          </a:ln>
        </p:spPr>
        <p:txBody>
          <a:bodyPr vert="vert270" wrap="square" lIns="31049" tIns="15524" rIns="31049" bIns="15524" rtlCol="0">
            <a:sp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SCOHR</a:t>
            </a:r>
            <a:endParaRPr lang="en-GB" sz="790">
              <a:ea typeface="Times New Roman"/>
            </a:endParaRP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8E442673-E63D-4F63-AF7F-004385EBAEEC}"/>
              </a:ext>
            </a:extLst>
          </p:cNvPr>
          <p:cNvSpPr/>
          <p:nvPr/>
        </p:nvSpPr>
        <p:spPr>
          <a:xfrm>
            <a:off x="4648014" y="293755"/>
            <a:ext cx="821021" cy="47592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completed KOHA form (OHA or waiver) to school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293928E9-7D3F-4A7D-A138-983EF46FE6E3}"/>
              </a:ext>
            </a:extLst>
          </p:cNvPr>
          <p:cNvSpPr/>
          <p:nvPr/>
        </p:nvSpPr>
        <p:spPr>
          <a:xfrm>
            <a:off x="5710868" y="301029"/>
            <a:ext cx="690777" cy="475923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Consent or submit passive consent letter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54" name="Rectangle 53">
            <a:extLst>
              <a:ext uri="{FF2B5EF4-FFF2-40B4-BE49-F238E27FC236}">
                <a16:creationId xmlns:a16="http://schemas.microsoft.com/office/drawing/2014/main" id="{3939E845-1520-4F8E-950F-08F361B0CD2C}"/>
              </a:ext>
            </a:extLst>
          </p:cNvPr>
          <p:cNvSpPr/>
          <p:nvPr/>
        </p:nvSpPr>
        <p:spPr>
          <a:xfrm>
            <a:off x="6219137" y="4135747"/>
            <a:ext cx="737391" cy="489965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aggregate data to County Office of Education 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55" name="Oval 54">
            <a:extLst>
              <a:ext uri="{FF2B5EF4-FFF2-40B4-BE49-F238E27FC236}">
                <a16:creationId xmlns:a16="http://schemas.microsoft.com/office/drawing/2014/main" id="{A4FD8F77-BB12-4B0B-89A6-8CE179DD4DBA}"/>
              </a:ext>
            </a:extLst>
          </p:cNvPr>
          <p:cNvSpPr/>
          <p:nvPr/>
        </p:nvSpPr>
        <p:spPr>
          <a:xfrm>
            <a:off x="8092073" y="3232036"/>
            <a:ext cx="677856" cy="659878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31049" tIns="15524" rIns="31049" bIns="15524" spcCol="0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aggregate data to SCOHR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9DE06ABC-D122-4F61-BBD6-7889AF528C32}"/>
              </a:ext>
            </a:extLst>
          </p:cNvPr>
          <p:cNvSpPr/>
          <p:nvPr/>
        </p:nvSpPr>
        <p:spPr>
          <a:xfrm>
            <a:off x="6252958" y="1082557"/>
            <a:ext cx="494732" cy="40091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Complete OHAs onsite 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58" name="Diamond 57">
            <a:extLst>
              <a:ext uri="{FF2B5EF4-FFF2-40B4-BE49-F238E27FC236}">
                <a16:creationId xmlns:a16="http://schemas.microsoft.com/office/drawing/2014/main" id="{87D34E1B-7DF9-4CEA-BEB8-7680D4382708}"/>
              </a:ext>
            </a:extLst>
          </p:cNvPr>
          <p:cNvSpPr/>
          <p:nvPr/>
        </p:nvSpPr>
        <p:spPr>
          <a:xfrm>
            <a:off x="7100958" y="2045814"/>
            <a:ext cx="930107" cy="547403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27867" tIns="13933" rIns="27867" bIns="13933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data to SCOHR?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59" name="Diamond 58">
            <a:extLst>
              <a:ext uri="{FF2B5EF4-FFF2-40B4-BE49-F238E27FC236}">
                <a16:creationId xmlns:a16="http://schemas.microsoft.com/office/drawing/2014/main" id="{518D74A6-95E1-436B-913B-1562E4D51026}"/>
              </a:ext>
            </a:extLst>
          </p:cNvPr>
          <p:cNvSpPr/>
          <p:nvPr/>
        </p:nvSpPr>
        <p:spPr>
          <a:xfrm>
            <a:off x="7100958" y="3284326"/>
            <a:ext cx="959768" cy="460843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27867" tIns="13933" rIns="27867" bIns="13933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data to SCOHR?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sp>
        <p:nvSpPr>
          <p:cNvPr id="60" name="Diamond 59">
            <a:extLst>
              <a:ext uri="{FF2B5EF4-FFF2-40B4-BE49-F238E27FC236}">
                <a16:creationId xmlns:a16="http://schemas.microsoft.com/office/drawing/2014/main" id="{611A3051-7E9B-4915-8158-23444413425E}"/>
              </a:ext>
            </a:extLst>
          </p:cNvPr>
          <p:cNvSpPr/>
          <p:nvPr/>
        </p:nvSpPr>
        <p:spPr>
          <a:xfrm>
            <a:off x="7083020" y="4180865"/>
            <a:ext cx="959768" cy="476919"/>
          </a:xfrm>
          <a:prstGeom prst="diamond">
            <a:avLst/>
          </a:prstGeom>
          <a:solidFill>
            <a:schemeClr val="accent6">
              <a:lumMod val="40000"/>
              <a:lumOff val="6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wrap="square" lIns="27867" tIns="13933" rIns="27867" bIns="13933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data to SCOHR?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cxnSp>
        <p:nvCxnSpPr>
          <p:cNvPr id="6" name="Connector: Elbow 5">
            <a:extLst>
              <a:ext uri="{FF2B5EF4-FFF2-40B4-BE49-F238E27FC236}">
                <a16:creationId xmlns:a16="http://schemas.microsoft.com/office/drawing/2014/main" id="{5AA9E778-06C5-4136-907B-27F339490C6E}"/>
              </a:ext>
            </a:extLst>
          </p:cNvPr>
          <p:cNvCxnSpPr>
            <a:cxnSpLocks/>
            <a:stCxn id="21" idx="0"/>
            <a:endCxn id="20" idx="0"/>
          </p:cNvCxnSpPr>
          <p:nvPr/>
        </p:nvCxnSpPr>
        <p:spPr>
          <a:xfrm rot="16200000" flipH="1">
            <a:off x="4728740" y="1496784"/>
            <a:ext cx="1293" cy="1015077"/>
          </a:xfrm>
          <a:prstGeom prst="bentConnector3">
            <a:avLst>
              <a:gd name="adj1" fmla="val -13956044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or: Elbow 8">
            <a:extLst>
              <a:ext uri="{FF2B5EF4-FFF2-40B4-BE49-F238E27FC236}">
                <a16:creationId xmlns:a16="http://schemas.microsoft.com/office/drawing/2014/main" id="{A6B017C0-1F01-4DEB-9756-21007FB7CBB1}"/>
              </a:ext>
            </a:extLst>
          </p:cNvPr>
          <p:cNvCxnSpPr>
            <a:cxnSpLocks/>
            <a:stCxn id="21" idx="2"/>
            <a:endCxn id="24" idx="1"/>
          </p:cNvCxnSpPr>
          <p:nvPr/>
        </p:nvCxnSpPr>
        <p:spPr>
          <a:xfrm rot="16200000" flipH="1">
            <a:off x="4427187" y="2242155"/>
            <a:ext cx="250427" cy="661104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>
            <a:extLst>
              <a:ext uri="{FF2B5EF4-FFF2-40B4-BE49-F238E27FC236}">
                <a16:creationId xmlns:a16="http://schemas.microsoft.com/office/drawing/2014/main" id="{B178BA3F-3C99-4E0A-AD38-491452CE15EA}"/>
              </a:ext>
            </a:extLst>
          </p:cNvPr>
          <p:cNvSpPr txBox="1"/>
          <p:nvPr/>
        </p:nvSpPr>
        <p:spPr>
          <a:xfrm>
            <a:off x="4079371" y="2488506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Yes</a:t>
            </a:r>
          </a:p>
        </p:txBody>
      </p:sp>
      <p:cxnSp>
        <p:nvCxnSpPr>
          <p:cNvPr id="70" name="Connector: Elbow 69">
            <a:extLst>
              <a:ext uri="{FF2B5EF4-FFF2-40B4-BE49-F238E27FC236}">
                <a16:creationId xmlns:a16="http://schemas.microsoft.com/office/drawing/2014/main" id="{61E50778-C66D-447F-8458-E4DC7A6FCE17}"/>
              </a:ext>
            </a:extLst>
          </p:cNvPr>
          <p:cNvCxnSpPr>
            <a:cxnSpLocks/>
            <a:stCxn id="20" idx="3"/>
            <a:endCxn id="46" idx="2"/>
          </p:cNvCxnSpPr>
          <p:nvPr/>
        </p:nvCxnSpPr>
        <p:spPr>
          <a:xfrm flipH="1" flipV="1">
            <a:off x="5058524" y="769678"/>
            <a:ext cx="533345" cy="1438643"/>
          </a:xfrm>
          <a:prstGeom prst="bentConnector4">
            <a:avLst>
              <a:gd name="adj1" fmla="val -33838"/>
              <a:gd name="adj2" fmla="val 5706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Connector: Elbow 74">
            <a:extLst>
              <a:ext uri="{FF2B5EF4-FFF2-40B4-BE49-F238E27FC236}">
                <a16:creationId xmlns:a16="http://schemas.microsoft.com/office/drawing/2014/main" id="{5C8C64BE-A1C6-4267-8C72-5A72F0C7B372}"/>
              </a:ext>
            </a:extLst>
          </p:cNvPr>
          <p:cNvCxnSpPr>
            <a:cxnSpLocks/>
            <a:stCxn id="57" idx="2"/>
          </p:cNvCxnSpPr>
          <p:nvPr/>
        </p:nvCxnSpPr>
        <p:spPr>
          <a:xfrm rot="5400000">
            <a:off x="6189382" y="1786814"/>
            <a:ext cx="614282" cy="7603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Connector: Elbow 86">
            <a:extLst>
              <a:ext uri="{FF2B5EF4-FFF2-40B4-BE49-F238E27FC236}">
                <a16:creationId xmlns:a16="http://schemas.microsoft.com/office/drawing/2014/main" id="{1C65BF5B-F45D-4ED7-87B1-A6C7D96806F4}"/>
              </a:ext>
            </a:extLst>
          </p:cNvPr>
          <p:cNvCxnSpPr>
            <a:cxnSpLocks/>
            <a:stCxn id="49" idx="3"/>
            <a:endCxn id="57" idx="0"/>
          </p:cNvCxnSpPr>
          <p:nvPr/>
        </p:nvCxnSpPr>
        <p:spPr>
          <a:xfrm>
            <a:off x="6401645" y="538991"/>
            <a:ext cx="98679" cy="543566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Connector: Elbow 104">
            <a:extLst>
              <a:ext uri="{FF2B5EF4-FFF2-40B4-BE49-F238E27FC236}">
                <a16:creationId xmlns:a16="http://schemas.microsoft.com/office/drawing/2014/main" id="{9D8B3D6A-5DE5-49FB-AF9F-FEF9E15A1FE6}"/>
              </a:ext>
            </a:extLst>
          </p:cNvPr>
          <p:cNvCxnSpPr>
            <a:cxnSpLocks/>
            <a:stCxn id="24" idx="3"/>
            <a:endCxn id="49" idx="2"/>
          </p:cNvCxnSpPr>
          <p:nvPr/>
        </p:nvCxnSpPr>
        <p:spPr>
          <a:xfrm flipV="1">
            <a:off x="5592843" y="776952"/>
            <a:ext cx="463414" cy="1920969"/>
          </a:xfrm>
          <a:prstGeom prst="bentConnector2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7" name="Rectangle 126">
            <a:extLst>
              <a:ext uri="{FF2B5EF4-FFF2-40B4-BE49-F238E27FC236}">
                <a16:creationId xmlns:a16="http://schemas.microsoft.com/office/drawing/2014/main" id="{58EDA97E-D32C-4FF1-8880-DA370C5FD0EB}"/>
              </a:ext>
            </a:extLst>
          </p:cNvPr>
          <p:cNvSpPr/>
          <p:nvPr/>
        </p:nvSpPr>
        <p:spPr>
          <a:xfrm>
            <a:off x="6221864" y="2091829"/>
            <a:ext cx="734664" cy="457457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Compile KOHA data 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cxnSp>
        <p:nvCxnSpPr>
          <p:cNvPr id="149" name="Connector: Elbow 148">
            <a:extLst>
              <a:ext uri="{FF2B5EF4-FFF2-40B4-BE49-F238E27FC236}">
                <a16:creationId xmlns:a16="http://schemas.microsoft.com/office/drawing/2014/main" id="{8442B42F-5FD9-4ECD-A451-D86C8D5EE48C}"/>
              </a:ext>
            </a:extLst>
          </p:cNvPr>
          <p:cNvCxnSpPr>
            <a:cxnSpLocks/>
            <a:stCxn id="46" idx="0"/>
          </p:cNvCxnSpPr>
          <p:nvPr/>
        </p:nvCxnSpPr>
        <p:spPr>
          <a:xfrm rot="16200000" flipH="1">
            <a:off x="5051453" y="300826"/>
            <a:ext cx="1798074" cy="1783931"/>
          </a:xfrm>
          <a:prstGeom prst="bentConnector3">
            <a:avLst>
              <a:gd name="adj1" fmla="val -10037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5" name="Straight Connector 154">
            <a:extLst>
              <a:ext uri="{FF2B5EF4-FFF2-40B4-BE49-F238E27FC236}">
                <a16:creationId xmlns:a16="http://schemas.microsoft.com/office/drawing/2014/main" id="{A2D66ED9-8560-4E40-8E09-03AE9DF1DA9A}"/>
              </a:ext>
            </a:extLst>
          </p:cNvPr>
          <p:cNvCxnSpPr>
            <a:cxnSpLocks/>
            <a:stCxn id="127" idx="3"/>
            <a:endCxn id="58" idx="1"/>
          </p:cNvCxnSpPr>
          <p:nvPr/>
        </p:nvCxnSpPr>
        <p:spPr>
          <a:xfrm flipV="1">
            <a:off x="6956528" y="2319516"/>
            <a:ext cx="144430" cy="1042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7" name="Connector: Elbow 156">
            <a:extLst>
              <a:ext uri="{FF2B5EF4-FFF2-40B4-BE49-F238E27FC236}">
                <a16:creationId xmlns:a16="http://schemas.microsoft.com/office/drawing/2014/main" id="{15C2CF30-148E-45D5-B080-02F43696F596}"/>
              </a:ext>
            </a:extLst>
          </p:cNvPr>
          <p:cNvCxnSpPr>
            <a:cxnSpLocks/>
            <a:stCxn id="58" idx="0"/>
            <a:endCxn id="26" idx="0"/>
          </p:cNvCxnSpPr>
          <p:nvPr/>
        </p:nvCxnSpPr>
        <p:spPr>
          <a:xfrm rot="5400000" flipH="1" flipV="1">
            <a:off x="7969956" y="1614651"/>
            <a:ext cx="27218" cy="835107"/>
          </a:xfrm>
          <a:prstGeom prst="bentConnector3">
            <a:avLst>
              <a:gd name="adj1" fmla="val 76307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0" name="Connector: Elbow 159">
            <a:extLst>
              <a:ext uri="{FF2B5EF4-FFF2-40B4-BE49-F238E27FC236}">
                <a16:creationId xmlns:a16="http://schemas.microsoft.com/office/drawing/2014/main" id="{49A42DCF-D6D8-4B2C-BA77-25990AB639F1}"/>
              </a:ext>
            </a:extLst>
          </p:cNvPr>
          <p:cNvCxnSpPr>
            <a:cxnSpLocks/>
          </p:cNvCxnSpPr>
          <p:nvPr/>
        </p:nvCxnSpPr>
        <p:spPr>
          <a:xfrm rot="5400000">
            <a:off x="6840894" y="2580753"/>
            <a:ext cx="714160" cy="711027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Connector: Elbow 161">
            <a:extLst>
              <a:ext uri="{FF2B5EF4-FFF2-40B4-BE49-F238E27FC236}">
                <a16:creationId xmlns:a16="http://schemas.microsoft.com/office/drawing/2014/main" id="{7FE3AEA8-1F1B-40F4-9E7E-AE241106FC06}"/>
              </a:ext>
            </a:extLst>
          </p:cNvPr>
          <p:cNvCxnSpPr>
            <a:cxnSpLocks/>
            <a:stCxn id="59" idx="0"/>
            <a:endCxn id="55" idx="0"/>
          </p:cNvCxnSpPr>
          <p:nvPr/>
        </p:nvCxnSpPr>
        <p:spPr>
          <a:xfrm rot="5400000" flipH="1" flipV="1">
            <a:off x="7979778" y="2833101"/>
            <a:ext cx="52289" cy="850159"/>
          </a:xfrm>
          <a:prstGeom prst="bentConnector3">
            <a:avLst>
              <a:gd name="adj1" fmla="val 344475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6" name="TextBox 165">
            <a:extLst>
              <a:ext uri="{FF2B5EF4-FFF2-40B4-BE49-F238E27FC236}">
                <a16:creationId xmlns:a16="http://schemas.microsoft.com/office/drawing/2014/main" id="{1684E7A3-E3E1-4309-9FB2-2377D8507C4A}"/>
              </a:ext>
            </a:extLst>
          </p:cNvPr>
          <p:cNvSpPr txBox="1"/>
          <p:nvPr/>
        </p:nvSpPr>
        <p:spPr>
          <a:xfrm>
            <a:off x="7426634" y="1898214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Yes</a:t>
            </a:r>
          </a:p>
        </p:txBody>
      </p:sp>
      <p:sp>
        <p:nvSpPr>
          <p:cNvPr id="167" name="TextBox 166">
            <a:extLst>
              <a:ext uri="{FF2B5EF4-FFF2-40B4-BE49-F238E27FC236}">
                <a16:creationId xmlns:a16="http://schemas.microsoft.com/office/drawing/2014/main" id="{B0BEC071-2740-4E51-AD9B-40366FADD876}"/>
              </a:ext>
            </a:extLst>
          </p:cNvPr>
          <p:cNvSpPr txBox="1"/>
          <p:nvPr/>
        </p:nvSpPr>
        <p:spPr>
          <a:xfrm>
            <a:off x="7441399" y="3113583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Yes</a:t>
            </a:r>
          </a:p>
        </p:txBody>
      </p:sp>
      <p:sp>
        <p:nvSpPr>
          <p:cNvPr id="168" name="TextBox 167">
            <a:extLst>
              <a:ext uri="{FF2B5EF4-FFF2-40B4-BE49-F238E27FC236}">
                <a16:creationId xmlns:a16="http://schemas.microsoft.com/office/drawing/2014/main" id="{6A7E8589-C000-4D06-9D98-9C3A82F4FFEA}"/>
              </a:ext>
            </a:extLst>
          </p:cNvPr>
          <p:cNvSpPr txBox="1"/>
          <p:nvPr/>
        </p:nvSpPr>
        <p:spPr>
          <a:xfrm>
            <a:off x="7394214" y="4027437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Yes</a:t>
            </a:r>
          </a:p>
        </p:txBody>
      </p:sp>
      <p:sp>
        <p:nvSpPr>
          <p:cNvPr id="170" name="TextBox 169">
            <a:extLst>
              <a:ext uri="{FF2B5EF4-FFF2-40B4-BE49-F238E27FC236}">
                <a16:creationId xmlns:a16="http://schemas.microsoft.com/office/drawing/2014/main" id="{3DC23EBB-272F-42E6-9079-DA732887DBE2}"/>
              </a:ext>
            </a:extLst>
          </p:cNvPr>
          <p:cNvSpPr txBox="1"/>
          <p:nvPr/>
        </p:nvSpPr>
        <p:spPr>
          <a:xfrm>
            <a:off x="7426634" y="2601451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No</a:t>
            </a:r>
          </a:p>
        </p:txBody>
      </p:sp>
      <p:sp>
        <p:nvSpPr>
          <p:cNvPr id="171" name="TextBox 170">
            <a:extLst>
              <a:ext uri="{FF2B5EF4-FFF2-40B4-BE49-F238E27FC236}">
                <a16:creationId xmlns:a16="http://schemas.microsoft.com/office/drawing/2014/main" id="{47AA0A12-2AE1-432F-99D6-B0783E5C8D0C}"/>
              </a:ext>
            </a:extLst>
          </p:cNvPr>
          <p:cNvSpPr txBox="1"/>
          <p:nvPr/>
        </p:nvSpPr>
        <p:spPr>
          <a:xfrm>
            <a:off x="7426634" y="3700590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No</a:t>
            </a:r>
          </a:p>
        </p:txBody>
      </p:sp>
      <p:sp>
        <p:nvSpPr>
          <p:cNvPr id="172" name="TextBox 171">
            <a:extLst>
              <a:ext uri="{FF2B5EF4-FFF2-40B4-BE49-F238E27FC236}">
                <a16:creationId xmlns:a16="http://schemas.microsoft.com/office/drawing/2014/main" id="{8CA39E3E-6437-4F2C-ADAB-A85EA88FB75B}"/>
              </a:ext>
            </a:extLst>
          </p:cNvPr>
          <p:cNvSpPr txBox="1"/>
          <p:nvPr/>
        </p:nvSpPr>
        <p:spPr>
          <a:xfrm>
            <a:off x="7406883" y="4649633"/>
            <a:ext cx="447917" cy="213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90"/>
              <a:t>No</a:t>
            </a:r>
          </a:p>
        </p:txBody>
      </p:sp>
      <p:cxnSp>
        <p:nvCxnSpPr>
          <p:cNvPr id="173" name="Connector: Elbow 172">
            <a:extLst>
              <a:ext uri="{FF2B5EF4-FFF2-40B4-BE49-F238E27FC236}">
                <a16:creationId xmlns:a16="http://schemas.microsoft.com/office/drawing/2014/main" id="{D50C659D-D7FC-4486-BE0B-31D5CE200242}"/>
              </a:ext>
            </a:extLst>
          </p:cNvPr>
          <p:cNvCxnSpPr>
            <a:cxnSpLocks/>
            <a:stCxn id="59" idx="2"/>
            <a:endCxn id="54" idx="0"/>
          </p:cNvCxnSpPr>
          <p:nvPr/>
        </p:nvCxnSpPr>
        <p:spPr>
          <a:xfrm rot="5400000">
            <a:off x="6889049" y="3443953"/>
            <a:ext cx="390579" cy="993009"/>
          </a:xfrm>
          <a:prstGeom prst="bentConnector3">
            <a:avLst>
              <a:gd name="adj1" fmla="val 30748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6" name="Connector: Elbow 175">
            <a:extLst>
              <a:ext uri="{FF2B5EF4-FFF2-40B4-BE49-F238E27FC236}">
                <a16:creationId xmlns:a16="http://schemas.microsoft.com/office/drawing/2014/main" id="{A7C5D1F1-BC98-4BD4-9219-0E350C6D957F}"/>
              </a:ext>
            </a:extLst>
          </p:cNvPr>
          <p:cNvCxnSpPr>
            <a:cxnSpLocks/>
            <a:stCxn id="60" idx="0"/>
            <a:endCxn id="179" idx="0"/>
          </p:cNvCxnSpPr>
          <p:nvPr/>
        </p:nvCxnSpPr>
        <p:spPr>
          <a:xfrm rot="5400000" flipH="1" flipV="1">
            <a:off x="7974252" y="3724400"/>
            <a:ext cx="45118" cy="867812"/>
          </a:xfrm>
          <a:prstGeom prst="bentConnector3">
            <a:avLst>
              <a:gd name="adj1" fmla="val 266666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val 178">
            <a:extLst>
              <a:ext uri="{FF2B5EF4-FFF2-40B4-BE49-F238E27FC236}">
                <a16:creationId xmlns:a16="http://schemas.microsoft.com/office/drawing/2014/main" id="{17526E28-731B-4110-B792-040867265EA6}"/>
              </a:ext>
            </a:extLst>
          </p:cNvPr>
          <p:cNvSpPr/>
          <p:nvPr/>
        </p:nvSpPr>
        <p:spPr>
          <a:xfrm>
            <a:off x="8091503" y="4135747"/>
            <a:ext cx="678426" cy="643233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 lIns="31049" tIns="15524" rIns="31049" bIns="15524" spcCol="0" rtlCol="0" anchor="ctr">
            <a:noAutofit/>
          </a:bodyPr>
          <a:lstStyle/>
          <a:p>
            <a:pPr algn="ctr"/>
            <a:r>
              <a:rPr lang="en-US" sz="790">
                <a:solidFill>
                  <a:srgbClr val="000000"/>
                </a:solidFill>
                <a:ea typeface="Times New Roman"/>
                <a:cs typeface="Times New Roman"/>
              </a:rPr>
              <a:t>Submit aggregate data to SCOHR</a:t>
            </a:r>
            <a:endParaRPr lang="en-GB" sz="790">
              <a:solidFill>
                <a:srgbClr val="000000"/>
              </a:solidFill>
              <a:ea typeface="Times New Roman"/>
            </a:endParaRPr>
          </a:p>
        </p:txBody>
      </p:sp>
      <p:cxnSp>
        <p:nvCxnSpPr>
          <p:cNvPr id="182" name="Connector: Elbow 181">
            <a:extLst>
              <a:ext uri="{FF2B5EF4-FFF2-40B4-BE49-F238E27FC236}">
                <a16:creationId xmlns:a16="http://schemas.microsoft.com/office/drawing/2014/main" id="{C9711AEA-D564-43FA-B726-B914349F9AB7}"/>
              </a:ext>
            </a:extLst>
          </p:cNvPr>
          <p:cNvCxnSpPr>
            <a:cxnSpLocks/>
            <a:endCxn id="28" idx="0"/>
          </p:cNvCxnSpPr>
          <p:nvPr/>
        </p:nvCxnSpPr>
        <p:spPr>
          <a:xfrm rot="16200000" flipH="1">
            <a:off x="7397454" y="4839814"/>
            <a:ext cx="313153" cy="108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Straight Connector 186">
            <a:extLst>
              <a:ext uri="{FF2B5EF4-FFF2-40B4-BE49-F238E27FC236}">
                <a16:creationId xmlns:a16="http://schemas.microsoft.com/office/drawing/2014/main" id="{D2EC20C0-894D-4811-B247-954B060FD988}"/>
              </a:ext>
            </a:extLst>
          </p:cNvPr>
          <p:cNvCxnSpPr/>
          <p:nvPr/>
        </p:nvCxnSpPr>
        <p:spPr>
          <a:xfrm>
            <a:off x="6956528" y="3516739"/>
            <a:ext cx="144430" cy="2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8" name="Straight Connector 187">
            <a:extLst>
              <a:ext uri="{FF2B5EF4-FFF2-40B4-BE49-F238E27FC236}">
                <a16:creationId xmlns:a16="http://schemas.microsoft.com/office/drawing/2014/main" id="{59A68F1C-F738-4699-85A1-FBF79787E455}"/>
              </a:ext>
            </a:extLst>
          </p:cNvPr>
          <p:cNvCxnSpPr/>
          <p:nvPr/>
        </p:nvCxnSpPr>
        <p:spPr>
          <a:xfrm>
            <a:off x="6944870" y="4420473"/>
            <a:ext cx="144430" cy="251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F2E883D3-A456-F2FB-31F6-CD2AA1CB42E2}"/>
              </a:ext>
            </a:extLst>
          </p:cNvPr>
          <p:cNvSpPr txBox="1"/>
          <p:nvPr/>
        </p:nvSpPr>
        <p:spPr>
          <a:xfrm>
            <a:off x="168234" y="148441"/>
            <a:ext cx="2939142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KOHA form submission and data reporting process</a:t>
            </a:r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D678E9B-92B1-E629-6D5E-A5EBCAAB0387}"/>
              </a:ext>
            </a:extLst>
          </p:cNvPr>
          <p:cNvSpPr/>
          <p:nvPr/>
        </p:nvSpPr>
        <p:spPr>
          <a:xfrm>
            <a:off x="3817399" y="3212824"/>
            <a:ext cx="709889" cy="603846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31049" tIns="15524" rIns="31049" bIns="15524" spcCol="0" rtlCol="0" anchor="ctr"/>
          <a:lstStyle/>
          <a:p>
            <a:pPr algn="ctr"/>
            <a:r>
              <a:rPr lang="en-US" sz="790" dirty="0">
                <a:solidFill>
                  <a:srgbClr val="000000"/>
                </a:solidFill>
                <a:ea typeface="Times New Roman"/>
                <a:cs typeface="Times New Roman"/>
              </a:rPr>
              <a:t>Distribute KOHA Forms in Kindergarten registration packets</a:t>
            </a:r>
            <a:endParaRPr lang="en-GB" sz="790" dirty="0">
              <a:solidFill>
                <a:srgbClr val="000000"/>
              </a:solidFill>
              <a:ea typeface="Times New Roman"/>
            </a:endParaRPr>
          </a:p>
        </p:txBody>
      </p:sp>
      <p:cxnSp>
        <p:nvCxnSpPr>
          <p:cNvPr id="29" name="Straight Arrow Connector 28">
            <a:extLst>
              <a:ext uri="{FF2B5EF4-FFF2-40B4-BE49-F238E27FC236}">
                <a16:creationId xmlns:a16="http://schemas.microsoft.com/office/drawing/2014/main" id="{F08FE822-1E98-8220-59CB-D92926F39AA1}"/>
              </a:ext>
            </a:extLst>
          </p:cNvPr>
          <p:cNvCxnSpPr>
            <a:cxnSpLocks/>
          </p:cNvCxnSpPr>
          <p:nvPr/>
        </p:nvCxnSpPr>
        <p:spPr>
          <a:xfrm flipV="1">
            <a:off x="4020243" y="2411673"/>
            <a:ext cx="0" cy="7662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99578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A5F5D6FD-0F85-91DC-A656-6D0B80A24CA5}"/>
              </a:ext>
            </a:extLst>
          </p:cNvPr>
          <p:cNvSpPr/>
          <p:nvPr/>
        </p:nvSpPr>
        <p:spPr>
          <a:xfrm>
            <a:off x="3671455" y="504699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8BE12B8B-03BE-4211-22D5-35B988735D48}"/>
              </a:ext>
            </a:extLst>
          </p:cNvPr>
          <p:cNvSpPr/>
          <p:nvPr/>
        </p:nvSpPr>
        <p:spPr>
          <a:xfrm>
            <a:off x="1999013" y="1306284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5E919E-721C-C3D4-3ADB-650AA16614AC}"/>
              </a:ext>
            </a:extLst>
          </p:cNvPr>
          <p:cNvSpPr/>
          <p:nvPr/>
        </p:nvSpPr>
        <p:spPr>
          <a:xfrm>
            <a:off x="1524001" y="603663"/>
            <a:ext cx="2028701" cy="5937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Is the school including waiver forms to be sent to parents?</a:t>
            </a: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E71796-1DE0-DD9A-5AE4-197151C66169}"/>
              </a:ext>
            </a:extLst>
          </p:cNvPr>
          <p:cNvSpPr/>
          <p:nvPr/>
        </p:nvSpPr>
        <p:spPr>
          <a:xfrm>
            <a:off x="1524001" y="1979220"/>
            <a:ext cx="2028701" cy="5937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Both assessment form and waiver form are sent to parents.</a:t>
            </a:r>
            <a:endParaRPr lang="en-US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1BFEFA-6231-AA8F-28F0-123051BAD397}"/>
              </a:ext>
            </a:extLst>
          </p:cNvPr>
          <p:cNvSpPr/>
          <p:nvPr/>
        </p:nvSpPr>
        <p:spPr>
          <a:xfrm>
            <a:off x="4453246" y="603661"/>
            <a:ext cx="2592779" cy="5937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School only sends out assessment forms to parents. School provides waiver form to parents upon request.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BB75FB-788A-A8EC-BBA1-C8A8B6B0EF15}"/>
              </a:ext>
            </a:extLst>
          </p:cNvPr>
          <p:cNvSpPr/>
          <p:nvPr/>
        </p:nvSpPr>
        <p:spPr>
          <a:xfrm>
            <a:off x="4453246" y="1929738"/>
            <a:ext cx="2592779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School sends parents reminders about the assessment and resources to find a dentist.</a:t>
            </a:r>
            <a:endParaRPr lang="en-US" dirty="0"/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9907A96-6323-C7EF-1DC3-7BB6EC97BD14}"/>
              </a:ext>
            </a:extLst>
          </p:cNvPr>
          <p:cNvSpPr/>
          <p:nvPr/>
        </p:nvSpPr>
        <p:spPr>
          <a:xfrm>
            <a:off x="7202508" y="2711529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C59955FD-06ED-8E3F-BCA9-BDFDBD104ACB}"/>
              </a:ext>
            </a:extLst>
          </p:cNvPr>
          <p:cNvSpPr/>
          <p:nvPr/>
        </p:nvSpPr>
        <p:spPr>
          <a:xfrm>
            <a:off x="5215246" y="3443842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B91943-3A68-BB41-B611-7F24EC8CFCA5}"/>
              </a:ext>
            </a:extLst>
          </p:cNvPr>
          <p:cNvSpPr/>
          <p:nvPr/>
        </p:nvSpPr>
        <p:spPr>
          <a:xfrm>
            <a:off x="4453247" y="2879766"/>
            <a:ext cx="2592779" cy="465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cs typeface="Calibri"/>
              </a:rPr>
              <a:t>Is the school offering onsite dental screenings to kindergarteners?</a:t>
            </a:r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792723-500D-7946-1BE5-F7512E3E159B}"/>
              </a:ext>
            </a:extLst>
          </p:cNvPr>
          <p:cNvSpPr/>
          <p:nvPr/>
        </p:nvSpPr>
        <p:spPr>
          <a:xfrm>
            <a:off x="4453246" y="4106880"/>
            <a:ext cx="2592779" cy="435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School sends active or passive consent form to parents.</a:t>
            </a:r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9E46E95-70DA-4127-6C01-F0E6EBCF4D12}"/>
              </a:ext>
            </a:extLst>
          </p:cNvPr>
          <p:cNvSpPr/>
          <p:nvPr/>
        </p:nvSpPr>
        <p:spPr>
          <a:xfrm>
            <a:off x="4453245" y="4819400"/>
            <a:ext cx="2592779" cy="43542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Assessment form will be used for onsite screenings for kindergarteners.</a:t>
            </a:r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1EC817C-C4D2-646D-BF93-417D37FC0F9D}"/>
              </a:ext>
            </a:extLst>
          </p:cNvPr>
          <p:cNvSpPr/>
          <p:nvPr/>
        </p:nvSpPr>
        <p:spPr>
          <a:xfrm>
            <a:off x="4417373" y="5545836"/>
            <a:ext cx="3309525" cy="1108363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cs typeface="Calibri"/>
              </a:rPr>
              <a:t>For reporting, include data from: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cs typeface="Calibri"/>
              </a:rPr>
              <a:t>assessment forms submitted by parents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cs typeface="Calibri"/>
              </a:rPr>
              <a:t>waiver forms submitted by parents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cs typeface="Calibri"/>
              </a:rPr>
              <a:t>assessment forms from onsite screenings 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cs typeface="Calibri"/>
              </a:rPr>
              <a:t>opt-out passive consent forms (if used for onsite screenings)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35D5C5-7CF1-3D07-51FC-97D692DDDD77}"/>
              </a:ext>
            </a:extLst>
          </p:cNvPr>
          <p:cNvSpPr/>
          <p:nvPr/>
        </p:nvSpPr>
        <p:spPr>
          <a:xfrm>
            <a:off x="8000174" y="4078430"/>
            <a:ext cx="2846779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cs typeface="Calibri"/>
              </a:rPr>
              <a:t>School/district completes KOHA data entry in SCOHR.</a:t>
            </a:r>
            <a:endParaRPr lang="en-US" dirty="0">
              <a:solidFill>
                <a:srgbClr val="FFFFFF"/>
              </a:solidFill>
              <a:cs typeface="Calibri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710174E7-7A61-338C-A2FC-5247057FD675}"/>
              </a:ext>
            </a:extLst>
          </p:cNvPr>
          <p:cNvCxnSpPr/>
          <p:nvPr/>
        </p:nvCxnSpPr>
        <p:spPr>
          <a:xfrm flipV="1">
            <a:off x="3555052" y="2247776"/>
            <a:ext cx="894608" cy="5937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F211F8B3-1F4C-469D-49C8-6EAD6EF31A29}"/>
              </a:ext>
            </a:extLst>
          </p:cNvPr>
          <p:cNvCxnSpPr>
            <a:cxnSpLocks/>
          </p:cNvCxnSpPr>
          <p:nvPr/>
        </p:nvCxnSpPr>
        <p:spPr>
          <a:xfrm flipH="1">
            <a:off x="5736153" y="1194830"/>
            <a:ext cx="5937" cy="736271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E2DEB579-36F9-7749-406B-9F91D1A17D29}"/>
              </a:ext>
            </a:extLst>
          </p:cNvPr>
          <p:cNvCxnSpPr>
            <a:cxnSpLocks/>
          </p:cNvCxnSpPr>
          <p:nvPr/>
        </p:nvCxnSpPr>
        <p:spPr>
          <a:xfrm flipH="1">
            <a:off x="5736153" y="4549609"/>
            <a:ext cx="5937" cy="2711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C8607E0F-9B0F-2BF4-C098-3DD3AF4FA5B7}"/>
              </a:ext>
            </a:extLst>
          </p:cNvPr>
          <p:cNvCxnSpPr>
            <a:cxnSpLocks/>
          </p:cNvCxnSpPr>
          <p:nvPr/>
        </p:nvCxnSpPr>
        <p:spPr>
          <a:xfrm flipH="1">
            <a:off x="5746049" y="5252232"/>
            <a:ext cx="5937" cy="27115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781E64FE-265F-342D-E4FC-1FDE56FCDB3C}"/>
              </a:ext>
            </a:extLst>
          </p:cNvPr>
          <p:cNvCxnSpPr>
            <a:cxnSpLocks/>
          </p:cNvCxnSpPr>
          <p:nvPr/>
        </p:nvCxnSpPr>
        <p:spPr>
          <a:xfrm flipH="1" flipV="1">
            <a:off x="9544915" y="4751456"/>
            <a:ext cx="36897" cy="1318168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C5982702-C2E9-049A-E0E9-C50DE5B71E00}"/>
              </a:ext>
            </a:extLst>
          </p:cNvPr>
          <p:cNvCxnSpPr/>
          <p:nvPr/>
        </p:nvCxnSpPr>
        <p:spPr>
          <a:xfrm flipV="1">
            <a:off x="7720074" y="6045302"/>
            <a:ext cx="1877104" cy="5937"/>
          </a:xfrm>
          <a:prstGeom prst="straightConnector1">
            <a:avLst/>
          </a:prstGeom>
          <a:ln w="571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E7276BF7-D5F7-8DA4-1983-51C58711B222}"/>
              </a:ext>
            </a:extLst>
          </p:cNvPr>
          <p:cNvSpPr txBox="1"/>
          <p:nvPr/>
        </p:nvSpPr>
        <p:spPr>
          <a:xfrm>
            <a:off x="168234" y="148441"/>
            <a:ext cx="2939142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School Process for KOHA</a:t>
            </a:r>
          </a:p>
        </p:txBody>
      </p:sp>
      <p:cxnSp>
        <p:nvCxnSpPr>
          <p:cNvPr id="4" name="Straight Arrow Connector 3">
            <a:extLst>
              <a:ext uri="{FF2B5EF4-FFF2-40B4-BE49-F238E27FC236}">
                <a16:creationId xmlns:a16="http://schemas.microsoft.com/office/drawing/2014/main" id="{1C89EEA2-C88D-B57B-EC6C-1247FC72D76E}"/>
              </a:ext>
            </a:extLst>
          </p:cNvPr>
          <p:cNvCxnSpPr>
            <a:cxnSpLocks/>
          </p:cNvCxnSpPr>
          <p:nvPr/>
        </p:nvCxnSpPr>
        <p:spPr>
          <a:xfrm flipH="1">
            <a:off x="5746049" y="2580284"/>
            <a:ext cx="5937" cy="300843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>
            <a:extLst>
              <a:ext uri="{FF2B5EF4-FFF2-40B4-BE49-F238E27FC236}">
                <a16:creationId xmlns:a16="http://schemas.microsoft.com/office/drawing/2014/main" id="{5FC19565-63C6-4279-6B57-2412CC295F5B}"/>
              </a:ext>
            </a:extLst>
          </p:cNvPr>
          <p:cNvSpPr/>
          <p:nvPr/>
        </p:nvSpPr>
        <p:spPr>
          <a:xfrm>
            <a:off x="7997185" y="2886773"/>
            <a:ext cx="2857087" cy="584489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cs typeface="Calibri"/>
              </a:rPr>
              <a:t>For reporting, include data from: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cs typeface="Calibri"/>
              </a:rPr>
              <a:t>assessment forms submitted by parents</a:t>
            </a:r>
            <a:endParaRPr lang="en-US" dirty="0">
              <a:cs typeface="Calibri" panose="020F0502020204030204"/>
            </a:endParaRPr>
          </a:p>
          <a:p>
            <a:pPr marL="171450" indent="-171450">
              <a:buFont typeface="Arial"/>
              <a:buChar char="•"/>
            </a:pPr>
            <a:r>
              <a:rPr lang="en-US" sz="1200" dirty="0">
                <a:solidFill>
                  <a:srgbClr val="000000"/>
                </a:solidFill>
                <a:cs typeface="Calibri"/>
              </a:rPr>
              <a:t>waiver forms submitted by parents</a:t>
            </a:r>
            <a:endParaRPr lang="en-US" dirty="0">
              <a:cs typeface="Calibri" panose="020F0502020204030204"/>
            </a:endParaRP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0B00050-F6D4-49AE-5BB8-573A7DC294EA}"/>
              </a:ext>
            </a:extLst>
          </p:cNvPr>
          <p:cNvCxnSpPr>
            <a:cxnSpLocks/>
          </p:cNvCxnSpPr>
          <p:nvPr/>
        </p:nvCxnSpPr>
        <p:spPr>
          <a:xfrm>
            <a:off x="9504464" y="3470109"/>
            <a:ext cx="2001" cy="604530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478214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A5F5D6FD-0F85-91DC-A656-6D0B80A24CA5}"/>
              </a:ext>
            </a:extLst>
          </p:cNvPr>
          <p:cNvSpPr/>
          <p:nvPr/>
        </p:nvSpPr>
        <p:spPr>
          <a:xfrm>
            <a:off x="5809013" y="1464621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8BE12B8B-03BE-4211-22D5-35B988735D48}"/>
              </a:ext>
            </a:extLst>
          </p:cNvPr>
          <p:cNvSpPr/>
          <p:nvPr/>
        </p:nvSpPr>
        <p:spPr>
          <a:xfrm>
            <a:off x="4106883" y="2266206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5E919E-721C-C3D4-3ADB-650AA16614AC}"/>
              </a:ext>
            </a:extLst>
          </p:cNvPr>
          <p:cNvSpPr/>
          <p:nvPr/>
        </p:nvSpPr>
        <p:spPr>
          <a:xfrm>
            <a:off x="3631871" y="1563585"/>
            <a:ext cx="2028701" cy="5937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Was the child assessed to need urgent care?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E71796-1DE0-DD9A-5AE4-197151C66169}"/>
              </a:ext>
            </a:extLst>
          </p:cNvPr>
          <p:cNvSpPr/>
          <p:nvPr/>
        </p:nvSpPr>
        <p:spPr>
          <a:xfrm>
            <a:off x="6897586" y="4779817"/>
            <a:ext cx="2028701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Leave last question in Section 3 blank and return form to parent.</a:t>
            </a:r>
            <a:endParaRPr lang="en-US" dirty="0">
              <a:cs typeface="Calibri" panose="020F0502020204030204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1BFEFA-6231-AA8F-28F0-123051BAD397}"/>
              </a:ext>
            </a:extLst>
          </p:cNvPr>
          <p:cNvSpPr/>
          <p:nvPr/>
        </p:nvSpPr>
        <p:spPr>
          <a:xfrm>
            <a:off x="6580908" y="1563583"/>
            <a:ext cx="2592779" cy="5937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Leave Section 3 blank and return form to parent.</a:t>
            </a:r>
            <a:endParaRPr lang="en-US" sz="1200" dirty="0">
              <a:solidFill>
                <a:srgbClr val="000000"/>
              </a:solidFill>
              <a:cs typeface="Calibri" panose="020F0502020204030204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57BD3D-905D-E284-A17D-98C7438911A6}"/>
              </a:ext>
            </a:extLst>
          </p:cNvPr>
          <p:cNvSpPr txBox="1"/>
          <p:nvPr/>
        </p:nvSpPr>
        <p:spPr>
          <a:xfrm>
            <a:off x="168234" y="148441"/>
            <a:ext cx="819397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cs typeface="Calibri"/>
              </a:rPr>
              <a:t>Dental Office/Provider Process for Oral Health Assessments 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64618D83-6200-AF32-5CE3-70657A7C0786}"/>
              </a:ext>
            </a:extLst>
          </p:cNvPr>
          <p:cNvSpPr/>
          <p:nvPr/>
        </p:nvSpPr>
        <p:spPr>
          <a:xfrm>
            <a:off x="6105897" y="4670957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BDA4EB33-5501-C63E-6C64-BCDDC2AC9F59}"/>
              </a:ext>
            </a:extLst>
          </p:cNvPr>
          <p:cNvSpPr/>
          <p:nvPr/>
        </p:nvSpPr>
        <p:spPr>
          <a:xfrm>
            <a:off x="4096987" y="5423062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6337D5-D578-2EFF-C905-754AAD9A90F3}"/>
              </a:ext>
            </a:extLst>
          </p:cNvPr>
          <p:cNvSpPr/>
          <p:nvPr/>
        </p:nvSpPr>
        <p:spPr>
          <a:xfrm>
            <a:off x="3374573" y="4779817"/>
            <a:ext cx="2592778" cy="5937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Did the child receive treatment the same day as the assessment?</a:t>
            </a:r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E4EF406-3F02-7DB8-11E4-5C447BABE415}"/>
              </a:ext>
            </a:extLst>
          </p:cNvPr>
          <p:cNvSpPr/>
          <p:nvPr/>
        </p:nvSpPr>
        <p:spPr>
          <a:xfrm>
            <a:off x="3374570" y="663037"/>
            <a:ext cx="2592779" cy="5937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Complete Section 2. Make sure each box is completed. Only select one treatment urgency response.</a:t>
            </a:r>
            <a:endParaRPr lang="en-US" dirty="0">
              <a:cs typeface="Calibri" panose="020F0502020204030204"/>
            </a:endParaRPr>
          </a:p>
        </p:txBody>
      </p:sp>
      <p:cxnSp>
        <p:nvCxnSpPr>
          <p:cNvPr id="14" name="Straight Arrow Connector 13">
            <a:extLst>
              <a:ext uri="{FF2B5EF4-FFF2-40B4-BE49-F238E27FC236}">
                <a16:creationId xmlns:a16="http://schemas.microsoft.com/office/drawing/2014/main" id="{33D06505-427D-95F0-C805-566310D545CA}"/>
              </a:ext>
            </a:extLst>
          </p:cNvPr>
          <p:cNvCxnSpPr>
            <a:cxnSpLocks/>
          </p:cNvCxnSpPr>
          <p:nvPr/>
        </p:nvCxnSpPr>
        <p:spPr>
          <a:xfrm flipH="1">
            <a:off x="4667373" y="1254205"/>
            <a:ext cx="5937" cy="3107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Rectangle 14">
            <a:extLst>
              <a:ext uri="{FF2B5EF4-FFF2-40B4-BE49-F238E27FC236}">
                <a16:creationId xmlns:a16="http://schemas.microsoft.com/office/drawing/2014/main" id="{F60034F4-E75C-B9A0-2F7D-CEE4766B599F}"/>
              </a:ext>
            </a:extLst>
          </p:cNvPr>
          <p:cNvSpPr/>
          <p:nvPr/>
        </p:nvSpPr>
        <p:spPr>
          <a:xfrm>
            <a:off x="3374570" y="2879763"/>
            <a:ext cx="2592779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Notify parent of urgent dental care need. Write parent notification date in Section 3.</a:t>
            </a:r>
            <a:endParaRPr lang="en-US" sz="1200" dirty="0">
              <a:solidFill>
                <a:srgbClr val="000000"/>
              </a:solidFill>
              <a:cs typeface="Calibri"/>
            </a:endParaRPr>
          </a:p>
        </p:txBody>
      </p:sp>
      <p:cxnSp>
        <p:nvCxnSpPr>
          <p:cNvPr id="18" name="Straight Arrow Connector 17">
            <a:extLst>
              <a:ext uri="{FF2B5EF4-FFF2-40B4-BE49-F238E27FC236}">
                <a16:creationId xmlns:a16="http://schemas.microsoft.com/office/drawing/2014/main" id="{6DCA44A9-BE45-AE92-574B-3A79FDF190EC}"/>
              </a:ext>
            </a:extLst>
          </p:cNvPr>
          <p:cNvCxnSpPr>
            <a:cxnSpLocks/>
          </p:cNvCxnSpPr>
          <p:nvPr/>
        </p:nvCxnSpPr>
        <p:spPr>
          <a:xfrm flipH="1">
            <a:off x="4637685" y="3520412"/>
            <a:ext cx="5937" cy="3107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Rectangle 18">
            <a:extLst>
              <a:ext uri="{FF2B5EF4-FFF2-40B4-BE49-F238E27FC236}">
                <a16:creationId xmlns:a16="http://schemas.microsoft.com/office/drawing/2014/main" id="{C603E42C-F390-2CEA-24C6-84CAB1A67D37}"/>
              </a:ext>
            </a:extLst>
          </p:cNvPr>
          <p:cNvSpPr/>
          <p:nvPr/>
        </p:nvSpPr>
        <p:spPr>
          <a:xfrm>
            <a:off x="3374570" y="3829789"/>
            <a:ext cx="2592779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Schedule a follow-up appointment Write follow-up appointment date in Section 3.</a:t>
            </a:r>
            <a:endParaRPr lang="en-US" dirty="0">
              <a:cs typeface="Calibri" panose="020F0502020204030204"/>
            </a:endParaRPr>
          </a:p>
        </p:txBody>
      </p:sp>
      <p:cxnSp>
        <p:nvCxnSpPr>
          <p:cNvPr id="20" name="Straight Arrow Connector 19">
            <a:extLst>
              <a:ext uri="{FF2B5EF4-FFF2-40B4-BE49-F238E27FC236}">
                <a16:creationId xmlns:a16="http://schemas.microsoft.com/office/drawing/2014/main" id="{D96C12DB-6759-807F-E6A6-91F508E8428D}"/>
              </a:ext>
            </a:extLst>
          </p:cNvPr>
          <p:cNvCxnSpPr>
            <a:cxnSpLocks/>
          </p:cNvCxnSpPr>
          <p:nvPr/>
        </p:nvCxnSpPr>
        <p:spPr>
          <a:xfrm flipH="1">
            <a:off x="4637685" y="4470437"/>
            <a:ext cx="5937" cy="3107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Rectangle 20">
            <a:extLst>
              <a:ext uri="{FF2B5EF4-FFF2-40B4-BE49-F238E27FC236}">
                <a16:creationId xmlns:a16="http://schemas.microsoft.com/office/drawing/2014/main" id="{F3D52F2F-0B79-94D4-065A-C313A61195C3}"/>
              </a:ext>
            </a:extLst>
          </p:cNvPr>
          <p:cNvSpPr/>
          <p:nvPr/>
        </p:nvSpPr>
        <p:spPr>
          <a:xfrm>
            <a:off x="3374573" y="6036622"/>
            <a:ext cx="2592778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Mark "Yes" that the child received needed treatment in Section 3. Return form to parent.</a:t>
            </a:r>
            <a:endParaRPr lang="en-US" sz="1200" dirty="0">
              <a:solidFill>
                <a:srgbClr val="000000"/>
              </a:solidFill>
              <a:cs typeface="Calibri" panose="020F0502020204030204"/>
            </a:endParaRPr>
          </a:p>
        </p:txBody>
      </p:sp>
    </p:spTree>
    <p:extLst>
      <p:ext uri="{BB962C8B-B14F-4D97-AF65-F5344CB8AC3E}">
        <p14:creationId xmlns:p14="http://schemas.microsoft.com/office/powerpoint/2010/main" val="25081558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rrow: Right 1">
            <a:extLst>
              <a:ext uri="{FF2B5EF4-FFF2-40B4-BE49-F238E27FC236}">
                <a16:creationId xmlns:a16="http://schemas.microsoft.com/office/drawing/2014/main" id="{A5F5D6FD-0F85-91DC-A656-6D0B80A24CA5}"/>
              </a:ext>
            </a:extLst>
          </p:cNvPr>
          <p:cNvSpPr/>
          <p:nvPr/>
        </p:nvSpPr>
        <p:spPr>
          <a:xfrm>
            <a:off x="3790209" y="851063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8BE12B8B-03BE-4211-22D5-35B988735D48}"/>
              </a:ext>
            </a:extLst>
          </p:cNvPr>
          <p:cNvSpPr/>
          <p:nvPr/>
        </p:nvSpPr>
        <p:spPr>
          <a:xfrm>
            <a:off x="2117767" y="1652648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625E919E-721C-C3D4-3ADB-650AA16614AC}"/>
              </a:ext>
            </a:extLst>
          </p:cNvPr>
          <p:cNvSpPr/>
          <p:nvPr/>
        </p:nvSpPr>
        <p:spPr>
          <a:xfrm>
            <a:off x="1642755" y="950027"/>
            <a:ext cx="2028701" cy="5937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Was the child assessed to need urgent care?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0E71796-1DE0-DD9A-5AE4-197151C66169}"/>
              </a:ext>
            </a:extLst>
          </p:cNvPr>
          <p:cNvSpPr/>
          <p:nvPr/>
        </p:nvSpPr>
        <p:spPr>
          <a:xfrm>
            <a:off x="1632859" y="3691246"/>
            <a:ext cx="2028701" cy="831272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If dental office completed all of Section 3 on the form, no follow up with parent is needed.</a:t>
            </a:r>
            <a:endParaRPr lang="en-US">
              <a:ea typeface="+mn-lt"/>
              <a:cs typeface="+mn-lt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F01BFEFA-6231-AA8F-28F0-123051BAD397}"/>
              </a:ext>
            </a:extLst>
          </p:cNvPr>
          <p:cNvSpPr/>
          <p:nvPr/>
        </p:nvSpPr>
        <p:spPr>
          <a:xfrm>
            <a:off x="4572000" y="950025"/>
            <a:ext cx="2592779" cy="59376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No follow up with parent is needed. </a:t>
            </a:r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C7BB75FB-788A-A8EC-BBA1-C8A8B6B0EF15}"/>
              </a:ext>
            </a:extLst>
          </p:cNvPr>
          <p:cNvSpPr/>
          <p:nvPr/>
        </p:nvSpPr>
        <p:spPr>
          <a:xfrm>
            <a:off x="4572000" y="2117766"/>
            <a:ext cx="2592779" cy="801584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 dirty="0">
                <a:solidFill>
                  <a:srgbClr val="000000"/>
                </a:solidFill>
                <a:ea typeface="+mn-lt"/>
                <a:cs typeface="+mn-lt"/>
              </a:rPr>
              <a:t>School follows up with parent about whether child had a scheduled follow-up appointment and received needed treatment.</a:t>
            </a:r>
            <a:endParaRPr lang="en-US" dirty="0">
              <a:solidFill>
                <a:srgbClr val="FFFFFF"/>
              </a:solidFill>
              <a:cs typeface="Calibri"/>
            </a:endParaRPr>
          </a:p>
        </p:txBody>
      </p:sp>
      <p:sp>
        <p:nvSpPr>
          <p:cNvPr id="10" name="Arrow: Right 9">
            <a:extLst>
              <a:ext uri="{FF2B5EF4-FFF2-40B4-BE49-F238E27FC236}">
                <a16:creationId xmlns:a16="http://schemas.microsoft.com/office/drawing/2014/main" id="{69907A96-6323-C7EF-1DC3-7BB6EC97BD14}"/>
              </a:ext>
            </a:extLst>
          </p:cNvPr>
          <p:cNvSpPr/>
          <p:nvPr/>
        </p:nvSpPr>
        <p:spPr>
          <a:xfrm>
            <a:off x="7273637" y="3057893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11" name="Arrow: Down 10">
            <a:extLst>
              <a:ext uri="{FF2B5EF4-FFF2-40B4-BE49-F238E27FC236}">
                <a16:creationId xmlns:a16="http://schemas.microsoft.com/office/drawing/2014/main" id="{C59955FD-06ED-8E3F-BCA9-BDFDBD104ACB}"/>
              </a:ext>
            </a:extLst>
          </p:cNvPr>
          <p:cNvSpPr/>
          <p:nvPr/>
        </p:nvSpPr>
        <p:spPr>
          <a:xfrm>
            <a:off x="5334000" y="3790206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CB91943-3A68-BB41-B611-7F24EC8CFCA5}"/>
              </a:ext>
            </a:extLst>
          </p:cNvPr>
          <p:cNvSpPr/>
          <p:nvPr/>
        </p:nvSpPr>
        <p:spPr>
          <a:xfrm>
            <a:off x="4572001" y="3226130"/>
            <a:ext cx="2592779" cy="46511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Is school able to reach parent?</a:t>
            </a:r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A792723-500D-7946-1BE5-F7512E3E159B}"/>
              </a:ext>
            </a:extLst>
          </p:cNvPr>
          <p:cNvSpPr/>
          <p:nvPr/>
        </p:nvSpPr>
        <p:spPr>
          <a:xfrm>
            <a:off x="4572000" y="4453244"/>
            <a:ext cx="2592779" cy="316676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School completes Section 3</a:t>
            </a:r>
            <a:endParaRPr lang="en-US" sz="1200">
              <a:solidFill>
                <a:srgbClr val="000000"/>
              </a:solidFill>
              <a:cs typeface="Calibri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035D5C5-7CF1-3D07-51FC-97D692DDDD77}"/>
              </a:ext>
            </a:extLst>
          </p:cNvPr>
          <p:cNvSpPr/>
          <p:nvPr/>
        </p:nvSpPr>
        <p:spPr>
          <a:xfrm>
            <a:off x="8055428" y="3186543"/>
            <a:ext cx="2592779" cy="643247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cs typeface="Calibri"/>
              </a:rPr>
              <a:t>School marks “I don’t know” for whether child received needed treatment or not in Section 3</a:t>
            </a:r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957BD3D-905D-E284-A17D-98C7438911A6}"/>
              </a:ext>
            </a:extLst>
          </p:cNvPr>
          <p:cNvSpPr txBox="1"/>
          <p:nvPr/>
        </p:nvSpPr>
        <p:spPr>
          <a:xfrm>
            <a:off x="168234" y="148441"/>
            <a:ext cx="8193973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>
                <a:cs typeface="Calibri"/>
              </a:rPr>
              <a:t>School Process for Oral Health Assessments marked "Urgent Care Needed"</a:t>
            </a:r>
          </a:p>
        </p:txBody>
      </p:sp>
      <p:sp>
        <p:nvSpPr>
          <p:cNvPr id="17" name="Arrow: Right 16">
            <a:extLst>
              <a:ext uri="{FF2B5EF4-FFF2-40B4-BE49-F238E27FC236}">
                <a16:creationId xmlns:a16="http://schemas.microsoft.com/office/drawing/2014/main" id="{64618D83-6200-AF32-5CE3-70657A7C0786}"/>
              </a:ext>
            </a:extLst>
          </p:cNvPr>
          <p:cNvSpPr/>
          <p:nvPr/>
        </p:nvSpPr>
        <p:spPr>
          <a:xfrm>
            <a:off x="3780313" y="2216724"/>
            <a:ext cx="672934" cy="801584"/>
          </a:xfrm>
          <a:prstGeom prst="rightArrow">
            <a:avLst/>
          </a:prstGeom>
          <a:solidFill>
            <a:srgbClr val="ED7D3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NO</a:t>
            </a:r>
            <a:endParaRPr lang="en-US"/>
          </a:p>
        </p:txBody>
      </p:sp>
      <p:sp>
        <p:nvSpPr>
          <p:cNvPr id="22" name="Arrow: Down 21">
            <a:extLst>
              <a:ext uri="{FF2B5EF4-FFF2-40B4-BE49-F238E27FC236}">
                <a16:creationId xmlns:a16="http://schemas.microsoft.com/office/drawing/2014/main" id="{BDA4EB33-5501-C63E-6C64-BCDDC2AC9F59}"/>
              </a:ext>
            </a:extLst>
          </p:cNvPr>
          <p:cNvSpPr/>
          <p:nvPr/>
        </p:nvSpPr>
        <p:spPr>
          <a:xfrm>
            <a:off x="2107871" y="3018309"/>
            <a:ext cx="1078674" cy="564078"/>
          </a:xfrm>
          <a:prstGeom prst="downArrow">
            <a:avLst/>
          </a:prstGeom>
          <a:solidFill>
            <a:schemeClr val="accent6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cs typeface="Calibri"/>
              </a:rPr>
              <a:t>YES</a:t>
            </a:r>
            <a:endParaRPr lang="en-US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A76337D5-D578-2EFF-C905-754AAD9A90F3}"/>
              </a:ext>
            </a:extLst>
          </p:cNvPr>
          <p:cNvSpPr/>
          <p:nvPr/>
        </p:nvSpPr>
        <p:spPr>
          <a:xfrm>
            <a:off x="1632859" y="2315688"/>
            <a:ext cx="2028701" cy="593766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US" sz="1200">
                <a:solidFill>
                  <a:srgbClr val="000000"/>
                </a:solidFill>
                <a:ea typeface="+mn-lt"/>
                <a:cs typeface="+mn-lt"/>
              </a:rPr>
              <a:t>Did the dental office complete all of section 3 of the assessment?</a:t>
            </a:r>
            <a:endParaRPr lang="en-US">
              <a:ea typeface="+mn-lt"/>
              <a:cs typeface="+mn-lt"/>
            </a:endParaRPr>
          </a:p>
        </p:txBody>
      </p:sp>
      <p:cxnSp>
        <p:nvCxnSpPr>
          <p:cNvPr id="26" name="Straight Arrow Connector 25">
            <a:extLst>
              <a:ext uri="{FF2B5EF4-FFF2-40B4-BE49-F238E27FC236}">
                <a16:creationId xmlns:a16="http://schemas.microsoft.com/office/drawing/2014/main" id="{EE515AE5-4153-01F1-4318-A5431A0D36DA}"/>
              </a:ext>
            </a:extLst>
          </p:cNvPr>
          <p:cNvCxnSpPr>
            <a:cxnSpLocks/>
          </p:cNvCxnSpPr>
          <p:nvPr/>
        </p:nvCxnSpPr>
        <p:spPr>
          <a:xfrm flipH="1">
            <a:off x="5864803" y="2916752"/>
            <a:ext cx="5937" cy="310739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565081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EB5A4286DCA4047ADAA9B7772A60384" ma:contentTypeVersion="14" ma:contentTypeDescription="Create a new document." ma:contentTypeScope="" ma:versionID="526a8216cb11a5bf5cfcea71e3beb942">
  <xsd:schema xmlns:xsd="http://www.w3.org/2001/XMLSchema" xmlns:xs="http://www.w3.org/2001/XMLSchema" xmlns:p="http://schemas.microsoft.com/office/2006/metadata/properties" xmlns:ns3="0aba237b-2b3d-4041-a11f-69b797c37675" xmlns:ns4="8394d920-daef-4d6c-9c27-c2d1af352460" targetNamespace="http://schemas.microsoft.com/office/2006/metadata/properties" ma:root="true" ma:fieldsID="9399c2015919a4f5404757bb7bf8fccb" ns3:_="" ns4:_="">
    <xsd:import namespace="0aba237b-2b3d-4041-a11f-69b797c37675"/>
    <xsd:import namespace="8394d920-daef-4d6c-9c27-c2d1af352460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LengthInSeconds" minOccurs="0"/>
                <xsd:element ref="ns3:_activity" minOccurs="0"/>
                <xsd:element ref="ns3:MediaServiceObjectDetectorVersions" minOccurs="0"/>
                <xsd:element ref="ns3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aba237b-2b3d-4041-a11f-69b797c37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  <xsd:element name="_activity" ma:index="19" nillable="true" ma:displayName="_activity" ma:hidden="true" ma:internalName="_activity">
      <xsd:simpleType>
        <xsd:restriction base="dms:Note"/>
      </xsd:simpleType>
    </xsd:element>
    <xsd:element name="MediaServiceObjectDetectorVersions" ma:index="2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ystemTags" ma:index="21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394d920-daef-4d6c-9c27-c2d1af352460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0aba237b-2b3d-4041-a11f-69b797c37675" xsi:nil="true"/>
  </documentManagement>
</p:properties>
</file>

<file path=customXml/itemProps1.xml><?xml version="1.0" encoding="utf-8"?>
<ds:datastoreItem xmlns:ds="http://schemas.openxmlformats.org/officeDocument/2006/customXml" ds:itemID="{6B18BF12-EF05-48DC-8C1B-AA589D7F883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F2619A70-383B-4516-BC9D-836F9A79D7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0aba237b-2b3d-4041-a11f-69b797c37675"/>
    <ds:schemaRef ds:uri="8394d920-daef-4d6c-9c27-c2d1af35246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7AAC56B-C434-4AD2-B141-63155C3CDD83}">
  <ds:schemaRefs>
    <ds:schemaRef ds:uri="http://schemas.microsoft.com/office/2006/documentManagement/types"/>
    <ds:schemaRef ds:uri="http://purl.org/dc/terms/"/>
    <ds:schemaRef ds:uri="0aba237b-2b3d-4041-a11f-69b797c37675"/>
    <ds:schemaRef ds:uri="http://schemas.openxmlformats.org/package/2006/metadata/core-properties"/>
    <ds:schemaRef ds:uri="http://www.w3.org/XML/1998/namespace"/>
    <ds:schemaRef ds:uri="8394d920-daef-4d6c-9c27-c2d1af352460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101</TotalTime>
  <Words>510</Words>
  <Application>Microsoft Office PowerPoint</Application>
  <PresentationFormat>Widescreen</PresentationFormat>
  <Paragraphs>85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Bleymaier</dc:creator>
  <cp:lastModifiedBy>Claire Bleymaier</cp:lastModifiedBy>
  <cp:revision>137</cp:revision>
  <dcterms:created xsi:type="dcterms:W3CDTF">2023-11-30T00:51:23Z</dcterms:created>
  <dcterms:modified xsi:type="dcterms:W3CDTF">2024-01-09T21:35:23Z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0x0101009EB5A4286DCA4047ADAA9B7772A60384</vt:lpwstr>
  </property>
  <property fmtid="{D5CDD505-2E9C-101B-9397-08002B2CF9AE}" pid="3" name="MediaServiceImageTags">
    <vt:lpwstr/>
  </property>
</Properties>
</file>