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1.xml" ContentType="application/vnd.openxmlformats-officedocument.drawingml.diagramData+xml"/>
  <Override PartName="/ppt/notesSlides/notesSlide25.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Layouts/slideLayout48.xml" ContentType="application/vnd.openxmlformats-officedocument.presentationml.slideLayout+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slideLayouts/slideLayout49.xml" ContentType="application/vnd.openxmlformats-officedocument.presentationml.slideLayout+xml"/>
  <Override PartName="/ppt/notesSlides/notesSlide4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notesSlides/notesSlide20.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8.xml" ContentType="application/vnd.openxmlformats-officedocument.presentationml.notesSlide+xml"/>
  <Override PartName="/ppt/notesSlides/notesSlide21.xml" ContentType="application/vnd.openxmlformats-officedocument.presentationml.notesSlide+xml"/>
  <Override PartName="/ppt/notesSlides/notesSlide39.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notesSlides/notesSlide28.xml" ContentType="application/vnd.openxmlformats-officedocument.presentationml.notes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notesSlides/notesSlide31.xml" ContentType="application/vnd.openxmlformats-officedocument.presentationml.notesSlide+xml"/>
  <Override PartName="/ppt/notesSlides/notesSlide29.xml" ContentType="application/vnd.openxmlformats-officedocument.presentationml.notesSlide+xml"/>
  <Override PartName="/ppt/notesSlides/notesSlide15.xml" ContentType="application/vnd.openxmlformats-officedocument.presentationml.notesSlide+xml"/>
  <Override PartName="/ppt/notesSlides/notesSlide30.xml" ContentType="application/vnd.openxmlformats-officedocument.presentationml.notesSlide+xml"/>
  <Override PartName="/ppt/notesSlides/notesSlide33.xml" ContentType="application/vnd.openxmlformats-officedocument.presentationml.notesSlide+xml"/>
  <Override PartName="/ppt/notesSlides/notesSlide3.xml" ContentType="application/vnd.openxmlformats-officedocument.presentationml.notesSlide+xml"/>
  <Override PartName="/ppt/notesSlides/notesSlide32.xml" ContentType="application/vnd.openxmlformats-officedocument.presentationml.notesSlide+xml"/>
  <Override PartName="/ppt/notesSlides/notesSlide22.xml" ContentType="application/vnd.openxmlformats-officedocument.presentationml.notesSlide+xml"/>
  <Override PartName="/ppt/notesSlides/notesSlide16.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28.xml" ContentType="application/vnd.openxmlformats-officedocument.presentationml.slideLayout+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notesSlides/notesSlide18.xml" ContentType="application/vnd.openxmlformats-officedocument.presentationml.notesSlide+xml"/>
  <Override PartName="/ppt/slideLayouts/slideLayout34.xml" ContentType="application/vnd.openxmlformats-officedocument.presentationml.slideLayout+xml"/>
  <Override PartName="/ppt/notesSlides/notesSlide4.xml" ContentType="application/vnd.openxmlformats-officedocument.presentationml.notesSlid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24.xml" ContentType="application/vnd.openxmlformats-officedocument.presentationml.notesSlide+xml"/>
  <Override PartName="/ppt/notesSlides/notesSlide40.xml" ContentType="application/vnd.openxmlformats-officedocument.presentationml.notesSlide+xml"/>
  <Override PartName="/ppt/notesSlides/notesSlide11.xml" ContentType="application/vnd.openxmlformats-officedocument.presentationml.notesSlid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notesSlides/notesSlide19.xml" ContentType="application/vnd.openxmlformats-officedocument.presentationml.notesSlid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notesSlides/notesSlide12.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Masters/notesMaster1.xml" ContentType="application/vnd.openxmlformats-officedocument.presentationml.notesMaster+xml"/>
  <Override PartName="/ppt/theme/theme1.xml" ContentType="application/vnd.openxmlformats-officedocument.theme+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authors.xml" ContentType="application/vnd.ms-powerpoint.authors+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ppt/tags/tag1.xml" ContentType="application/vnd.openxmlformats-officedocument.presentationml.tag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 id="2147483678" r:id="rId4"/>
    <p:sldMasterId id="2147483680" r:id="rId5"/>
    <p:sldMasterId id="2147483686" r:id="rId6"/>
    <p:sldMasterId id="2147483692" r:id="rId7"/>
    <p:sldMasterId id="2147483701" r:id="rId8"/>
    <p:sldMasterId id="2147483704" r:id="rId9"/>
    <p:sldMasterId id="2147483708" r:id="rId10"/>
  </p:sldMasterIdLst>
  <p:notesMasterIdLst>
    <p:notesMasterId r:id="rId172"/>
  </p:notesMasterIdLst>
  <p:sldIdLst>
    <p:sldId id="4646" r:id="rId11"/>
    <p:sldId id="288" r:id="rId12"/>
    <p:sldId id="4644" r:id="rId13"/>
    <p:sldId id="4643" r:id="rId14"/>
    <p:sldId id="256" r:id="rId15"/>
    <p:sldId id="4651" r:id="rId16"/>
    <p:sldId id="3011" r:id="rId17"/>
    <p:sldId id="2998" r:id="rId18"/>
    <p:sldId id="3018" r:id="rId19"/>
    <p:sldId id="4652" r:id="rId20"/>
    <p:sldId id="4653" r:id="rId21"/>
    <p:sldId id="3026" r:id="rId22"/>
    <p:sldId id="4654" r:id="rId23"/>
    <p:sldId id="4655" r:id="rId24"/>
    <p:sldId id="4592" r:id="rId25"/>
    <p:sldId id="3027" r:id="rId26"/>
    <p:sldId id="1852" r:id="rId27"/>
    <p:sldId id="1834" r:id="rId28"/>
    <p:sldId id="1831" r:id="rId29"/>
    <p:sldId id="3005" r:id="rId30"/>
    <p:sldId id="4610" r:id="rId31"/>
    <p:sldId id="4611" r:id="rId32"/>
    <p:sldId id="4612" r:id="rId33"/>
    <p:sldId id="4613" r:id="rId34"/>
    <p:sldId id="4614" r:id="rId35"/>
    <p:sldId id="4615" r:id="rId36"/>
    <p:sldId id="4616" r:id="rId37"/>
    <p:sldId id="4617" r:id="rId38"/>
    <p:sldId id="4618" r:id="rId39"/>
    <p:sldId id="4619" r:id="rId40"/>
    <p:sldId id="4620" r:id="rId41"/>
    <p:sldId id="4621" r:id="rId42"/>
    <p:sldId id="4622" r:id="rId43"/>
    <p:sldId id="4623" r:id="rId44"/>
    <p:sldId id="4624" r:id="rId45"/>
    <p:sldId id="4625" r:id="rId46"/>
    <p:sldId id="4626" r:id="rId47"/>
    <p:sldId id="4627" r:id="rId48"/>
    <p:sldId id="4628" r:id="rId49"/>
    <p:sldId id="4629" r:id="rId50"/>
    <p:sldId id="4630" r:id="rId51"/>
    <p:sldId id="4631" r:id="rId52"/>
    <p:sldId id="4632" r:id="rId53"/>
    <p:sldId id="4633" r:id="rId54"/>
    <p:sldId id="4634" r:id="rId55"/>
    <p:sldId id="4635" r:id="rId56"/>
    <p:sldId id="4609" r:id="rId57"/>
    <p:sldId id="645" r:id="rId58"/>
    <p:sldId id="277" r:id="rId59"/>
    <p:sldId id="1010" r:id="rId60"/>
    <p:sldId id="4657" r:id="rId61"/>
    <p:sldId id="996" r:id="rId62"/>
    <p:sldId id="1016" r:id="rId63"/>
    <p:sldId id="873" r:id="rId64"/>
    <p:sldId id="1014" r:id="rId65"/>
    <p:sldId id="884" r:id="rId66"/>
    <p:sldId id="1015" r:id="rId67"/>
    <p:sldId id="778" r:id="rId68"/>
    <p:sldId id="997" r:id="rId69"/>
    <p:sldId id="1013" r:id="rId70"/>
    <p:sldId id="1012" r:id="rId71"/>
    <p:sldId id="1000" r:id="rId72"/>
    <p:sldId id="1007" r:id="rId73"/>
    <p:sldId id="1008" r:id="rId74"/>
    <p:sldId id="1011" r:id="rId75"/>
    <p:sldId id="1002" r:id="rId76"/>
    <p:sldId id="1003" r:id="rId77"/>
    <p:sldId id="959" r:id="rId78"/>
    <p:sldId id="287" r:id="rId79"/>
    <p:sldId id="471" r:id="rId80"/>
    <p:sldId id="389" r:id="rId81"/>
    <p:sldId id="640" r:id="rId82"/>
    <p:sldId id="553" r:id="rId83"/>
    <p:sldId id="641" r:id="rId84"/>
    <p:sldId id="642" r:id="rId85"/>
    <p:sldId id="643" r:id="rId86"/>
    <p:sldId id="399" r:id="rId87"/>
    <p:sldId id="552" r:id="rId88"/>
    <p:sldId id="550" r:id="rId89"/>
    <p:sldId id="549" r:id="rId90"/>
    <p:sldId id="470" r:id="rId91"/>
    <p:sldId id="472" r:id="rId92"/>
    <p:sldId id="465" r:id="rId93"/>
    <p:sldId id="473" r:id="rId94"/>
    <p:sldId id="551" r:id="rId95"/>
    <p:sldId id="644" r:id="rId96"/>
    <p:sldId id="291" r:id="rId97"/>
    <p:sldId id="327" r:id="rId98"/>
    <p:sldId id="328" r:id="rId99"/>
    <p:sldId id="329" r:id="rId100"/>
    <p:sldId id="330" r:id="rId101"/>
    <p:sldId id="331" r:id="rId102"/>
    <p:sldId id="332" r:id="rId103"/>
    <p:sldId id="333" r:id="rId104"/>
    <p:sldId id="304" r:id="rId105"/>
    <p:sldId id="257" r:id="rId106"/>
    <p:sldId id="258" r:id="rId107"/>
    <p:sldId id="259" r:id="rId108"/>
    <p:sldId id="260" r:id="rId109"/>
    <p:sldId id="261" r:id="rId110"/>
    <p:sldId id="262" r:id="rId111"/>
    <p:sldId id="263" r:id="rId112"/>
    <p:sldId id="264" r:id="rId113"/>
    <p:sldId id="265" r:id="rId114"/>
    <p:sldId id="266" r:id="rId115"/>
    <p:sldId id="267" r:id="rId116"/>
    <p:sldId id="268" r:id="rId117"/>
    <p:sldId id="269" r:id="rId118"/>
    <p:sldId id="305" r:id="rId119"/>
    <p:sldId id="270" r:id="rId120"/>
    <p:sldId id="306" r:id="rId121"/>
    <p:sldId id="307" r:id="rId122"/>
    <p:sldId id="308" r:id="rId123"/>
    <p:sldId id="309" r:id="rId124"/>
    <p:sldId id="310" r:id="rId125"/>
    <p:sldId id="276" r:id="rId126"/>
    <p:sldId id="313" r:id="rId127"/>
    <p:sldId id="316" r:id="rId128"/>
    <p:sldId id="317" r:id="rId129"/>
    <p:sldId id="315" r:id="rId130"/>
    <p:sldId id="318" r:id="rId131"/>
    <p:sldId id="319" r:id="rId132"/>
    <p:sldId id="314" r:id="rId133"/>
    <p:sldId id="320" r:id="rId134"/>
    <p:sldId id="321" r:id="rId135"/>
    <p:sldId id="322" r:id="rId136"/>
    <p:sldId id="323" r:id="rId137"/>
    <p:sldId id="324" r:id="rId138"/>
    <p:sldId id="325" r:id="rId139"/>
    <p:sldId id="326" r:id="rId140"/>
    <p:sldId id="4598" r:id="rId141"/>
    <p:sldId id="4599" r:id="rId142"/>
    <p:sldId id="4600" r:id="rId143"/>
    <p:sldId id="4601" r:id="rId144"/>
    <p:sldId id="4602" r:id="rId145"/>
    <p:sldId id="4603" r:id="rId146"/>
    <p:sldId id="4604" r:id="rId147"/>
    <p:sldId id="4605" r:id="rId148"/>
    <p:sldId id="4606" r:id="rId149"/>
    <p:sldId id="4607" r:id="rId150"/>
    <p:sldId id="294" r:id="rId151"/>
    <p:sldId id="295" r:id="rId152"/>
    <p:sldId id="296" r:id="rId153"/>
    <p:sldId id="297" r:id="rId154"/>
    <p:sldId id="298" r:id="rId155"/>
    <p:sldId id="4650" r:id="rId156"/>
    <p:sldId id="299" r:id="rId157"/>
    <p:sldId id="731" r:id="rId158"/>
    <p:sldId id="766" r:id="rId159"/>
    <p:sldId id="4593" r:id="rId160"/>
    <p:sldId id="4560" r:id="rId161"/>
    <p:sldId id="4594" r:id="rId162"/>
    <p:sldId id="4595" r:id="rId163"/>
    <p:sldId id="4596" r:id="rId164"/>
    <p:sldId id="300" r:id="rId165"/>
    <p:sldId id="4656" r:id="rId166"/>
    <p:sldId id="302" r:id="rId167"/>
    <p:sldId id="303" r:id="rId168"/>
    <p:sldId id="4642" r:id="rId169"/>
    <p:sldId id="301" r:id="rId170"/>
    <p:sldId id="283" r:id="rId1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ED216A-3A59-614F-E77D-A2B05A07793D}" name="Eileen Espejo" initials="EE" userId="S::eespejo@ChildrenNow.org::32d945f1-e0d1-4fec-bb5c-a54ca18c2d8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495"/>
    <a:srgbClr val="71BEE3"/>
    <a:srgbClr val="000000"/>
    <a:srgbClr val="902A92"/>
    <a:srgbClr val="151E28"/>
    <a:srgbClr val="EAAB33"/>
    <a:srgbClr val="A9D3CA"/>
    <a:srgbClr val="0077CF"/>
    <a:srgbClr val="6A7073"/>
    <a:srgbClr val="6B7A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38" Type="http://schemas.openxmlformats.org/officeDocument/2006/relationships/slide" Target="slides/slide128.xml"/><Relationship Id="rId159" Type="http://schemas.openxmlformats.org/officeDocument/2006/relationships/slide" Target="slides/slide149.xml"/><Relationship Id="rId170" Type="http://schemas.openxmlformats.org/officeDocument/2006/relationships/slide" Target="slides/slide160.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53" Type="http://schemas.openxmlformats.org/officeDocument/2006/relationships/slide" Target="slides/slide43.xml"/><Relationship Id="rId74" Type="http://schemas.openxmlformats.org/officeDocument/2006/relationships/slide" Target="slides/slide64.xml"/><Relationship Id="rId128" Type="http://schemas.openxmlformats.org/officeDocument/2006/relationships/slide" Target="slides/slide118.xml"/><Relationship Id="rId149" Type="http://schemas.openxmlformats.org/officeDocument/2006/relationships/slide" Target="slides/slide139.xml"/><Relationship Id="rId5" Type="http://schemas.openxmlformats.org/officeDocument/2006/relationships/slideMaster" Target="slideMasters/slideMaster3.xml"/><Relationship Id="rId95" Type="http://schemas.openxmlformats.org/officeDocument/2006/relationships/slide" Target="slides/slide85.xml"/><Relationship Id="rId160" Type="http://schemas.openxmlformats.org/officeDocument/2006/relationships/slide" Target="slides/slide150.xml"/><Relationship Id="rId22" Type="http://schemas.openxmlformats.org/officeDocument/2006/relationships/slide" Target="slides/slide12.xml"/><Relationship Id="rId43" Type="http://schemas.openxmlformats.org/officeDocument/2006/relationships/slide" Target="slides/slide33.xml"/><Relationship Id="rId64" Type="http://schemas.openxmlformats.org/officeDocument/2006/relationships/slide" Target="slides/slide54.xml"/><Relationship Id="rId118" Type="http://schemas.openxmlformats.org/officeDocument/2006/relationships/slide" Target="slides/slide108.xml"/><Relationship Id="rId139" Type="http://schemas.openxmlformats.org/officeDocument/2006/relationships/slide" Target="slides/slide129.xml"/><Relationship Id="rId85" Type="http://schemas.openxmlformats.org/officeDocument/2006/relationships/slide" Target="slides/slide75.xml"/><Relationship Id="rId150" Type="http://schemas.openxmlformats.org/officeDocument/2006/relationships/slide" Target="slides/slide140.xml"/><Relationship Id="rId171" Type="http://schemas.openxmlformats.org/officeDocument/2006/relationships/slide" Target="slides/slide161.xml"/><Relationship Id="rId12" Type="http://schemas.openxmlformats.org/officeDocument/2006/relationships/slide" Target="slides/slide2.xml"/><Relationship Id="rId33" Type="http://schemas.openxmlformats.org/officeDocument/2006/relationships/slide" Target="slides/slide23.xml"/><Relationship Id="rId108" Type="http://schemas.openxmlformats.org/officeDocument/2006/relationships/slide" Target="slides/slide98.xml"/><Relationship Id="rId129" Type="http://schemas.openxmlformats.org/officeDocument/2006/relationships/slide" Target="slides/slide119.xml"/><Relationship Id="rId54" Type="http://schemas.openxmlformats.org/officeDocument/2006/relationships/slide" Target="slides/slide44.xml"/><Relationship Id="rId75" Type="http://schemas.openxmlformats.org/officeDocument/2006/relationships/slide" Target="slides/slide65.xml"/><Relationship Id="rId96" Type="http://schemas.openxmlformats.org/officeDocument/2006/relationships/slide" Target="slides/slide86.xml"/><Relationship Id="rId140" Type="http://schemas.openxmlformats.org/officeDocument/2006/relationships/slide" Target="slides/slide130.xml"/><Relationship Id="rId161" Type="http://schemas.openxmlformats.org/officeDocument/2006/relationships/slide" Target="slides/slide151.xml"/><Relationship Id="rId6" Type="http://schemas.openxmlformats.org/officeDocument/2006/relationships/slideMaster" Target="slideMasters/slideMaster4.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slide" Target="slides/slide120.xml"/><Relationship Id="rId135" Type="http://schemas.openxmlformats.org/officeDocument/2006/relationships/slide" Target="slides/slide125.xml"/><Relationship Id="rId151" Type="http://schemas.openxmlformats.org/officeDocument/2006/relationships/slide" Target="slides/slide141.xml"/><Relationship Id="rId156" Type="http://schemas.openxmlformats.org/officeDocument/2006/relationships/slide" Target="slides/slide146.xml"/><Relationship Id="rId177" Type="http://schemas.microsoft.com/office/2016/11/relationships/changesInfo" Target="changesInfos/changesInfo1.xml"/><Relationship Id="rId172" Type="http://schemas.openxmlformats.org/officeDocument/2006/relationships/notesMaster" Target="notesMasters/notesMaster1.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167" Type="http://schemas.openxmlformats.org/officeDocument/2006/relationships/slide" Target="slides/slide157.xml"/><Relationship Id="rId7" Type="http://schemas.openxmlformats.org/officeDocument/2006/relationships/slideMaster" Target="slideMasters/slideMaster5.xml"/><Relationship Id="rId71" Type="http://schemas.openxmlformats.org/officeDocument/2006/relationships/slide" Target="slides/slide61.xml"/><Relationship Id="rId92" Type="http://schemas.openxmlformats.org/officeDocument/2006/relationships/slide" Target="slides/slide82.xml"/><Relationship Id="rId162" Type="http://schemas.openxmlformats.org/officeDocument/2006/relationships/slide" Target="slides/slide15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157" Type="http://schemas.openxmlformats.org/officeDocument/2006/relationships/slide" Target="slides/slide147.xml"/><Relationship Id="rId178" Type="http://schemas.microsoft.com/office/2018/10/relationships/authors" Target="authors.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73" Type="http://schemas.openxmlformats.org/officeDocument/2006/relationships/presProps" Target="presProps.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168" Type="http://schemas.openxmlformats.org/officeDocument/2006/relationships/slide" Target="slides/slide158.xml"/><Relationship Id="rId8" Type="http://schemas.openxmlformats.org/officeDocument/2006/relationships/slideMaster" Target="slideMasters/slideMaster6.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slide" Target="slides/slide153.xml"/><Relationship Id="rId3" Type="http://schemas.openxmlformats.org/officeDocument/2006/relationships/slideMaster" Target="slideMasters/slideMaster1.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 Id="rId174" Type="http://schemas.openxmlformats.org/officeDocument/2006/relationships/viewProps" Target="viewProps.xml"/><Relationship Id="rId179" Type="http://schemas.openxmlformats.org/officeDocument/2006/relationships/customXml" Target="../customXml/item3.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10" Type="http://schemas.openxmlformats.org/officeDocument/2006/relationships/slideMaster" Target="slideMasters/slideMaster8.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43" Type="http://schemas.openxmlformats.org/officeDocument/2006/relationships/slide" Target="slides/slide133.xml"/><Relationship Id="rId148" Type="http://schemas.openxmlformats.org/officeDocument/2006/relationships/slide" Target="slides/slide138.xml"/><Relationship Id="rId164" Type="http://schemas.openxmlformats.org/officeDocument/2006/relationships/slide" Target="slides/slide154.xml"/><Relationship Id="rId169" Type="http://schemas.openxmlformats.org/officeDocument/2006/relationships/slide" Target="slides/slide159.xml"/><Relationship Id="rId4" Type="http://schemas.openxmlformats.org/officeDocument/2006/relationships/slideMaster" Target="slideMasters/slideMaster2.xml"/><Relationship Id="rId9" Type="http://schemas.openxmlformats.org/officeDocument/2006/relationships/slideMaster" Target="slideMasters/slideMaster7.xml"/><Relationship Id="rId26" Type="http://schemas.openxmlformats.org/officeDocument/2006/relationships/slide" Target="slides/slide16.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54" Type="http://schemas.openxmlformats.org/officeDocument/2006/relationships/slide" Target="slides/slide144.xml"/><Relationship Id="rId175" Type="http://schemas.openxmlformats.org/officeDocument/2006/relationships/theme" Target="theme/theme1.xml"/><Relationship Id="rId16" Type="http://schemas.openxmlformats.org/officeDocument/2006/relationships/slide" Target="slides/slide6.xml"/><Relationship Id="rId37" Type="http://schemas.openxmlformats.org/officeDocument/2006/relationships/slide" Target="slides/slide27.xml"/><Relationship Id="rId58" Type="http://schemas.openxmlformats.org/officeDocument/2006/relationships/slide" Target="slides/slide48.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44" Type="http://schemas.openxmlformats.org/officeDocument/2006/relationships/slide" Target="slides/slide134.xml"/><Relationship Id="rId90" Type="http://schemas.openxmlformats.org/officeDocument/2006/relationships/slide" Target="slides/slide80.xml"/><Relationship Id="rId165" Type="http://schemas.openxmlformats.org/officeDocument/2006/relationships/slide" Target="slides/slide155.xml"/><Relationship Id="rId27" Type="http://schemas.openxmlformats.org/officeDocument/2006/relationships/slide" Target="slides/slide17.xml"/><Relationship Id="rId48" Type="http://schemas.openxmlformats.org/officeDocument/2006/relationships/slide" Target="slides/slide38.xml"/><Relationship Id="rId69" Type="http://schemas.openxmlformats.org/officeDocument/2006/relationships/slide" Target="slides/slide59.xml"/><Relationship Id="rId113" Type="http://schemas.openxmlformats.org/officeDocument/2006/relationships/slide" Target="slides/slide103.xml"/><Relationship Id="rId134" Type="http://schemas.openxmlformats.org/officeDocument/2006/relationships/slide" Target="slides/slide124.xml"/><Relationship Id="rId80" Type="http://schemas.openxmlformats.org/officeDocument/2006/relationships/slide" Target="slides/slide70.xml"/><Relationship Id="rId155" Type="http://schemas.openxmlformats.org/officeDocument/2006/relationships/slide" Target="slides/slide145.xml"/><Relationship Id="rId176" Type="http://schemas.openxmlformats.org/officeDocument/2006/relationships/tableStyles" Target="tableStyles.xml"/><Relationship Id="rId17" Type="http://schemas.openxmlformats.org/officeDocument/2006/relationships/slide" Target="slides/slide7.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24" Type="http://schemas.openxmlformats.org/officeDocument/2006/relationships/slide" Target="slides/slide114.xml"/><Relationship Id="rId70" Type="http://schemas.openxmlformats.org/officeDocument/2006/relationships/slide" Target="slides/slide60.xml"/><Relationship Id="rId91" Type="http://schemas.openxmlformats.org/officeDocument/2006/relationships/slide" Target="slides/slide81.xml"/><Relationship Id="rId145" Type="http://schemas.openxmlformats.org/officeDocument/2006/relationships/slide" Target="slides/slide135.xml"/><Relationship Id="rId166" Type="http://schemas.openxmlformats.org/officeDocument/2006/relationships/slide" Target="slides/slide156.xml"/><Relationship Id="rId1"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restha, Deepak@CDPH" userId="0ad65ba2-4888-4941-be86-d316b2496c02" providerId="ADAL" clId="{5CD5190A-0114-4056-9DF9-95FC6C069D9C}"/>
    <pc:docChg chg="delSld modSld">
      <pc:chgData name="Shrestha, Deepak@CDPH" userId="0ad65ba2-4888-4941-be86-d316b2496c02" providerId="ADAL" clId="{5CD5190A-0114-4056-9DF9-95FC6C069D9C}" dt="2026-05-05T15:13:39.213" v="2" actId="1076"/>
      <pc:docMkLst>
        <pc:docMk/>
      </pc:docMkLst>
      <pc:sldChg chg="modSp mod">
        <pc:chgData name="Shrestha, Deepak@CDPH" userId="0ad65ba2-4888-4941-be86-d316b2496c02" providerId="ADAL" clId="{5CD5190A-0114-4056-9DF9-95FC6C069D9C}" dt="2026-05-05T15:13:39.213" v="2" actId="1076"/>
        <pc:sldMkLst>
          <pc:docMk/>
          <pc:sldMk cId="2935732642" sldId="938"/>
        </pc:sldMkLst>
        <pc:picChg chg="mod">
          <ac:chgData name="Shrestha, Deepak@CDPH" userId="0ad65ba2-4888-4941-be86-d316b2496c02" providerId="ADAL" clId="{5CD5190A-0114-4056-9DF9-95FC6C069D9C}" dt="2026-05-05T15:13:39.213" v="2" actId="1076"/>
          <ac:picMkLst>
            <pc:docMk/>
            <pc:sldMk cId="2935732642" sldId="938"/>
            <ac:picMk id="8" creationId="{5382F179-6C4E-2A99-5A4F-BB3B2F378638}"/>
          </ac:picMkLst>
        </pc:picChg>
      </pc:sldChg>
      <pc:sldChg chg="del">
        <pc:chgData name="Shrestha, Deepak@CDPH" userId="0ad65ba2-4888-4941-be86-d316b2496c02" providerId="ADAL" clId="{5CD5190A-0114-4056-9DF9-95FC6C069D9C}" dt="2026-05-05T15:12:51.851" v="0" actId="47"/>
        <pc:sldMkLst>
          <pc:docMk/>
          <pc:sldMk cId="3770030240" sldId="4645"/>
        </pc:sldMkLst>
      </pc:sldChg>
    </pc:docChg>
  </pc:docChgLst>
</pc:chgInfo>
</file>

<file path=ppt/diagrams/_rels/data5.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image" Target="../media/image189.png"/></Relationships>
</file>

<file path=ppt/diagrams/_rels/data6.xml.rels><?xml version="1.0" encoding="UTF-8" standalone="yes"?>
<Relationships xmlns="http://schemas.openxmlformats.org/package/2006/relationships"><Relationship Id="rId3" Type="http://schemas.openxmlformats.org/officeDocument/2006/relationships/image" Target="../media/image228.svg"/><Relationship Id="rId2" Type="http://schemas.openxmlformats.org/officeDocument/2006/relationships/image" Target="../media/image227.svg"/><Relationship Id="rId1" Type="http://schemas.openxmlformats.org/officeDocument/2006/relationships/image" Target="../media/image22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image" Target="../media/image189.png"/></Relationships>
</file>

<file path=ppt/diagrams/_rels/drawing6.xml.rels><?xml version="1.0" encoding="UTF-8" standalone="yes"?>
<Relationships xmlns="http://schemas.openxmlformats.org/package/2006/relationships"><Relationship Id="rId3" Type="http://schemas.openxmlformats.org/officeDocument/2006/relationships/image" Target="../media/image228.svg"/><Relationship Id="rId2" Type="http://schemas.openxmlformats.org/officeDocument/2006/relationships/image" Target="../media/image227.svg"/><Relationship Id="rId1" Type="http://schemas.openxmlformats.org/officeDocument/2006/relationships/image" Target="../media/image22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791139-7A47-4611-970C-EE876FBE6110}"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66BD109C-9216-4E25-8BE5-CEA47FAAE323}">
      <dgm:prSet custT="1"/>
      <dgm:spPr/>
      <dgm:t>
        <a:bodyPr/>
        <a:lstStyle/>
        <a:p>
          <a:r>
            <a:rPr lang="en-US" sz="2400"/>
            <a:t>Shorter Grant term: </a:t>
          </a:r>
        </a:p>
      </dgm:t>
    </dgm:pt>
    <dgm:pt modelId="{29B9C0DF-B61C-4F37-976F-C60799241716}" type="parTrans" cxnId="{BE87E84F-81F5-44DD-9381-45147F54FDD2}">
      <dgm:prSet/>
      <dgm:spPr/>
      <dgm:t>
        <a:bodyPr/>
        <a:lstStyle/>
        <a:p>
          <a:endParaRPr lang="en-US"/>
        </a:p>
      </dgm:t>
    </dgm:pt>
    <dgm:pt modelId="{72BED206-256F-40A0-B5A4-FA1F4A6AA6A3}" type="sibTrans" cxnId="{BE87E84F-81F5-44DD-9381-45147F54FDD2}">
      <dgm:prSet/>
      <dgm:spPr/>
      <dgm:t>
        <a:bodyPr/>
        <a:lstStyle/>
        <a:p>
          <a:endParaRPr lang="en-US"/>
        </a:p>
      </dgm:t>
    </dgm:pt>
    <dgm:pt modelId="{552163A3-6920-4F19-97E5-8E5D3B168291}">
      <dgm:prSet custT="1"/>
      <dgm:spPr/>
      <dgm:t>
        <a:bodyPr/>
        <a:lstStyle/>
        <a:p>
          <a:r>
            <a:rPr lang="en-US" sz="2400">
              <a:latin typeface="Arial" panose="020B0604020202020204"/>
            </a:rPr>
            <a:t>3</a:t>
          </a:r>
          <a:r>
            <a:rPr lang="en-US" sz="2400"/>
            <a:t> years</a:t>
          </a:r>
        </a:p>
      </dgm:t>
    </dgm:pt>
    <dgm:pt modelId="{6A9580E8-67DD-4254-9B92-BEECF8580323}" type="parTrans" cxnId="{44ED76DC-531D-4695-A29A-B49AD3D0E2DD}">
      <dgm:prSet/>
      <dgm:spPr/>
      <dgm:t>
        <a:bodyPr/>
        <a:lstStyle/>
        <a:p>
          <a:endParaRPr lang="en-US"/>
        </a:p>
      </dgm:t>
    </dgm:pt>
    <dgm:pt modelId="{1EBC251A-B9D5-4EB8-8D16-98379CCEC1EB}" type="sibTrans" cxnId="{44ED76DC-531D-4695-A29A-B49AD3D0E2DD}">
      <dgm:prSet/>
      <dgm:spPr/>
      <dgm:t>
        <a:bodyPr/>
        <a:lstStyle/>
        <a:p>
          <a:endParaRPr lang="en-US"/>
        </a:p>
      </dgm:t>
    </dgm:pt>
    <dgm:pt modelId="{CE4391D6-60B6-4F69-9320-0AFDF7131657}">
      <dgm:prSet custT="1"/>
      <dgm:spPr/>
      <dgm:t>
        <a:bodyPr/>
        <a:lstStyle/>
        <a:p>
          <a:r>
            <a:rPr lang="en-US" sz="2400"/>
            <a:t>Funding amount and formula:</a:t>
          </a:r>
        </a:p>
      </dgm:t>
    </dgm:pt>
    <dgm:pt modelId="{CB637DFE-91D3-41B5-B9BC-68545ECEC28C}" type="parTrans" cxnId="{F8AEAB22-4AB5-424D-92C0-8CA05B6708D6}">
      <dgm:prSet/>
      <dgm:spPr/>
      <dgm:t>
        <a:bodyPr/>
        <a:lstStyle/>
        <a:p>
          <a:endParaRPr lang="en-US"/>
        </a:p>
      </dgm:t>
    </dgm:pt>
    <dgm:pt modelId="{E76317C9-EAE6-4AD7-B8CA-F442C216FBE6}" type="sibTrans" cxnId="{F8AEAB22-4AB5-424D-92C0-8CA05B6708D6}">
      <dgm:prSet/>
      <dgm:spPr/>
      <dgm:t>
        <a:bodyPr/>
        <a:lstStyle/>
        <a:p>
          <a:endParaRPr lang="en-US"/>
        </a:p>
      </dgm:t>
    </dgm:pt>
    <dgm:pt modelId="{2F17ECDB-5B43-4BDF-9ECC-26B6C6F419A9}">
      <dgm:prSet custT="1"/>
      <dgm:spPr/>
      <dgm:t>
        <a:bodyPr/>
        <a:lstStyle/>
        <a:p>
          <a:r>
            <a:rPr lang="en-US" sz="2400"/>
            <a:t>Funding reduction </a:t>
          </a:r>
        </a:p>
      </dgm:t>
    </dgm:pt>
    <dgm:pt modelId="{200EA099-D165-4D96-9FAA-C96B91A3B764}" type="parTrans" cxnId="{B55FB942-7A1E-45E2-80F4-E1DB6FA9E613}">
      <dgm:prSet/>
      <dgm:spPr/>
      <dgm:t>
        <a:bodyPr/>
        <a:lstStyle/>
        <a:p>
          <a:endParaRPr lang="en-US"/>
        </a:p>
      </dgm:t>
    </dgm:pt>
    <dgm:pt modelId="{2610F715-34FE-41B8-8F61-99199FFA5341}" type="sibTrans" cxnId="{B55FB942-7A1E-45E2-80F4-E1DB6FA9E613}">
      <dgm:prSet/>
      <dgm:spPr/>
      <dgm:t>
        <a:bodyPr/>
        <a:lstStyle/>
        <a:p>
          <a:endParaRPr lang="en-US"/>
        </a:p>
      </dgm:t>
    </dgm:pt>
    <dgm:pt modelId="{E411630C-C8EE-4A6F-8D01-E22EF4D584B6}">
      <dgm:prSet custT="1"/>
      <dgm:spPr/>
      <dgm:t>
        <a:bodyPr/>
        <a:lstStyle/>
        <a:p>
          <a:pPr rtl="0"/>
          <a:r>
            <a:rPr lang="en-US" sz="2400">
              <a:latin typeface="Arial" panose="020B0604020202020204"/>
            </a:rPr>
            <a:t>Allocations</a:t>
          </a:r>
          <a:r>
            <a:rPr lang="en-US" sz="2400"/>
            <a:t> based on 2023 Census data</a:t>
          </a:r>
          <a:r>
            <a:rPr lang="en-US" sz="2400">
              <a:latin typeface="Arial" panose="020B0604020202020204"/>
            </a:rPr>
            <a:t>, no tiers</a:t>
          </a:r>
          <a:endParaRPr lang="en-US" sz="2400"/>
        </a:p>
      </dgm:t>
    </dgm:pt>
    <dgm:pt modelId="{75678D9C-1D2F-47EC-A15A-3173F288BEED}" type="parTrans" cxnId="{B33BAFAB-29F2-495A-B87C-1475D602058D}">
      <dgm:prSet/>
      <dgm:spPr/>
      <dgm:t>
        <a:bodyPr/>
        <a:lstStyle/>
        <a:p>
          <a:endParaRPr lang="en-US"/>
        </a:p>
      </dgm:t>
    </dgm:pt>
    <dgm:pt modelId="{DBF73065-88F8-4476-B067-E3B1138FC1A5}" type="sibTrans" cxnId="{B33BAFAB-29F2-495A-B87C-1475D602058D}">
      <dgm:prSet/>
      <dgm:spPr/>
      <dgm:t>
        <a:bodyPr/>
        <a:lstStyle/>
        <a:p>
          <a:endParaRPr lang="en-US"/>
        </a:p>
      </dgm:t>
    </dgm:pt>
    <dgm:pt modelId="{A43B9288-8FA8-467D-B1A8-11474192949A}">
      <dgm:prSet custT="1"/>
      <dgm:spPr/>
      <dgm:t>
        <a:bodyPr/>
        <a:lstStyle/>
        <a:p>
          <a:r>
            <a:rPr lang="en-US" sz="2400"/>
            <a:t>Same formula used as previous and current grant cycle (but with reduced base funding)</a:t>
          </a:r>
        </a:p>
      </dgm:t>
    </dgm:pt>
    <dgm:pt modelId="{C8D1BA48-8972-42EA-8568-29146F8D91DD}" type="parTrans" cxnId="{53560D48-3EAD-4556-8BCB-C8DFB8484E2B}">
      <dgm:prSet/>
      <dgm:spPr/>
      <dgm:t>
        <a:bodyPr/>
        <a:lstStyle/>
        <a:p>
          <a:endParaRPr lang="en-US"/>
        </a:p>
      </dgm:t>
    </dgm:pt>
    <dgm:pt modelId="{AF874C7D-C250-4B89-9470-C0AC46A2B808}" type="sibTrans" cxnId="{53560D48-3EAD-4556-8BCB-C8DFB8484E2B}">
      <dgm:prSet/>
      <dgm:spPr/>
      <dgm:t>
        <a:bodyPr/>
        <a:lstStyle/>
        <a:p>
          <a:endParaRPr lang="en-US"/>
        </a:p>
      </dgm:t>
    </dgm:pt>
    <dgm:pt modelId="{BFC3C5E0-8B44-40ED-907F-6142DA68F556}">
      <dgm:prSet custT="1"/>
      <dgm:spPr/>
      <dgm:t>
        <a:bodyPr/>
        <a:lstStyle/>
        <a:p>
          <a:r>
            <a:rPr lang="en-US" sz="2400"/>
            <a:t>Additional flexibility:</a:t>
          </a:r>
        </a:p>
      </dgm:t>
    </dgm:pt>
    <dgm:pt modelId="{7DD77039-8956-4E5F-B0CF-BF29D54CCAA9}" type="parTrans" cxnId="{DF4EDEFB-7296-4880-954D-6D57A20007E8}">
      <dgm:prSet/>
      <dgm:spPr/>
      <dgm:t>
        <a:bodyPr/>
        <a:lstStyle/>
        <a:p>
          <a:endParaRPr lang="en-US"/>
        </a:p>
      </dgm:t>
    </dgm:pt>
    <dgm:pt modelId="{7700C03C-7067-4B54-B104-6B0D2B626B78}" type="sibTrans" cxnId="{DF4EDEFB-7296-4880-954D-6D57A20007E8}">
      <dgm:prSet/>
      <dgm:spPr/>
      <dgm:t>
        <a:bodyPr/>
        <a:lstStyle/>
        <a:p>
          <a:endParaRPr lang="en-US"/>
        </a:p>
      </dgm:t>
    </dgm:pt>
    <dgm:pt modelId="{6168EEE0-14D8-4EC2-AFA8-DDB6ED26B295}">
      <dgm:prSet custT="1"/>
      <dgm:spPr/>
      <dgm:t>
        <a:bodyPr/>
        <a:lstStyle/>
        <a:p>
          <a:r>
            <a:rPr lang="en-US" sz="2400"/>
            <a:t>In objectives, activities, and workplan development</a:t>
          </a:r>
        </a:p>
      </dgm:t>
    </dgm:pt>
    <dgm:pt modelId="{4DD7947E-E9F5-401E-A8AD-6C0FCE1A64B8}" type="parTrans" cxnId="{FAC07FE1-7982-4CD3-969D-A064279831E5}">
      <dgm:prSet/>
      <dgm:spPr/>
      <dgm:t>
        <a:bodyPr/>
        <a:lstStyle/>
        <a:p>
          <a:endParaRPr lang="en-US"/>
        </a:p>
      </dgm:t>
    </dgm:pt>
    <dgm:pt modelId="{2720B66A-6ACA-41D2-8F86-9648086A9AC2}" type="sibTrans" cxnId="{FAC07FE1-7982-4CD3-969D-A064279831E5}">
      <dgm:prSet/>
      <dgm:spPr/>
      <dgm:t>
        <a:bodyPr/>
        <a:lstStyle/>
        <a:p>
          <a:endParaRPr lang="en-US"/>
        </a:p>
      </dgm:t>
    </dgm:pt>
    <dgm:pt modelId="{EC8920E1-117B-4B35-A71B-D20487C9E55A}" type="pres">
      <dgm:prSet presAssocID="{AB791139-7A47-4611-970C-EE876FBE6110}" presName="linear" presStyleCnt="0">
        <dgm:presLayoutVars>
          <dgm:dir/>
          <dgm:animLvl val="lvl"/>
          <dgm:resizeHandles val="exact"/>
        </dgm:presLayoutVars>
      </dgm:prSet>
      <dgm:spPr/>
    </dgm:pt>
    <dgm:pt modelId="{55AE6553-1F02-4D00-8935-B99BA42D4117}" type="pres">
      <dgm:prSet presAssocID="{66BD109C-9216-4E25-8BE5-CEA47FAAE323}" presName="parentLin" presStyleCnt="0"/>
      <dgm:spPr/>
    </dgm:pt>
    <dgm:pt modelId="{B0274A40-9F45-4DFD-B2FE-7EE6E8B91D02}" type="pres">
      <dgm:prSet presAssocID="{66BD109C-9216-4E25-8BE5-CEA47FAAE323}" presName="parentLeftMargin" presStyleLbl="node1" presStyleIdx="0" presStyleCnt="3"/>
      <dgm:spPr/>
    </dgm:pt>
    <dgm:pt modelId="{D85E3321-53E8-4F77-8877-4A577213F9E9}" type="pres">
      <dgm:prSet presAssocID="{66BD109C-9216-4E25-8BE5-CEA47FAAE323}" presName="parentText" presStyleLbl="node1" presStyleIdx="0" presStyleCnt="3">
        <dgm:presLayoutVars>
          <dgm:chMax val="0"/>
          <dgm:bulletEnabled val="1"/>
        </dgm:presLayoutVars>
      </dgm:prSet>
      <dgm:spPr/>
    </dgm:pt>
    <dgm:pt modelId="{49DC9BE6-0E7A-4743-9C3A-63814BA07CB7}" type="pres">
      <dgm:prSet presAssocID="{66BD109C-9216-4E25-8BE5-CEA47FAAE323}" presName="negativeSpace" presStyleCnt="0"/>
      <dgm:spPr/>
    </dgm:pt>
    <dgm:pt modelId="{CA4139D7-4338-4F36-BC20-A2EAC996E848}" type="pres">
      <dgm:prSet presAssocID="{66BD109C-9216-4E25-8BE5-CEA47FAAE323}" presName="childText" presStyleLbl="conFgAcc1" presStyleIdx="0" presStyleCnt="3">
        <dgm:presLayoutVars>
          <dgm:bulletEnabled val="1"/>
        </dgm:presLayoutVars>
      </dgm:prSet>
      <dgm:spPr/>
    </dgm:pt>
    <dgm:pt modelId="{660E27A0-8A50-401F-9178-54FAB3E69A67}" type="pres">
      <dgm:prSet presAssocID="{72BED206-256F-40A0-B5A4-FA1F4A6AA6A3}" presName="spaceBetweenRectangles" presStyleCnt="0"/>
      <dgm:spPr/>
    </dgm:pt>
    <dgm:pt modelId="{FE739A24-33FC-4309-AD5F-DF674D5DDC2B}" type="pres">
      <dgm:prSet presAssocID="{CE4391D6-60B6-4F69-9320-0AFDF7131657}" presName="parentLin" presStyleCnt="0"/>
      <dgm:spPr/>
    </dgm:pt>
    <dgm:pt modelId="{01A372D3-4A34-4B89-93B8-62372A3C0EAD}" type="pres">
      <dgm:prSet presAssocID="{CE4391D6-60B6-4F69-9320-0AFDF7131657}" presName="parentLeftMargin" presStyleLbl="node1" presStyleIdx="0" presStyleCnt="3"/>
      <dgm:spPr/>
    </dgm:pt>
    <dgm:pt modelId="{5398A0B2-A628-4271-AF78-7054FB021321}" type="pres">
      <dgm:prSet presAssocID="{CE4391D6-60B6-4F69-9320-0AFDF7131657}" presName="parentText" presStyleLbl="node1" presStyleIdx="1" presStyleCnt="3">
        <dgm:presLayoutVars>
          <dgm:chMax val="0"/>
          <dgm:bulletEnabled val="1"/>
        </dgm:presLayoutVars>
      </dgm:prSet>
      <dgm:spPr/>
    </dgm:pt>
    <dgm:pt modelId="{9E0D817F-DD38-48E0-8F19-35F05B3A6A9F}" type="pres">
      <dgm:prSet presAssocID="{CE4391D6-60B6-4F69-9320-0AFDF7131657}" presName="negativeSpace" presStyleCnt="0"/>
      <dgm:spPr/>
    </dgm:pt>
    <dgm:pt modelId="{9D9F62B3-82C9-42B0-A05B-37AA8458662A}" type="pres">
      <dgm:prSet presAssocID="{CE4391D6-60B6-4F69-9320-0AFDF7131657}" presName="childText" presStyleLbl="conFgAcc1" presStyleIdx="1" presStyleCnt="3">
        <dgm:presLayoutVars>
          <dgm:bulletEnabled val="1"/>
        </dgm:presLayoutVars>
      </dgm:prSet>
      <dgm:spPr/>
    </dgm:pt>
    <dgm:pt modelId="{372E4929-927C-4D50-BA2E-6037F2DD7AF5}" type="pres">
      <dgm:prSet presAssocID="{E76317C9-EAE6-4AD7-B8CA-F442C216FBE6}" presName="spaceBetweenRectangles" presStyleCnt="0"/>
      <dgm:spPr/>
    </dgm:pt>
    <dgm:pt modelId="{AFFABFA0-E57B-4021-A1F2-934D298C0F1C}" type="pres">
      <dgm:prSet presAssocID="{BFC3C5E0-8B44-40ED-907F-6142DA68F556}" presName="parentLin" presStyleCnt="0"/>
      <dgm:spPr/>
    </dgm:pt>
    <dgm:pt modelId="{6965DCCC-50AA-4EF6-A4D1-208F4A481634}" type="pres">
      <dgm:prSet presAssocID="{BFC3C5E0-8B44-40ED-907F-6142DA68F556}" presName="parentLeftMargin" presStyleLbl="node1" presStyleIdx="1" presStyleCnt="3"/>
      <dgm:spPr/>
    </dgm:pt>
    <dgm:pt modelId="{DE765C3C-E7A6-4208-9482-C9CC0F4CD47D}" type="pres">
      <dgm:prSet presAssocID="{BFC3C5E0-8B44-40ED-907F-6142DA68F556}" presName="parentText" presStyleLbl="node1" presStyleIdx="2" presStyleCnt="3">
        <dgm:presLayoutVars>
          <dgm:chMax val="0"/>
          <dgm:bulletEnabled val="1"/>
        </dgm:presLayoutVars>
      </dgm:prSet>
      <dgm:spPr/>
    </dgm:pt>
    <dgm:pt modelId="{FC9CFD81-0A08-4E23-A6D5-BC890244A3B0}" type="pres">
      <dgm:prSet presAssocID="{BFC3C5E0-8B44-40ED-907F-6142DA68F556}" presName="negativeSpace" presStyleCnt="0"/>
      <dgm:spPr/>
    </dgm:pt>
    <dgm:pt modelId="{5AE8B32D-48F7-44F3-B530-2F5B566BF387}" type="pres">
      <dgm:prSet presAssocID="{BFC3C5E0-8B44-40ED-907F-6142DA68F556}" presName="childText" presStyleLbl="conFgAcc1" presStyleIdx="2" presStyleCnt="3">
        <dgm:presLayoutVars>
          <dgm:bulletEnabled val="1"/>
        </dgm:presLayoutVars>
      </dgm:prSet>
      <dgm:spPr/>
    </dgm:pt>
  </dgm:ptLst>
  <dgm:cxnLst>
    <dgm:cxn modelId="{4B19030B-EB85-43D4-872E-7538D8E09ED5}" type="presOf" srcId="{CE4391D6-60B6-4F69-9320-0AFDF7131657}" destId="{01A372D3-4A34-4B89-93B8-62372A3C0EAD}" srcOrd="0" destOrd="0" presId="urn:microsoft.com/office/officeart/2005/8/layout/list1"/>
    <dgm:cxn modelId="{F8AEAB22-4AB5-424D-92C0-8CA05B6708D6}" srcId="{AB791139-7A47-4611-970C-EE876FBE6110}" destId="{CE4391D6-60B6-4F69-9320-0AFDF7131657}" srcOrd="1" destOrd="0" parTransId="{CB637DFE-91D3-41B5-B9BC-68545ECEC28C}" sibTransId="{E76317C9-EAE6-4AD7-B8CA-F442C216FBE6}"/>
    <dgm:cxn modelId="{3499072C-1396-447A-BE4F-C7A246B827E2}" type="presOf" srcId="{AB791139-7A47-4611-970C-EE876FBE6110}" destId="{EC8920E1-117B-4B35-A71B-D20487C9E55A}" srcOrd="0" destOrd="0" presId="urn:microsoft.com/office/officeart/2005/8/layout/list1"/>
    <dgm:cxn modelId="{A3E62A38-E889-4E21-90A4-C7E197764378}" type="presOf" srcId="{66BD109C-9216-4E25-8BE5-CEA47FAAE323}" destId="{B0274A40-9F45-4DFD-B2FE-7EE6E8B91D02}" srcOrd="0" destOrd="0" presId="urn:microsoft.com/office/officeart/2005/8/layout/list1"/>
    <dgm:cxn modelId="{B55FB942-7A1E-45E2-80F4-E1DB6FA9E613}" srcId="{CE4391D6-60B6-4F69-9320-0AFDF7131657}" destId="{2F17ECDB-5B43-4BDF-9ECC-26B6C6F419A9}" srcOrd="0" destOrd="0" parTransId="{200EA099-D165-4D96-9FAA-C96B91A3B764}" sibTransId="{2610F715-34FE-41B8-8F61-99199FFA5341}"/>
    <dgm:cxn modelId="{53560D48-3EAD-4556-8BCB-C8DFB8484E2B}" srcId="{CE4391D6-60B6-4F69-9320-0AFDF7131657}" destId="{A43B9288-8FA8-467D-B1A8-11474192949A}" srcOrd="2" destOrd="0" parTransId="{C8D1BA48-8972-42EA-8568-29146F8D91DD}" sibTransId="{AF874C7D-C250-4B89-9470-C0AC46A2B808}"/>
    <dgm:cxn modelId="{BE87E84F-81F5-44DD-9381-45147F54FDD2}" srcId="{AB791139-7A47-4611-970C-EE876FBE6110}" destId="{66BD109C-9216-4E25-8BE5-CEA47FAAE323}" srcOrd="0" destOrd="0" parTransId="{29B9C0DF-B61C-4F37-976F-C60799241716}" sibTransId="{72BED206-256F-40A0-B5A4-FA1F4A6AA6A3}"/>
    <dgm:cxn modelId="{65E82876-47C5-4D34-A720-B15D58F4DA10}" type="presOf" srcId="{BFC3C5E0-8B44-40ED-907F-6142DA68F556}" destId="{6965DCCC-50AA-4EF6-A4D1-208F4A481634}" srcOrd="0" destOrd="0" presId="urn:microsoft.com/office/officeart/2005/8/layout/list1"/>
    <dgm:cxn modelId="{39CC7884-8987-488F-977A-4E1C641F1C5D}" type="presOf" srcId="{A43B9288-8FA8-467D-B1A8-11474192949A}" destId="{9D9F62B3-82C9-42B0-A05B-37AA8458662A}" srcOrd="0" destOrd="2" presId="urn:microsoft.com/office/officeart/2005/8/layout/list1"/>
    <dgm:cxn modelId="{0686FC84-6A41-40EF-8943-7750A8D6D52D}" type="presOf" srcId="{E411630C-C8EE-4A6F-8D01-E22EF4D584B6}" destId="{9D9F62B3-82C9-42B0-A05B-37AA8458662A}" srcOrd="0" destOrd="1" presId="urn:microsoft.com/office/officeart/2005/8/layout/list1"/>
    <dgm:cxn modelId="{E4694F8C-4FB6-47F5-A344-12C4EC3CFF0D}" type="presOf" srcId="{BFC3C5E0-8B44-40ED-907F-6142DA68F556}" destId="{DE765C3C-E7A6-4208-9482-C9CC0F4CD47D}" srcOrd="1" destOrd="0" presId="urn:microsoft.com/office/officeart/2005/8/layout/list1"/>
    <dgm:cxn modelId="{3D87FDA5-1CE8-45E8-BCD7-559621F907AA}" type="presOf" srcId="{CE4391D6-60B6-4F69-9320-0AFDF7131657}" destId="{5398A0B2-A628-4271-AF78-7054FB021321}" srcOrd="1" destOrd="0" presId="urn:microsoft.com/office/officeart/2005/8/layout/list1"/>
    <dgm:cxn modelId="{B33BAFAB-29F2-495A-B87C-1475D602058D}" srcId="{CE4391D6-60B6-4F69-9320-0AFDF7131657}" destId="{E411630C-C8EE-4A6F-8D01-E22EF4D584B6}" srcOrd="1" destOrd="0" parTransId="{75678D9C-1D2F-47EC-A15A-3173F288BEED}" sibTransId="{DBF73065-88F8-4476-B067-E3B1138FC1A5}"/>
    <dgm:cxn modelId="{5ED3B4B5-1146-4B78-AB3E-2A5DE3501869}" type="presOf" srcId="{6168EEE0-14D8-4EC2-AFA8-DDB6ED26B295}" destId="{5AE8B32D-48F7-44F3-B530-2F5B566BF387}" srcOrd="0" destOrd="0" presId="urn:microsoft.com/office/officeart/2005/8/layout/list1"/>
    <dgm:cxn modelId="{5AC998C3-E13B-4673-85CA-7DAD1D0306A1}" type="presOf" srcId="{2F17ECDB-5B43-4BDF-9ECC-26B6C6F419A9}" destId="{9D9F62B3-82C9-42B0-A05B-37AA8458662A}" srcOrd="0" destOrd="0" presId="urn:microsoft.com/office/officeart/2005/8/layout/list1"/>
    <dgm:cxn modelId="{44ED76DC-531D-4695-A29A-B49AD3D0E2DD}" srcId="{66BD109C-9216-4E25-8BE5-CEA47FAAE323}" destId="{552163A3-6920-4F19-97E5-8E5D3B168291}" srcOrd="0" destOrd="0" parTransId="{6A9580E8-67DD-4254-9B92-BEECF8580323}" sibTransId="{1EBC251A-B9D5-4EB8-8D16-98379CCEC1EB}"/>
    <dgm:cxn modelId="{FAC07FE1-7982-4CD3-969D-A064279831E5}" srcId="{BFC3C5E0-8B44-40ED-907F-6142DA68F556}" destId="{6168EEE0-14D8-4EC2-AFA8-DDB6ED26B295}" srcOrd="0" destOrd="0" parTransId="{4DD7947E-E9F5-401E-A8AD-6C0FCE1A64B8}" sibTransId="{2720B66A-6ACA-41D2-8F86-9648086A9AC2}"/>
    <dgm:cxn modelId="{5375ECEB-26C6-43E1-886C-62A050CB1CD7}" type="presOf" srcId="{66BD109C-9216-4E25-8BE5-CEA47FAAE323}" destId="{D85E3321-53E8-4F77-8877-4A577213F9E9}" srcOrd="1" destOrd="0" presId="urn:microsoft.com/office/officeart/2005/8/layout/list1"/>
    <dgm:cxn modelId="{4549E9ED-08DD-4CF1-B4C3-C84FD7D9085F}" type="presOf" srcId="{552163A3-6920-4F19-97E5-8E5D3B168291}" destId="{CA4139D7-4338-4F36-BC20-A2EAC996E848}" srcOrd="0" destOrd="0" presId="urn:microsoft.com/office/officeart/2005/8/layout/list1"/>
    <dgm:cxn modelId="{DF4EDEFB-7296-4880-954D-6D57A20007E8}" srcId="{AB791139-7A47-4611-970C-EE876FBE6110}" destId="{BFC3C5E0-8B44-40ED-907F-6142DA68F556}" srcOrd="2" destOrd="0" parTransId="{7DD77039-8956-4E5F-B0CF-BF29D54CCAA9}" sibTransId="{7700C03C-7067-4B54-B104-6B0D2B626B78}"/>
    <dgm:cxn modelId="{DC8B011E-C081-4182-94A5-6F04E3044A1C}" type="presParOf" srcId="{EC8920E1-117B-4B35-A71B-D20487C9E55A}" destId="{55AE6553-1F02-4D00-8935-B99BA42D4117}" srcOrd="0" destOrd="0" presId="urn:microsoft.com/office/officeart/2005/8/layout/list1"/>
    <dgm:cxn modelId="{E4DBACA0-3A7C-4A35-BCFE-BE5869231188}" type="presParOf" srcId="{55AE6553-1F02-4D00-8935-B99BA42D4117}" destId="{B0274A40-9F45-4DFD-B2FE-7EE6E8B91D02}" srcOrd="0" destOrd="0" presId="urn:microsoft.com/office/officeart/2005/8/layout/list1"/>
    <dgm:cxn modelId="{64CD6E50-3312-43A4-98F2-FECF54CF6EC3}" type="presParOf" srcId="{55AE6553-1F02-4D00-8935-B99BA42D4117}" destId="{D85E3321-53E8-4F77-8877-4A577213F9E9}" srcOrd="1" destOrd="0" presId="urn:microsoft.com/office/officeart/2005/8/layout/list1"/>
    <dgm:cxn modelId="{0016A56F-9F09-452E-B239-ABBE5417D09F}" type="presParOf" srcId="{EC8920E1-117B-4B35-A71B-D20487C9E55A}" destId="{49DC9BE6-0E7A-4743-9C3A-63814BA07CB7}" srcOrd="1" destOrd="0" presId="urn:microsoft.com/office/officeart/2005/8/layout/list1"/>
    <dgm:cxn modelId="{CBB36D4D-7855-440F-8EFA-37529E7B297C}" type="presParOf" srcId="{EC8920E1-117B-4B35-A71B-D20487C9E55A}" destId="{CA4139D7-4338-4F36-BC20-A2EAC996E848}" srcOrd="2" destOrd="0" presId="urn:microsoft.com/office/officeart/2005/8/layout/list1"/>
    <dgm:cxn modelId="{989F03E6-8F84-47B4-8805-305D7BB8A0F2}" type="presParOf" srcId="{EC8920E1-117B-4B35-A71B-D20487C9E55A}" destId="{660E27A0-8A50-401F-9178-54FAB3E69A67}" srcOrd="3" destOrd="0" presId="urn:microsoft.com/office/officeart/2005/8/layout/list1"/>
    <dgm:cxn modelId="{66F738C9-A7BC-405F-9139-EA8E05C16F4B}" type="presParOf" srcId="{EC8920E1-117B-4B35-A71B-D20487C9E55A}" destId="{FE739A24-33FC-4309-AD5F-DF674D5DDC2B}" srcOrd="4" destOrd="0" presId="urn:microsoft.com/office/officeart/2005/8/layout/list1"/>
    <dgm:cxn modelId="{BAB4C6D6-D9DA-45C4-AA4D-E34966D39C22}" type="presParOf" srcId="{FE739A24-33FC-4309-AD5F-DF674D5DDC2B}" destId="{01A372D3-4A34-4B89-93B8-62372A3C0EAD}" srcOrd="0" destOrd="0" presId="urn:microsoft.com/office/officeart/2005/8/layout/list1"/>
    <dgm:cxn modelId="{1B972D86-6244-4B7D-B40D-E37BD86E9891}" type="presParOf" srcId="{FE739A24-33FC-4309-AD5F-DF674D5DDC2B}" destId="{5398A0B2-A628-4271-AF78-7054FB021321}" srcOrd="1" destOrd="0" presId="urn:microsoft.com/office/officeart/2005/8/layout/list1"/>
    <dgm:cxn modelId="{4055074D-8481-4BC0-A958-DEF5852F2192}" type="presParOf" srcId="{EC8920E1-117B-4B35-A71B-D20487C9E55A}" destId="{9E0D817F-DD38-48E0-8F19-35F05B3A6A9F}" srcOrd="5" destOrd="0" presId="urn:microsoft.com/office/officeart/2005/8/layout/list1"/>
    <dgm:cxn modelId="{03EB4902-F1F1-4CF3-98A0-224C8EEC81A5}" type="presParOf" srcId="{EC8920E1-117B-4B35-A71B-D20487C9E55A}" destId="{9D9F62B3-82C9-42B0-A05B-37AA8458662A}" srcOrd="6" destOrd="0" presId="urn:microsoft.com/office/officeart/2005/8/layout/list1"/>
    <dgm:cxn modelId="{0D733350-97D3-4B21-A78F-21A15FEA2272}" type="presParOf" srcId="{EC8920E1-117B-4B35-A71B-D20487C9E55A}" destId="{372E4929-927C-4D50-BA2E-6037F2DD7AF5}" srcOrd="7" destOrd="0" presId="urn:microsoft.com/office/officeart/2005/8/layout/list1"/>
    <dgm:cxn modelId="{281528E2-CF90-4A12-A5B1-FEAC568CEDDA}" type="presParOf" srcId="{EC8920E1-117B-4B35-A71B-D20487C9E55A}" destId="{AFFABFA0-E57B-4021-A1F2-934D298C0F1C}" srcOrd="8" destOrd="0" presId="urn:microsoft.com/office/officeart/2005/8/layout/list1"/>
    <dgm:cxn modelId="{D970083A-49B7-491C-8AA6-2E29B33F2493}" type="presParOf" srcId="{AFFABFA0-E57B-4021-A1F2-934D298C0F1C}" destId="{6965DCCC-50AA-4EF6-A4D1-208F4A481634}" srcOrd="0" destOrd="0" presId="urn:microsoft.com/office/officeart/2005/8/layout/list1"/>
    <dgm:cxn modelId="{6821FF23-C956-468F-B6AF-6537D1C01006}" type="presParOf" srcId="{AFFABFA0-E57B-4021-A1F2-934D298C0F1C}" destId="{DE765C3C-E7A6-4208-9482-C9CC0F4CD47D}" srcOrd="1" destOrd="0" presId="urn:microsoft.com/office/officeart/2005/8/layout/list1"/>
    <dgm:cxn modelId="{A090CD58-001E-4D8C-BF95-66806754D135}" type="presParOf" srcId="{EC8920E1-117B-4B35-A71B-D20487C9E55A}" destId="{FC9CFD81-0A08-4E23-A6D5-BC890244A3B0}" srcOrd="9" destOrd="0" presId="urn:microsoft.com/office/officeart/2005/8/layout/list1"/>
    <dgm:cxn modelId="{F3544297-A007-4E4F-BECA-CF2719AF0798}" type="presParOf" srcId="{EC8920E1-117B-4B35-A71B-D20487C9E55A}" destId="{5AE8B32D-48F7-44F3-B530-2F5B566BF38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E602EA-59A0-4D50-A255-6793060C06E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B70BB49-FBC8-4593-AA4D-5D34204E3D6F}">
      <dgm:prSet phldrT="[Text]" phldr="0" custT="1"/>
      <dgm:spPr>
        <a:solidFill>
          <a:srgbClr val="173059"/>
        </a:solidFill>
        <a:ln>
          <a:noFill/>
        </a:ln>
      </dgm:spPr>
      <dgm:t>
        <a:bodyPr/>
        <a:lstStyle/>
        <a:p>
          <a:r>
            <a:rPr lang="en-US" sz="2500" b="0"/>
            <a:t>State Budget and Federal Legislation</a:t>
          </a:r>
        </a:p>
      </dgm:t>
    </dgm:pt>
    <dgm:pt modelId="{7D139064-8E47-4975-A699-940B7CBB8748}" type="parTrans" cxnId="{BFFC173D-8800-45F5-9206-23F3C1574357}">
      <dgm:prSet/>
      <dgm:spPr/>
      <dgm:t>
        <a:bodyPr/>
        <a:lstStyle/>
        <a:p>
          <a:endParaRPr lang="en-US" sz="2500" b="0"/>
        </a:p>
      </dgm:t>
    </dgm:pt>
    <dgm:pt modelId="{A57467B9-4567-46B1-8935-4B6E3C2AE385}" type="sibTrans" cxnId="{BFFC173D-8800-45F5-9206-23F3C1574357}">
      <dgm:prSet/>
      <dgm:spPr/>
      <dgm:t>
        <a:bodyPr/>
        <a:lstStyle/>
        <a:p>
          <a:endParaRPr lang="en-US" sz="2500" b="0"/>
        </a:p>
      </dgm:t>
    </dgm:pt>
    <dgm:pt modelId="{D0439241-F1EB-47BC-9B1B-1B38DB334D13}">
      <dgm:prSet phldrT="[Text]" phldr="0" custT="1"/>
      <dgm:spPr>
        <a:solidFill>
          <a:srgbClr val="173059"/>
        </a:solidFill>
        <a:ln>
          <a:noFill/>
        </a:ln>
      </dgm:spPr>
      <dgm:t>
        <a:bodyPr/>
        <a:lstStyle/>
        <a:p>
          <a:r>
            <a:rPr lang="en-US" sz="2500" b="0"/>
            <a:t>Community Health Workers (CHWs)</a:t>
          </a:r>
        </a:p>
      </dgm:t>
    </dgm:pt>
    <dgm:pt modelId="{CB787EAF-41B7-4C99-AEDE-8B4AC9077ADC}" type="parTrans" cxnId="{0599CB4B-EC73-4636-A83B-A7B4749A7C0F}">
      <dgm:prSet/>
      <dgm:spPr/>
      <dgm:t>
        <a:bodyPr/>
        <a:lstStyle/>
        <a:p>
          <a:endParaRPr lang="en-US" sz="2500" b="0"/>
        </a:p>
      </dgm:t>
    </dgm:pt>
    <dgm:pt modelId="{F1233CB1-6A20-4584-B703-8073C15F283D}" type="sibTrans" cxnId="{0599CB4B-EC73-4636-A83B-A7B4749A7C0F}">
      <dgm:prSet/>
      <dgm:spPr/>
      <dgm:t>
        <a:bodyPr/>
        <a:lstStyle/>
        <a:p>
          <a:endParaRPr lang="en-US" sz="2500" b="0"/>
        </a:p>
      </dgm:t>
    </dgm:pt>
    <dgm:pt modelId="{83F9BB1E-B880-4BC6-BF00-68CDF7C0E979}">
      <dgm:prSet phldrT="[Text]" phldr="0" custT="1"/>
      <dgm:spPr>
        <a:solidFill>
          <a:srgbClr val="173059"/>
        </a:solidFill>
        <a:ln>
          <a:noFill/>
        </a:ln>
      </dgm:spPr>
      <dgm:t>
        <a:bodyPr/>
        <a:lstStyle/>
        <a:p>
          <a:r>
            <a:rPr lang="en-US" sz="2500" b="0"/>
            <a:t>Care Coordination &amp; Case Management</a:t>
          </a:r>
        </a:p>
      </dgm:t>
    </dgm:pt>
    <dgm:pt modelId="{4C03A687-41D0-46CD-8B86-B1FC34CD6EEA}" type="parTrans" cxnId="{95C81A4D-5733-483D-9293-27E95C23DED2}">
      <dgm:prSet/>
      <dgm:spPr/>
      <dgm:t>
        <a:bodyPr/>
        <a:lstStyle/>
        <a:p>
          <a:endParaRPr lang="en-US" sz="2500" b="0"/>
        </a:p>
      </dgm:t>
    </dgm:pt>
    <dgm:pt modelId="{BD5BB1B1-4AF0-40A1-9955-F008A7A05803}" type="sibTrans" cxnId="{95C81A4D-5733-483D-9293-27E95C23DED2}">
      <dgm:prSet/>
      <dgm:spPr/>
      <dgm:t>
        <a:bodyPr/>
        <a:lstStyle/>
        <a:p>
          <a:endParaRPr lang="en-US" sz="2500" b="0"/>
        </a:p>
      </dgm:t>
    </dgm:pt>
    <dgm:pt modelId="{7C040C4E-E5DF-4DFF-8434-9E406C35D96B}" type="pres">
      <dgm:prSet presAssocID="{C1E602EA-59A0-4D50-A255-6793060C06EC}" presName="diagram" presStyleCnt="0">
        <dgm:presLayoutVars>
          <dgm:dir/>
          <dgm:resizeHandles val="exact"/>
        </dgm:presLayoutVars>
      </dgm:prSet>
      <dgm:spPr/>
    </dgm:pt>
    <dgm:pt modelId="{EA6CA860-1EA6-4B0C-B73C-6945A1502664}" type="pres">
      <dgm:prSet presAssocID="{3B70BB49-FBC8-4593-AA4D-5D34204E3D6F}" presName="node" presStyleLbl="node1" presStyleIdx="0" presStyleCnt="3">
        <dgm:presLayoutVars>
          <dgm:bulletEnabled val="1"/>
        </dgm:presLayoutVars>
      </dgm:prSet>
      <dgm:spPr/>
    </dgm:pt>
    <dgm:pt modelId="{0C9D0529-77A1-4062-B55A-A7ADA0913483}" type="pres">
      <dgm:prSet presAssocID="{A57467B9-4567-46B1-8935-4B6E3C2AE385}" presName="sibTrans" presStyleCnt="0"/>
      <dgm:spPr/>
    </dgm:pt>
    <dgm:pt modelId="{6ACFB0AD-06C2-463C-AC4C-FA60AE2EBA76}" type="pres">
      <dgm:prSet presAssocID="{D0439241-F1EB-47BC-9B1B-1B38DB334D13}" presName="node" presStyleLbl="node1" presStyleIdx="1" presStyleCnt="3">
        <dgm:presLayoutVars>
          <dgm:bulletEnabled val="1"/>
        </dgm:presLayoutVars>
      </dgm:prSet>
      <dgm:spPr/>
    </dgm:pt>
    <dgm:pt modelId="{67304146-EDBC-4ADD-92D5-5ADA2077CE66}" type="pres">
      <dgm:prSet presAssocID="{F1233CB1-6A20-4584-B703-8073C15F283D}" presName="sibTrans" presStyleCnt="0"/>
      <dgm:spPr/>
    </dgm:pt>
    <dgm:pt modelId="{968B6976-4334-41F3-A6D7-E6906A8F26F7}" type="pres">
      <dgm:prSet presAssocID="{83F9BB1E-B880-4BC6-BF00-68CDF7C0E979}" presName="node" presStyleLbl="node1" presStyleIdx="2" presStyleCnt="3">
        <dgm:presLayoutVars>
          <dgm:bulletEnabled val="1"/>
        </dgm:presLayoutVars>
      </dgm:prSet>
      <dgm:spPr/>
    </dgm:pt>
  </dgm:ptLst>
  <dgm:cxnLst>
    <dgm:cxn modelId="{BFFC173D-8800-45F5-9206-23F3C1574357}" srcId="{C1E602EA-59A0-4D50-A255-6793060C06EC}" destId="{3B70BB49-FBC8-4593-AA4D-5D34204E3D6F}" srcOrd="0" destOrd="0" parTransId="{7D139064-8E47-4975-A699-940B7CBB8748}" sibTransId="{A57467B9-4567-46B1-8935-4B6E3C2AE385}"/>
    <dgm:cxn modelId="{0599CB4B-EC73-4636-A83B-A7B4749A7C0F}" srcId="{C1E602EA-59A0-4D50-A255-6793060C06EC}" destId="{D0439241-F1EB-47BC-9B1B-1B38DB334D13}" srcOrd="1" destOrd="0" parTransId="{CB787EAF-41B7-4C99-AEDE-8B4AC9077ADC}" sibTransId="{F1233CB1-6A20-4584-B703-8073C15F283D}"/>
    <dgm:cxn modelId="{95C81A4D-5733-483D-9293-27E95C23DED2}" srcId="{C1E602EA-59A0-4D50-A255-6793060C06EC}" destId="{83F9BB1E-B880-4BC6-BF00-68CDF7C0E979}" srcOrd="2" destOrd="0" parTransId="{4C03A687-41D0-46CD-8B86-B1FC34CD6EEA}" sibTransId="{BD5BB1B1-4AF0-40A1-9955-F008A7A05803}"/>
    <dgm:cxn modelId="{62B37991-E935-47C9-BFB3-922E8AD71326}" type="presOf" srcId="{D0439241-F1EB-47BC-9B1B-1B38DB334D13}" destId="{6ACFB0AD-06C2-463C-AC4C-FA60AE2EBA76}" srcOrd="0" destOrd="0" presId="urn:microsoft.com/office/officeart/2005/8/layout/default"/>
    <dgm:cxn modelId="{FF728DA0-33AB-431E-9365-2B6138370F68}" type="presOf" srcId="{83F9BB1E-B880-4BC6-BF00-68CDF7C0E979}" destId="{968B6976-4334-41F3-A6D7-E6906A8F26F7}" srcOrd="0" destOrd="0" presId="urn:microsoft.com/office/officeart/2005/8/layout/default"/>
    <dgm:cxn modelId="{58C650B1-0832-49F0-858A-29859902B0C2}" type="presOf" srcId="{C1E602EA-59A0-4D50-A255-6793060C06EC}" destId="{7C040C4E-E5DF-4DFF-8434-9E406C35D96B}" srcOrd="0" destOrd="0" presId="urn:microsoft.com/office/officeart/2005/8/layout/default"/>
    <dgm:cxn modelId="{29189FD5-0E22-4231-B89F-246448A3B9A0}" type="presOf" srcId="{3B70BB49-FBC8-4593-AA4D-5D34204E3D6F}" destId="{EA6CA860-1EA6-4B0C-B73C-6945A1502664}" srcOrd="0" destOrd="0" presId="urn:microsoft.com/office/officeart/2005/8/layout/default"/>
    <dgm:cxn modelId="{B9DB08CE-40BD-4F59-902F-70CBB705D73B}" type="presParOf" srcId="{7C040C4E-E5DF-4DFF-8434-9E406C35D96B}" destId="{EA6CA860-1EA6-4B0C-B73C-6945A1502664}" srcOrd="0" destOrd="0" presId="urn:microsoft.com/office/officeart/2005/8/layout/default"/>
    <dgm:cxn modelId="{8D9A21F3-0728-426E-8EE4-B44E42B81E93}" type="presParOf" srcId="{7C040C4E-E5DF-4DFF-8434-9E406C35D96B}" destId="{0C9D0529-77A1-4062-B55A-A7ADA0913483}" srcOrd="1" destOrd="0" presId="urn:microsoft.com/office/officeart/2005/8/layout/default"/>
    <dgm:cxn modelId="{652ABDA1-845D-4ACA-9B9C-714A168C33FE}" type="presParOf" srcId="{7C040C4E-E5DF-4DFF-8434-9E406C35D96B}" destId="{6ACFB0AD-06C2-463C-AC4C-FA60AE2EBA76}" srcOrd="2" destOrd="0" presId="urn:microsoft.com/office/officeart/2005/8/layout/default"/>
    <dgm:cxn modelId="{75F95242-E3B2-4FE1-85D2-1ED2DFB0F5D0}" type="presParOf" srcId="{7C040C4E-E5DF-4DFF-8434-9E406C35D96B}" destId="{67304146-EDBC-4ADD-92D5-5ADA2077CE66}" srcOrd="3" destOrd="0" presId="urn:microsoft.com/office/officeart/2005/8/layout/default"/>
    <dgm:cxn modelId="{7AD96140-33CF-439B-85E9-87633317B8F2}" type="presParOf" srcId="{7C040C4E-E5DF-4DFF-8434-9E406C35D96B}" destId="{968B6976-4334-41F3-A6D7-E6906A8F26F7}" srcOrd="4" destOrd="0" presId="urn:microsoft.com/office/officeart/2005/8/layout/defaul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6D622A-6AB1-4142-941C-8D67A1341CC8}" type="doc">
      <dgm:prSet loTypeId="urn:microsoft.com/office/officeart/2005/8/layout/process4" loCatId="process" qsTypeId="urn:microsoft.com/office/officeart/2005/8/quickstyle/simple4" qsCatId="simple" csTypeId="urn:microsoft.com/office/officeart/2005/8/colors/accent0_3" csCatId="mainScheme"/>
      <dgm:spPr/>
      <dgm:t>
        <a:bodyPr/>
        <a:lstStyle/>
        <a:p>
          <a:endParaRPr lang="en-US"/>
        </a:p>
      </dgm:t>
    </dgm:pt>
    <dgm:pt modelId="{516878AA-395C-4D70-B34A-1D5886BD17D4}">
      <dgm:prSet/>
      <dgm:spPr/>
      <dgm:t>
        <a:bodyPr/>
        <a:lstStyle/>
        <a:p>
          <a:r>
            <a:rPr lang="en-US"/>
            <a:t>$140,000 DHCS grant for CHW certification (7 staff)</a:t>
          </a:r>
        </a:p>
      </dgm:t>
    </dgm:pt>
    <dgm:pt modelId="{02A295DA-C3FF-4341-AA52-F48C6B87F24C}" type="parTrans" cxnId="{5E54095A-FC7E-45B1-83C2-49611F288362}">
      <dgm:prSet/>
      <dgm:spPr/>
      <dgm:t>
        <a:bodyPr/>
        <a:lstStyle/>
        <a:p>
          <a:endParaRPr lang="en-US"/>
        </a:p>
      </dgm:t>
    </dgm:pt>
    <dgm:pt modelId="{01762659-E4F1-427B-B503-B7DB5FD0BC20}" type="sibTrans" cxnId="{5E54095A-FC7E-45B1-83C2-49611F288362}">
      <dgm:prSet/>
      <dgm:spPr/>
      <dgm:t>
        <a:bodyPr/>
        <a:lstStyle/>
        <a:p>
          <a:endParaRPr lang="en-US"/>
        </a:p>
      </dgm:t>
    </dgm:pt>
    <dgm:pt modelId="{901271D0-37A5-4942-9384-57067FAF86B7}">
      <dgm:prSet/>
      <dgm:spPr/>
      <dgm:t>
        <a:bodyPr/>
        <a:lstStyle/>
        <a:p>
          <a:r>
            <a:rPr lang="en-US"/>
            <a:t>CHW oral health education eligible for Medi-Cal reimbursement</a:t>
          </a:r>
        </a:p>
      </dgm:t>
    </dgm:pt>
    <dgm:pt modelId="{5A56949A-0445-47D1-B411-4CE7F17D9FF9}" type="parTrans" cxnId="{DFD6FFB5-058E-47AE-9359-EFFDA9F988A5}">
      <dgm:prSet/>
      <dgm:spPr/>
      <dgm:t>
        <a:bodyPr/>
        <a:lstStyle/>
        <a:p>
          <a:endParaRPr lang="en-US"/>
        </a:p>
      </dgm:t>
    </dgm:pt>
    <dgm:pt modelId="{F38CF6DC-9CAC-4B78-A768-1B34ACCC80F9}" type="sibTrans" cxnId="{DFD6FFB5-058E-47AE-9359-EFFDA9F988A5}">
      <dgm:prSet/>
      <dgm:spPr/>
      <dgm:t>
        <a:bodyPr/>
        <a:lstStyle/>
        <a:p>
          <a:endParaRPr lang="en-US"/>
        </a:p>
      </dgm:t>
    </dgm:pt>
    <dgm:pt modelId="{BB2A3D3E-65B1-4ED7-828A-D0FCF818ED4C}">
      <dgm:prSet/>
      <dgm:spPr/>
      <dgm:t>
        <a:bodyPr/>
        <a:lstStyle/>
        <a:p>
          <a:r>
            <a:rPr lang="en-US"/>
            <a:t>Supports long-term sustainability of SBDS model</a:t>
          </a:r>
        </a:p>
      </dgm:t>
    </dgm:pt>
    <dgm:pt modelId="{96364F32-630A-4E8A-A75D-3EC38E16C8E9}" type="parTrans" cxnId="{CE3F8D81-2545-403D-AA7A-294184CA1643}">
      <dgm:prSet/>
      <dgm:spPr/>
      <dgm:t>
        <a:bodyPr/>
        <a:lstStyle/>
        <a:p>
          <a:endParaRPr lang="en-US"/>
        </a:p>
      </dgm:t>
    </dgm:pt>
    <dgm:pt modelId="{56BF600C-F0BB-4E29-ABBA-2146A295664B}" type="sibTrans" cxnId="{CE3F8D81-2545-403D-AA7A-294184CA1643}">
      <dgm:prSet/>
      <dgm:spPr/>
      <dgm:t>
        <a:bodyPr/>
        <a:lstStyle/>
        <a:p>
          <a:endParaRPr lang="en-US"/>
        </a:p>
      </dgm:t>
    </dgm:pt>
    <dgm:pt modelId="{71D67A9B-677F-448A-8A08-B6CF5B692DDA}">
      <dgm:prSet/>
      <dgm:spPr/>
      <dgm:t>
        <a:bodyPr/>
        <a:lstStyle/>
        <a:p>
          <a:r>
            <a:rPr lang="en-US"/>
            <a:t>Medi-Cal recognizes CHW Oral Health Education services as a reimbursable, billable benefit from a CHW under Local Health Jurisdiction (LHJ) enrolled provider. ​</a:t>
          </a:r>
        </a:p>
      </dgm:t>
    </dgm:pt>
    <dgm:pt modelId="{FB0772B7-1A43-4E68-8B7D-0CC28FB6964F}" type="parTrans" cxnId="{86203C69-A675-437F-91E0-1EF764D88A4A}">
      <dgm:prSet/>
      <dgm:spPr/>
      <dgm:t>
        <a:bodyPr/>
        <a:lstStyle/>
        <a:p>
          <a:endParaRPr lang="en-US"/>
        </a:p>
      </dgm:t>
    </dgm:pt>
    <dgm:pt modelId="{5083CBFE-EE29-47F4-9018-B2B4E80935D3}" type="sibTrans" cxnId="{86203C69-A675-437F-91E0-1EF764D88A4A}">
      <dgm:prSet/>
      <dgm:spPr/>
      <dgm:t>
        <a:bodyPr/>
        <a:lstStyle/>
        <a:p>
          <a:endParaRPr lang="en-US"/>
        </a:p>
      </dgm:t>
    </dgm:pt>
    <dgm:pt modelId="{DA99D775-7D85-4C82-BF43-93EBEC0D31B7}">
      <dgm:prSet/>
      <dgm:spPr/>
      <dgm:t>
        <a:bodyPr/>
        <a:lstStyle/>
        <a:p>
          <a:r>
            <a:rPr lang="en-US"/>
            <a:t>Education services currently provided by our Public Health staff—such as health education, care coordination, linkage to screenings and treatment, and navigation of community resources qualify as billable services when they meet CHW Medi-Cal criteria.​</a:t>
          </a:r>
        </a:p>
      </dgm:t>
    </dgm:pt>
    <dgm:pt modelId="{A145860F-63F9-40D2-A428-9D3972798DBE}" type="parTrans" cxnId="{79721878-ECA7-436D-A2EC-44486A5D65F4}">
      <dgm:prSet/>
      <dgm:spPr/>
      <dgm:t>
        <a:bodyPr/>
        <a:lstStyle/>
        <a:p>
          <a:endParaRPr lang="en-US"/>
        </a:p>
      </dgm:t>
    </dgm:pt>
    <dgm:pt modelId="{85D415DB-4D1D-4AF3-AF0B-06AED6290732}" type="sibTrans" cxnId="{79721878-ECA7-436D-A2EC-44486A5D65F4}">
      <dgm:prSet/>
      <dgm:spPr/>
      <dgm:t>
        <a:bodyPr/>
        <a:lstStyle/>
        <a:p>
          <a:endParaRPr lang="en-US"/>
        </a:p>
      </dgm:t>
    </dgm:pt>
    <dgm:pt modelId="{97B06225-5030-48EC-8FDE-D76F3F340F64}" type="pres">
      <dgm:prSet presAssocID="{C56D622A-6AB1-4142-941C-8D67A1341CC8}" presName="Name0" presStyleCnt="0">
        <dgm:presLayoutVars>
          <dgm:dir/>
          <dgm:animLvl val="lvl"/>
          <dgm:resizeHandles val="exact"/>
        </dgm:presLayoutVars>
      </dgm:prSet>
      <dgm:spPr/>
    </dgm:pt>
    <dgm:pt modelId="{8B822DB6-4BA5-4AAA-AF1A-E94A16585614}" type="pres">
      <dgm:prSet presAssocID="{DA99D775-7D85-4C82-BF43-93EBEC0D31B7}" presName="boxAndChildren" presStyleCnt="0"/>
      <dgm:spPr/>
    </dgm:pt>
    <dgm:pt modelId="{7A456F7C-B0D5-4CD6-8E10-D87AA7589851}" type="pres">
      <dgm:prSet presAssocID="{DA99D775-7D85-4C82-BF43-93EBEC0D31B7}" presName="parentTextBox" presStyleLbl="node1" presStyleIdx="0" presStyleCnt="3"/>
      <dgm:spPr/>
    </dgm:pt>
    <dgm:pt modelId="{87F053F7-814E-49A0-B9D2-C724F8CE6D57}" type="pres">
      <dgm:prSet presAssocID="{5083CBFE-EE29-47F4-9018-B2B4E80935D3}" presName="sp" presStyleCnt="0"/>
      <dgm:spPr/>
    </dgm:pt>
    <dgm:pt modelId="{4239B657-8332-4F0E-8EE9-B39F946831C2}" type="pres">
      <dgm:prSet presAssocID="{71D67A9B-677F-448A-8A08-B6CF5B692DDA}" presName="arrowAndChildren" presStyleCnt="0"/>
      <dgm:spPr/>
    </dgm:pt>
    <dgm:pt modelId="{3EC94580-EDDD-48F1-8889-9877E43D05F3}" type="pres">
      <dgm:prSet presAssocID="{71D67A9B-677F-448A-8A08-B6CF5B692DDA}" presName="parentTextArrow" presStyleLbl="node1" presStyleIdx="1" presStyleCnt="3"/>
      <dgm:spPr/>
    </dgm:pt>
    <dgm:pt modelId="{AD180580-D2C2-4348-826C-B45EA58F3B33}" type="pres">
      <dgm:prSet presAssocID="{01762659-E4F1-427B-B503-B7DB5FD0BC20}" presName="sp" presStyleCnt="0"/>
      <dgm:spPr/>
    </dgm:pt>
    <dgm:pt modelId="{792073C2-F4D5-4B8F-AD40-582DB67801F7}" type="pres">
      <dgm:prSet presAssocID="{516878AA-395C-4D70-B34A-1D5886BD17D4}" presName="arrowAndChildren" presStyleCnt="0"/>
      <dgm:spPr/>
    </dgm:pt>
    <dgm:pt modelId="{CCD83B5B-11F5-4DA5-8477-8E787050FE6C}" type="pres">
      <dgm:prSet presAssocID="{516878AA-395C-4D70-B34A-1D5886BD17D4}" presName="parentTextArrow" presStyleLbl="node1" presStyleIdx="1" presStyleCnt="3"/>
      <dgm:spPr/>
    </dgm:pt>
    <dgm:pt modelId="{794F78C2-82A0-4FCF-818D-6A0C31569C0E}" type="pres">
      <dgm:prSet presAssocID="{516878AA-395C-4D70-B34A-1D5886BD17D4}" presName="arrow" presStyleLbl="node1" presStyleIdx="2" presStyleCnt="3"/>
      <dgm:spPr/>
    </dgm:pt>
    <dgm:pt modelId="{DEECF714-AD01-4758-A386-3E3C05693050}" type="pres">
      <dgm:prSet presAssocID="{516878AA-395C-4D70-B34A-1D5886BD17D4}" presName="descendantArrow" presStyleCnt="0"/>
      <dgm:spPr/>
    </dgm:pt>
    <dgm:pt modelId="{736CFB54-ABCC-4BD8-894D-7633930D6D64}" type="pres">
      <dgm:prSet presAssocID="{901271D0-37A5-4942-9384-57067FAF86B7}" presName="childTextArrow" presStyleLbl="fgAccFollowNode1" presStyleIdx="0" presStyleCnt="2">
        <dgm:presLayoutVars>
          <dgm:bulletEnabled val="1"/>
        </dgm:presLayoutVars>
      </dgm:prSet>
      <dgm:spPr/>
    </dgm:pt>
    <dgm:pt modelId="{3A6353CD-3C93-41AB-8C25-8C198B50A6EA}" type="pres">
      <dgm:prSet presAssocID="{BB2A3D3E-65B1-4ED7-828A-D0FCF818ED4C}" presName="childTextArrow" presStyleLbl="fgAccFollowNode1" presStyleIdx="1" presStyleCnt="2">
        <dgm:presLayoutVars>
          <dgm:bulletEnabled val="1"/>
        </dgm:presLayoutVars>
      </dgm:prSet>
      <dgm:spPr/>
    </dgm:pt>
  </dgm:ptLst>
  <dgm:cxnLst>
    <dgm:cxn modelId="{AD4D9621-95D8-43E9-B4DA-3947A13EC25E}" type="presOf" srcId="{C56D622A-6AB1-4142-941C-8D67A1341CC8}" destId="{97B06225-5030-48EC-8FDE-D76F3F340F64}" srcOrd="0" destOrd="0" presId="urn:microsoft.com/office/officeart/2005/8/layout/process4"/>
    <dgm:cxn modelId="{CE130947-EAB8-42B7-8BDD-28C58AC05F20}" type="presOf" srcId="{901271D0-37A5-4942-9384-57067FAF86B7}" destId="{736CFB54-ABCC-4BD8-894D-7633930D6D64}" srcOrd="0" destOrd="0" presId="urn:microsoft.com/office/officeart/2005/8/layout/process4"/>
    <dgm:cxn modelId="{86203C69-A675-437F-91E0-1EF764D88A4A}" srcId="{C56D622A-6AB1-4142-941C-8D67A1341CC8}" destId="{71D67A9B-677F-448A-8A08-B6CF5B692DDA}" srcOrd="1" destOrd="0" parTransId="{FB0772B7-1A43-4E68-8B7D-0CC28FB6964F}" sibTransId="{5083CBFE-EE29-47F4-9018-B2B4E80935D3}"/>
    <dgm:cxn modelId="{79721878-ECA7-436D-A2EC-44486A5D65F4}" srcId="{C56D622A-6AB1-4142-941C-8D67A1341CC8}" destId="{DA99D775-7D85-4C82-BF43-93EBEC0D31B7}" srcOrd="2" destOrd="0" parTransId="{A145860F-63F9-40D2-A428-9D3972798DBE}" sibTransId="{85D415DB-4D1D-4AF3-AF0B-06AED6290732}"/>
    <dgm:cxn modelId="{5E54095A-FC7E-45B1-83C2-49611F288362}" srcId="{C56D622A-6AB1-4142-941C-8D67A1341CC8}" destId="{516878AA-395C-4D70-B34A-1D5886BD17D4}" srcOrd="0" destOrd="0" parTransId="{02A295DA-C3FF-4341-AA52-F48C6B87F24C}" sibTransId="{01762659-E4F1-427B-B503-B7DB5FD0BC20}"/>
    <dgm:cxn modelId="{F44F267A-EEE6-408E-925F-CBC54253A71E}" type="presOf" srcId="{516878AA-395C-4D70-B34A-1D5886BD17D4}" destId="{794F78C2-82A0-4FCF-818D-6A0C31569C0E}" srcOrd="1" destOrd="0" presId="urn:microsoft.com/office/officeart/2005/8/layout/process4"/>
    <dgm:cxn modelId="{CE3F8D81-2545-403D-AA7A-294184CA1643}" srcId="{516878AA-395C-4D70-B34A-1D5886BD17D4}" destId="{BB2A3D3E-65B1-4ED7-828A-D0FCF818ED4C}" srcOrd="1" destOrd="0" parTransId="{96364F32-630A-4E8A-A75D-3EC38E16C8E9}" sibTransId="{56BF600C-F0BB-4E29-ABBA-2146A295664B}"/>
    <dgm:cxn modelId="{FF5415AC-934E-4DA3-93B0-15FDDC9879BC}" type="presOf" srcId="{516878AA-395C-4D70-B34A-1D5886BD17D4}" destId="{CCD83B5B-11F5-4DA5-8477-8E787050FE6C}" srcOrd="0" destOrd="0" presId="urn:microsoft.com/office/officeart/2005/8/layout/process4"/>
    <dgm:cxn modelId="{DFD6FFB5-058E-47AE-9359-EFFDA9F988A5}" srcId="{516878AA-395C-4D70-B34A-1D5886BD17D4}" destId="{901271D0-37A5-4942-9384-57067FAF86B7}" srcOrd="0" destOrd="0" parTransId="{5A56949A-0445-47D1-B411-4CE7F17D9FF9}" sibTransId="{F38CF6DC-9CAC-4B78-A768-1B34ACCC80F9}"/>
    <dgm:cxn modelId="{36E5D1BE-AC5E-4D22-A94D-AE3EEF7E0029}" type="presOf" srcId="{71D67A9B-677F-448A-8A08-B6CF5B692DDA}" destId="{3EC94580-EDDD-48F1-8889-9877E43D05F3}" srcOrd="0" destOrd="0" presId="urn:microsoft.com/office/officeart/2005/8/layout/process4"/>
    <dgm:cxn modelId="{933087D0-D7C1-4820-8274-C85FF2433B35}" type="presOf" srcId="{BB2A3D3E-65B1-4ED7-828A-D0FCF818ED4C}" destId="{3A6353CD-3C93-41AB-8C25-8C198B50A6EA}" srcOrd="0" destOrd="0" presId="urn:microsoft.com/office/officeart/2005/8/layout/process4"/>
    <dgm:cxn modelId="{E0B470E9-91F3-4A4E-BF18-0B769BC11827}" type="presOf" srcId="{DA99D775-7D85-4C82-BF43-93EBEC0D31B7}" destId="{7A456F7C-B0D5-4CD6-8E10-D87AA7589851}" srcOrd="0" destOrd="0" presId="urn:microsoft.com/office/officeart/2005/8/layout/process4"/>
    <dgm:cxn modelId="{E6581361-148D-40D3-AF1E-24219EA66803}" type="presParOf" srcId="{97B06225-5030-48EC-8FDE-D76F3F340F64}" destId="{8B822DB6-4BA5-4AAA-AF1A-E94A16585614}" srcOrd="0" destOrd="0" presId="urn:microsoft.com/office/officeart/2005/8/layout/process4"/>
    <dgm:cxn modelId="{9A0C576C-60AC-4291-8C13-4602333D0E26}" type="presParOf" srcId="{8B822DB6-4BA5-4AAA-AF1A-E94A16585614}" destId="{7A456F7C-B0D5-4CD6-8E10-D87AA7589851}" srcOrd="0" destOrd="0" presId="urn:microsoft.com/office/officeart/2005/8/layout/process4"/>
    <dgm:cxn modelId="{20D2FC96-ABD2-4687-927A-D81395A5F55E}" type="presParOf" srcId="{97B06225-5030-48EC-8FDE-D76F3F340F64}" destId="{87F053F7-814E-49A0-B9D2-C724F8CE6D57}" srcOrd="1" destOrd="0" presId="urn:microsoft.com/office/officeart/2005/8/layout/process4"/>
    <dgm:cxn modelId="{A53EFAE4-DE34-430D-82B8-EF584076DCA2}" type="presParOf" srcId="{97B06225-5030-48EC-8FDE-D76F3F340F64}" destId="{4239B657-8332-4F0E-8EE9-B39F946831C2}" srcOrd="2" destOrd="0" presId="urn:microsoft.com/office/officeart/2005/8/layout/process4"/>
    <dgm:cxn modelId="{34AEA691-206A-4B06-8CDC-F659236F9BB5}" type="presParOf" srcId="{4239B657-8332-4F0E-8EE9-B39F946831C2}" destId="{3EC94580-EDDD-48F1-8889-9877E43D05F3}" srcOrd="0" destOrd="0" presId="urn:microsoft.com/office/officeart/2005/8/layout/process4"/>
    <dgm:cxn modelId="{E0A1AC9D-2AD9-42FE-A665-91839D33A177}" type="presParOf" srcId="{97B06225-5030-48EC-8FDE-D76F3F340F64}" destId="{AD180580-D2C2-4348-826C-B45EA58F3B33}" srcOrd="3" destOrd="0" presId="urn:microsoft.com/office/officeart/2005/8/layout/process4"/>
    <dgm:cxn modelId="{829554CB-D2F4-4A88-9C2D-1F44126A4EE4}" type="presParOf" srcId="{97B06225-5030-48EC-8FDE-D76F3F340F64}" destId="{792073C2-F4D5-4B8F-AD40-582DB67801F7}" srcOrd="4" destOrd="0" presId="urn:microsoft.com/office/officeart/2005/8/layout/process4"/>
    <dgm:cxn modelId="{33797FF7-CE69-4AC1-8EAB-C5A7652C817F}" type="presParOf" srcId="{792073C2-F4D5-4B8F-AD40-582DB67801F7}" destId="{CCD83B5B-11F5-4DA5-8477-8E787050FE6C}" srcOrd="0" destOrd="0" presId="urn:microsoft.com/office/officeart/2005/8/layout/process4"/>
    <dgm:cxn modelId="{AE74A81E-841A-4240-A3E5-976C06DA4407}" type="presParOf" srcId="{792073C2-F4D5-4B8F-AD40-582DB67801F7}" destId="{794F78C2-82A0-4FCF-818D-6A0C31569C0E}" srcOrd="1" destOrd="0" presId="urn:microsoft.com/office/officeart/2005/8/layout/process4"/>
    <dgm:cxn modelId="{2EAB593F-F641-4CAE-AEE1-1CDBA11ACD0A}" type="presParOf" srcId="{792073C2-F4D5-4B8F-AD40-582DB67801F7}" destId="{DEECF714-AD01-4758-A386-3E3C05693050}" srcOrd="2" destOrd="0" presId="urn:microsoft.com/office/officeart/2005/8/layout/process4"/>
    <dgm:cxn modelId="{96630581-6D48-4CE8-A461-F06B491D24C4}" type="presParOf" srcId="{DEECF714-AD01-4758-A386-3E3C05693050}" destId="{736CFB54-ABCC-4BD8-894D-7633930D6D64}" srcOrd="0" destOrd="0" presId="urn:microsoft.com/office/officeart/2005/8/layout/process4"/>
    <dgm:cxn modelId="{4C8A3FDB-EE04-4014-B594-FFAFBE2DBCC5}" type="presParOf" srcId="{DEECF714-AD01-4758-A386-3E3C05693050}" destId="{3A6353CD-3C93-41AB-8C25-8C198B50A6EA}"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1AF565-A275-4CD5-A1AE-2E10E72A55E8}"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237930A8-D97C-4423-B651-6CC93ED160B3}">
      <dgm:prSet/>
      <dgm:spPr/>
      <dgm:t>
        <a:bodyPr/>
        <a:lstStyle/>
        <a:p>
          <a:pPr rtl="0"/>
          <a:r>
            <a:rPr lang="en-US"/>
            <a:t>Health Navigation/Case  Management (for students with identified health concerns, such as caries)</a:t>
          </a:r>
        </a:p>
      </dgm:t>
    </dgm:pt>
    <dgm:pt modelId="{B49869E3-9779-4435-BF11-2A2C43BD7AED}" type="parTrans" cxnId="{6B2BA8C1-0234-4E58-AB9F-C0750A60C8BE}">
      <dgm:prSet/>
      <dgm:spPr/>
      <dgm:t>
        <a:bodyPr/>
        <a:lstStyle/>
        <a:p>
          <a:endParaRPr lang="en-US"/>
        </a:p>
      </dgm:t>
    </dgm:pt>
    <dgm:pt modelId="{D3CFB4A4-C4A6-459A-A8AB-64DD7EBAA10F}" type="sibTrans" cxnId="{6B2BA8C1-0234-4E58-AB9F-C0750A60C8BE}">
      <dgm:prSet/>
      <dgm:spPr/>
      <dgm:t>
        <a:bodyPr/>
        <a:lstStyle/>
        <a:p>
          <a:endParaRPr lang="en-US"/>
        </a:p>
      </dgm:t>
    </dgm:pt>
    <dgm:pt modelId="{85713D2E-59B2-422C-81EE-57930EA619C7}">
      <dgm:prSet/>
      <dgm:spPr/>
      <dgm:t>
        <a:bodyPr/>
        <a:lstStyle/>
        <a:p>
          <a:r>
            <a:rPr lang="en-US"/>
            <a:t>Health Education (for both students and parents )</a:t>
          </a:r>
        </a:p>
      </dgm:t>
    </dgm:pt>
    <dgm:pt modelId="{3BC81A53-DF8F-4C20-8E55-F251D137C294}" type="parTrans" cxnId="{6DDD4D63-EA87-4099-B637-485101382545}">
      <dgm:prSet/>
      <dgm:spPr/>
      <dgm:t>
        <a:bodyPr/>
        <a:lstStyle/>
        <a:p>
          <a:endParaRPr lang="en-US"/>
        </a:p>
      </dgm:t>
    </dgm:pt>
    <dgm:pt modelId="{CE20627D-7063-406E-A881-BFEDBC6CDDB1}" type="sibTrans" cxnId="{6DDD4D63-EA87-4099-B637-485101382545}">
      <dgm:prSet/>
      <dgm:spPr/>
      <dgm:t>
        <a:bodyPr/>
        <a:lstStyle/>
        <a:p>
          <a:endParaRPr lang="en-US"/>
        </a:p>
      </dgm:t>
    </dgm:pt>
    <dgm:pt modelId="{A46EB3A3-B952-4956-972A-02EF46E273BF}">
      <dgm:prSet/>
      <dgm:spPr/>
      <dgm:t>
        <a:bodyPr/>
        <a:lstStyle/>
        <a:p>
          <a:r>
            <a:rPr lang="en-US"/>
            <a:t>Individual support or advocacy</a:t>
          </a:r>
        </a:p>
      </dgm:t>
    </dgm:pt>
    <dgm:pt modelId="{8D6925A4-C294-4952-AB57-63CCAF7F84F6}" type="parTrans" cxnId="{4F9A6705-2BAC-4D59-AC99-03DF6A507841}">
      <dgm:prSet/>
      <dgm:spPr/>
      <dgm:t>
        <a:bodyPr/>
        <a:lstStyle/>
        <a:p>
          <a:endParaRPr lang="en-US"/>
        </a:p>
      </dgm:t>
    </dgm:pt>
    <dgm:pt modelId="{ABBD9564-0CAA-4C03-9D68-75FAD8689BA2}" type="sibTrans" cxnId="{4F9A6705-2BAC-4D59-AC99-03DF6A507841}">
      <dgm:prSet/>
      <dgm:spPr/>
      <dgm:t>
        <a:bodyPr/>
        <a:lstStyle/>
        <a:p>
          <a:endParaRPr lang="en-US"/>
        </a:p>
      </dgm:t>
    </dgm:pt>
    <dgm:pt modelId="{9376076A-ADA0-4B6E-8B0C-65821691E054}">
      <dgm:prSet/>
      <dgm:spPr/>
      <dgm:t>
        <a:bodyPr/>
        <a:lstStyle/>
        <a:p>
          <a:endParaRPr lang="en-US"/>
        </a:p>
      </dgm:t>
    </dgm:pt>
    <dgm:pt modelId="{7B6F708B-137E-45F0-A5DE-1B0C07CFDA70}" type="parTrans" cxnId="{0952DC8E-BE56-4B12-AFC3-A098DB67B425}">
      <dgm:prSet/>
      <dgm:spPr/>
      <dgm:t>
        <a:bodyPr/>
        <a:lstStyle/>
        <a:p>
          <a:endParaRPr lang="en-US"/>
        </a:p>
      </dgm:t>
    </dgm:pt>
    <dgm:pt modelId="{9F87043B-9322-49C8-9528-B1FAAB972491}" type="sibTrans" cxnId="{0952DC8E-BE56-4B12-AFC3-A098DB67B425}">
      <dgm:prSet/>
      <dgm:spPr/>
      <dgm:t>
        <a:bodyPr/>
        <a:lstStyle/>
        <a:p>
          <a:endParaRPr lang="en-US"/>
        </a:p>
      </dgm:t>
    </dgm:pt>
    <dgm:pt modelId="{1BB223C5-FF3A-4B1D-ABD7-F9D38C585AA7}">
      <dgm:prSet custT="1"/>
      <dgm:spPr/>
      <dgm:t>
        <a:bodyPr/>
        <a:lstStyle/>
        <a:p>
          <a:r>
            <a:rPr lang="en-US" sz="2900"/>
            <a:t>Screening and Assessment </a:t>
          </a:r>
          <a:r>
            <a:rPr lang="en-US" sz="2400"/>
            <a:t>(that does not require a license ONLY!!!)</a:t>
          </a:r>
        </a:p>
      </dgm:t>
    </dgm:pt>
    <dgm:pt modelId="{3C4AA266-0D61-4A4A-91EA-BB485FFE3372}" type="parTrans" cxnId="{11E747FA-B5E8-4396-A7F6-EAEC9F742871}">
      <dgm:prSet/>
      <dgm:spPr/>
      <dgm:t>
        <a:bodyPr/>
        <a:lstStyle/>
        <a:p>
          <a:endParaRPr lang="en-US"/>
        </a:p>
      </dgm:t>
    </dgm:pt>
    <dgm:pt modelId="{616FD351-79FA-4ADF-872B-0C062177BB1C}" type="sibTrans" cxnId="{11E747FA-B5E8-4396-A7F6-EAEC9F742871}">
      <dgm:prSet/>
      <dgm:spPr/>
      <dgm:t>
        <a:bodyPr/>
        <a:lstStyle/>
        <a:p>
          <a:endParaRPr lang="en-US"/>
        </a:p>
      </dgm:t>
    </dgm:pt>
    <dgm:pt modelId="{2D61C12A-60D4-4C66-8090-C92BDFC1086F}" type="pres">
      <dgm:prSet presAssocID="{161AF565-A275-4CD5-A1AE-2E10E72A55E8}" presName="linear" presStyleCnt="0">
        <dgm:presLayoutVars>
          <dgm:animLvl val="lvl"/>
          <dgm:resizeHandles val="exact"/>
        </dgm:presLayoutVars>
      </dgm:prSet>
      <dgm:spPr/>
    </dgm:pt>
    <dgm:pt modelId="{3326D158-D876-4055-968F-B28212AD0E25}" type="pres">
      <dgm:prSet presAssocID="{237930A8-D97C-4423-B651-6CC93ED160B3}" presName="parentText" presStyleLbl="node1" presStyleIdx="0" presStyleCnt="4">
        <dgm:presLayoutVars>
          <dgm:chMax val="0"/>
          <dgm:bulletEnabled val="1"/>
        </dgm:presLayoutVars>
      </dgm:prSet>
      <dgm:spPr/>
    </dgm:pt>
    <dgm:pt modelId="{38A691C2-FACE-4AD3-88A4-73B1ED6A2C51}" type="pres">
      <dgm:prSet presAssocID="{D3CFB4A4-C4A6-459A-A8AB-64DD7EBAA10F}" presName="spacer" presStyleCnt="0"/>
      <dgm:spPr/>
    </dgm:pt>
    <dgm:pt modelId="{A39B6A4C-E46C-4B77-8B46-BF6FE27B09B0}" type="pres">
      <dgm:prSet presAssocID="{85713D2E-59B2-422C-81EE-57930EA619C7}" presName="parentText" presStyleLbl="node1" presStyleIdx="1" presStyleCnt="4">
        <dgm:presLayoutVars>
          <dgm:chMax val="0"/>
          <dgm:bulletEnabled val="1"/>
        </dgm:presLayoutVars>
      </dgm:prSet>
      <dgm:spPr/>
    </dgm:pt>
    <dgm:pt modelId="{B9F66915-06C6-4A6A-8998-B8CF585DACA4}" type="pres">
      <dgm:prSet presAssocID="{CE20627D-7063-406E-A881-BFEDBC6CDDB1}" presName="spacer" presStyleCnt="0"/>
      <dgm:spPr/>
    </dgm:pt>
    <dgm:pt modelId="{DDAC5A76-9F2B-456B-865E-D89ED0DCEF0C}" type="pres">
      <dgm:prSet presAssocID="{A46EB3A3-B952-4956-972A-02EF46E273BF}" presName="parentText" presStyleLbl="node1" presStyleIdx="2" presStyleCnt="4">
        <dgm:presLayoutVars>
          <dgm:chMax val="0"/>
          <dgm:bulletEnabled val="1"/>
        </dgm:presLayoutVars>
      </dgm:prSet>
      <dgm:spPr/>
    </dgm:pt>
    <dgm:pt modelId="{B8236266-1B49-4564-9623-278C77EF4844}" type="pres">
      <dgm:prSet presAssocID="{A46EB3A3-B952-4956-972A-02EF46E273BF}" presName="childText" presStyleLbl="revTx" presStyleIdx="0" presStyleCnt="1">
        <dgm:presLayoutVars>
          <dgm:bulletEnabled val="1"/>
        </dgm:presLayoutVars>
      </dgm:prSet>
      <dgm:spPr/>
    </dgm:pt>
    <dgm:pt modelId="{EA52F1ED-8612-4EF6-8053-BD576382FBDA}" type="pres">
      <dgm:prSet presAssocID="{1BB223C5-FF3A-4B1D-ABD7-F9D38C585AA7}" presName="parentText" presStyleLbl="node1" presStyleIdx="3" presStyleCnt="4" custLinFactNeighborX="-737" custLinFactNeighborY="-66668">
        <dgm:presLayoutVars>
          <dgm:chMax val="0"/>
          <dgm:bulletEnabled val="1"/>
        </dgm:presLayoutVars>
      </dgm:prSet>
      <dgm:spPr/>
    </dgm:pt>
  </dgm:ptLst>
  <dgm:cxnLst>
    <dgm:cxn modelId="{4F9A6705-2BAC-4D59-AC99-03DF6A507841}" srcId="{161AF565-A275-4CD5-A1AE-2E10E72A55E8}" destId="{A46EB3A3-B952-4956-972A-02EF46E273BF}" srcOrd="2" destOrd="0" parTransId="{8D6925A4-C294-4952-AB57-63CCAF7F84F6}" sibTransId="{ABBD9564-0CAA-4C03-9D68-75FAD8689BA2}"/>
    <dgm:cxn modelId="{1DEB4C29-D574-4284-BD4D-842E92887FB2}" type="presOf" srcId="{9376076A-ADA0-4B6E-8B0C-65821691E054}" destId="{B8236266-1B49-4564-9623-278C77EF4844}" srcOrd="0" destOrd="0" presId="urn:microsoft.com/office/officeart/2005/8/layout/vList2"/>
    <dgm:cxn modelId="{E23D2938-966E-4D43-A5B9-AAC87EF96AA4}" type="presOf" srcId="{237930A8-D97C-4423-B651-6CC93ED160B3}" destId="{3326D158-D876-4055-968F-B28212AD0E25}" srcOrd="0" destOrd="0" presId="urn:microsoft.com/office/officeart/2005/8/layout/vList2"/>
    <dgm:cxn modelId="{6DDD4D63-EA87-4099-B637-485101382545}" srcId="{161AF565-A275-4CD5-A1AE-2E10E72A55E8}" destId="{85713D2E-59B2-422C-81EE-57930EA619C7}" srcOrd="1" destOrd="0" parTransId="{3BC81A53-DF8F-4C20-8E55-F251D137C294}" sibTransId="{CE20627D-7063-406E-A881-BFEDBC6CDDB1}"/>
    <dgm:cxn modelId="{A6848772-22D8-4BED-ADFE-234F16F69319}" type="presOf" srcId="{161AF565-A275-4CD5-A1AE-2E10E72A55E8}" destId="{2D61C12A-60D4-4C66-8090-C92BDFC1086F}" srcOrd="0" destOrd="0" presId="urn:microsoft.com/office/officeart/2005/8/layout/vList2"/>
    <dgm:cxn modelId="{54878685-34A7-439D-8710-45CE1EB72505}" type="presOf" srcId="{1BB223C5-FF3A-4B1D-ABD7-F9D38C585AA7}" destId="{EA52F1ED-8612-4EF6-8053-BD576382FBDA}" srcOrd="0" destOrd="0" presId="urn:microsoft.com/office/officeart/2005/8/layout/vList2"/>
    <dgm:cxn modelId="{42851287-B545-4197-9A09-871D67C4B5D0}" type="presOf" srcId="{85713D2E-59B2-422C-81EE-57930EA619C7}" destId="{A39B6A4C-E46C-4B77-8B46-BF6FE27B09B0}" srcOrd="0" destOrd="0" presId="urn:microsoft.com/office/officeart/2005/8/layout/vList2"/>
    <dgm:cxn modelId="{0952DC8E-BE56-4B12-AFC3-A098DB67B425}" srcId="{A46EB3A3-B952-4956-972A-02EF46E273BF}" destId="{9376076A-ADA0-4B6E-8B0C-65821691E054}" srcOrd="0" destOrd="0" parTransId="{7B6F708B-137E-45F0-A5DE-1B0C07CFDA70}" sibTransId="{9F87043B-9322-49C8-9528-B1FAAB972491}"/>
    <dgm:cxn modelId="{6FE3ECAE-E865-4B8C-A1C3-2619F0CCE30F}" type="presOf" srcId="{A46EB3A3-B952-4956-972A-02EF46E273BF}" destId="{DDAC5A76-9F2B-456B-865E-D89ED0DCEF0C}" srcOrd="0" destOrd="0" presId="urn:microsoft.com/office/officeart/2005/8/layout/vList2"/>
    <dgm:cxn modelId="{6B2BA8C1-0234-4E58-AB9F-C0750A60C8BE}" srcId="{161AF565-A275-4CD5-A1AE-2E10E72A55E8}" destId="{237930A8-D97C-4423-B651-6CC93ED160B3}" srcOrd="0" destOrd="0" parTransId="{B49869E3-9779-4435-BF11-2A2C43BD7AED}" sibTransId="{D3CFB4A4-C4A6-459A-A8AB-64DD7EBAA10F}"/>
    <dgm:cxn modelId="{11E747FA-B5E8-4396-A7F6-EAEC9F742871}" srcId="{161AF565-A275-4CD5-A1AE-2E10E72A55E8}" destId="{1BB223C5-FF3A-4B1D-ABD7-F9D38C585AA7}" srcOrd="3" destOrd="0" parTransId="{3C4AA266-0D61-4A4A-91EA-BB485FFE3372}" sibTransId="{616FD351-79FA-4ADF-872B-0C062177BB1C}"/>
    <dgm:cxn modelId="{5A124AC4-660E-4243-8FCB-0B3F9A4AC740}" type="presParOf" srcId="{2D61C12A-60D4-4C66-8090-C92BDFC1086F}" destId="{3326D158-D876-4055-968F-B28212AD0E25}" srcOrd="0" destOrd="0" presId="urn:microsoft.com/office/officeart/2005/8/layout/vList2"/>
    <dgm:cxn modelId="{8F5A947B-5009-4201-B461-FF0A6E25B714}" type="presParOf" srcId="{2D61C12A-60D4-4C66-8090-C92BDFC1086F}" destId="{38A691C2-FACE-4AD3-88A4-73B1ED6A2C51}" srcOrd="1" destOrd="0" presId="urn:microsoft.com/office/officeart/2005/8/layout/vList2"/>
    <dgm:cxn modelId="{CAA66661-8E46-47A8-941E-7B66B99BE9AC}" type="presParOf" srcId="{2D61C12A-60D4-4C66-8090-C92BDFC1086F}" destId="{A39B6A4C-E46C-4B77-8B46-BF6FE27B09B0}" srcOrd="2" destOrd="0" presId="urn:microsoft.com/office/officeart/2005/8/layout/vList2"/>
    <dgm:cxn modelId="{E5997C7E-BEE2-471F-A596-596D7F807EC1}" type="presParOf" srcId="{2D61C12A-60D4-4C66-8090-C92BDFC1086F}" destId="{B9F66915-06C6-4A6A-8998-B8CF585DACA4}" srcOrd="3" destOrd="0" presId="urn:microsoft.com/office/officeart/2005/8/layout/vList2"/>
    <dgm:cxn modelId="{0E36808E-8E9F-4AE3-B8F2-65E5D68B3EE0}" type="presParOf" srcId="{2D61C12A-60D4-4C66-8090-C92BDFC1086F}" destId="{DDAC5A76-9F2B-456B-865E-D89ED0DCEF0C}" srcOrd="4" destOrd="0" presId="urn:microsoft.com/office/officeart/2005/8/layout/vList2"/>
    <dgm:cxn modelId="{6EE70770-0700-412D-8B60-9634CEEE4AF4}" type="presParOf" srcId="{2D61C12A-60D4-4C66-8090-C92BDFC1086F}" destId="{B8236266-1B49-4564-9623-278C77EF4844}" srcOrd="5" destOrd="0" presId="urn:microsoft.com/office/officeart/2005/8/layout/vList2"/>
    <dgm:cxn modelId="{B3B67F0B-E78D-4626-A217-4B8DBB50895F}" type="presParOf" srcId="{2D61C12A-60D4-4C66-8090-C92BDFC1086F}" destId="{EA52F1ED-8612-4EF6-8053-BD576382FBDA}"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F25008-194E-4BD3-AF3E-2D1726FBA789}"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5FE81431-4DC5-4328-89A0-FD355E687F79}">
      <dgm:prSet/>
      <dgm:spPr/>
      <dgm:t>
        <a:bodyPr/>
        <a:lstStyle/>
        <a:p>
          <a:pPr>
            <a:lnSpc>
              <a:spcPct val="100000"/>
            </a:lnSpc>
          </a:pPr>
          <a:r>
            <a:rPr lang="en-US" b="0" i="0"/>
            <a:t>There has to be a “</a:t>
          </a:r>
          <a:r>
            <a:rPr lang="en-US" b="0" i="0">
              <a:latin typeface="Arial"/>
            </a:rPr>
            <a:t>Supervising</a:t>
          </a:r>
          <a:r>
            <a:rPr lang="en-US" b="0" i="0"/>
            <a:t> </a:t>
          </a:r>
          <a:r>
            <a:rPr lang="en-US" b="0" i="0">
              <a:latin typeface="Arial"/>
            </a:rPr>
            <a:t>Provider</a:t>
          </a:r>
          <a:r>
            <a:rPr lang="en-US" b="0" i="0"/>
            <a:t>” contracted with the local Medi-Cal Managed </a:t>
          </a:r>
          <a:r>
            <a:rPr lang="en-US" b="0" i="0">
              <a:latin typeface="Arial"/>
            </a:rPr>
            <a:t>Plan</a:t>
          </a:r>
          <a:r>
            <a:rPr lang="en-US">
              <a:latin typeface="Arial"/>
            </a:rPr>
            <a:t> and who is enrolled with the State Medi-Cal Program</a:t>
          </a:r>
          <a:endParaRPr lang="en-US"/>
        </a:p>
      </dgm:t>
    </dgm:pt>
    <dgm:pt modelId="{2B0A545F-14E2-45A9-A7CD-0C01769AE2A2}" type="parTrans" cxnId="{211481BA-FA6F-43BE-BBF1-3791EDAB6299}">
      <dgm:prSet/>
      <dgm:spPr/>
      <dgm:t>
        <a:bodyPr/>
        <a:lstStyle/>
        <a:p>
          <a:endParaRPr lang="en-US"/>
        </a:p>
      </dgm:t>
    </dgm:pt>
    <dgm:pt modelId="{D3870EAF-0B2E-4295-92D0-ECB022435E74}" type="sibTrans" cxnId="{211481BA-FA6F-43BE-BBF1-3791EDAB6299}">
      <dgm:prSet/>
      <dgm:spPr/>
      <dgm:t>
        <a:bodyPr/>
        <a:lstStyle/>
        <a:p>
          <a:endParaRPr lang="en-US"/>
        </a:p>
      </dgm:t>
    </dgm:pt>
    <dgm:pt modelId="{6B582EA0-BA6D-43B6-931E-2842ABCD518D}">
      <dgm:prSet/>
      <dgm:spPr/>
      <dgm:t>
        <a:bodyPr/>
        <a:lstStyle/>
        <a:p>
          <a:pPr>
            <a:lnSpc>
              <a:spcPct val="100000"/>
            </a:lnSpc>
          </a:pPr>
          <a:r>
            <a:rPr lang="en-US" b="0" i="0"/>
            <a:t>There have to be certified CHW/</a:t>
          </a:r>
          <a:r>
            <a:rPr lang="en-US" b="0" i="0">
              <a:latin typeface="Arial"/>
            </a:rPr>
            <a:t>P/Rs</a:t>
          </a:r>
          <a:r>
            <a:rPr lang="en-US" b="0" i="0"/>
            <a:t> with lived experience that deliver the services</a:t>
          </a:r>
          <a:r>
            <a:rPr lang="en-US" b="0" i="0">
              <a:latin typeface="Arial"/>
            </a:rPr>
            <a:t> who</a:t>
          </a:r>
          <a:r>
            <a:rPr lang="en-US" b="0" i="0"/>
            <a:t> work for the </a:t>
          </a:r>
          <a:r>
            <a:rPr lang="en-US" b="0" i="0">
              <a:latin typeface="Arial"/>
            </a:rPr>
            <a:t>supervising</a:t>
          </a:r>
          <a:r>
            <a:rPr lang="en-US" b="0" i="0"/>
            <a:t> provider</a:t>
          </a:r>
          <a:endParaRPr lang="en-US"/>
        </a:p>
      </dgm:t>
    </dgm:pt>
    <dgm:pt modelId="{5F7451A2-A2F6-4223-81EE-931021F874F1}" type="parTrans" cxnId="{614C4E71-46C9-461C-9C09-19CDC0838029}">
      <dgm:prSet/>
      <dgm:spPr/>
      <dgm:t>
        <a:bodyPr/>
        <a:lstStyle/>
        <a:p>
          <a:endParaRPr lang="en-US"/>
        </a:p>
      </dgm:t>
    </dgm:pt>
    <dgm:pt modelId="{FB6D98AC-5AED-4982-B42B-C71E43CB6639}" type="sibTrans" cxnId="{614C4E71-46C9-461C-9C09-19CDC0838029}">
      <dgm:prSet/>
      <dgm:spPr/>
      <dgm:t>
        <a:bodyPr/>
        <a:lstStyle/>
        <a:p>
          <a:endParaRPr lang="en-US"/>
        </a:p>
      </dgm:t>
    </dgm:pt>
    <dgm:pt modelId="{331B26EA-BDEE-4699-8E55-FFECB2F854C5}">
      <dgm:prSet phldr="0"/>
      <dgm:spPr/>
      <dgm:t>
        <a:bodyPr/>
        <a:lstStyle/>
        <a:p>
          <a:pPr>
            <a:lnSpc>
              <a:spcPct val="100000"/>
            </a:lnSpc>
          </a:pPr>
          <a:r>
            <a:rPr lang="en-US">
              <a:latin typeface="Arial"/>
            </a:rPr>
            <a:t> Funding is routed through the  local Managed Care Plan who contracts with providers and pays for the work.  Ensures that  supervising providers  meet all qualifications </a:t>
          </a:r>
        </a:p>
      </dgm:t>
    </dgm:pt>
    <dgm:pt modelId="{351670CF-5721-46E7-A627-329A3E15290D}" type="parTrans" cxnId="{DB031389-5A70-42BB-A66F-B44D0F909963}">
      <dgm:prSet/>
      <dgm:spPr/>
      <dgm:t>
        <a:bodyPr/>
        <a:lstStyle/>
        <a:p>
          <a:endParaRPr lang="en-US"/>
        </a:p>
      </dgm:t>
    </dgm:pt>
    <dgm:pt modelId="{437CD358-A586-447F-8BBF-AF604898362B}" type="sibTrans" cxnId="{DB031389-5A70-42BB-A66F-B44D0F909963}">
      <dgm:prSet/>
      <dgm:spPr/>
      <dgm:t>
        <a:bodyPr/>
        <a:lstStyle/>
        <a:p>
          <a:endParaRPr lang="en-US"/>
        </a:p>
      </dgm:t>
    </dgm:pt>
    <dgm:pt modelId="{2AAE5CA8-A966-44E3-909E-48C879C24601}" type="pres">
      <dgm:prSet presAssocID="{10F25008-194E-4BD3-AF3E-2D1726FBA789}" presName="root" presStyleCnt="0">
        <dgm:presLayoutVars>
          <dgm:dir/>
          <dgm:resizeHandles val="exact"/>
        </dgm:presLayoutVars>
      </dgm:prSet>
      <dgm:spPr/>
    </dgm:pt>
    <dgm:pt modelId="{E021FB84-7CBB-4230-92E5-D33A958CE8BF}" type="pres">
      <dgm:prSet presAssocID="{5FE81431-4DC5-4328-89A0-FD355E687F79}" presName="compNode" presStyleCnt="0"/>
      <dgm:spPr/>
    </dgm:pt>
    <dgm:pt modelId="{41FEBEAE-87AE-4702-B77C-EEE588821D50}" type="pres">
      <dgm:prSet presAssocID="{5FE81431-4DC5-4328-89A0-FD355E687F79}" presName="bgRect" presStyleLbl="bgShp" presStyleIdx="0" presStyleCnt="3"/>
      <dgm:spPr/>
    </dgm:pt>
    <dgm:pt modelId="{2958B9B6-BC05-481D-AEE1-F56DF4B053DA}" type="pres">
      <dgm:prSet presAssocID="{5FE81431-4DC5-4328-89A0-FD355E687F79}" presName="iconRect" presStyleLbl="node1" presStyleIdx="0" presStyleCnt="3"/>
      <dgm:spPr>
        <a:blipFill rotWithShape="1">
          <a:blip xmlns:r="http://schemas.openxmlformats.org/officeDocument/2006/relationships" r:embed="rId1"/>
          <a:srcRect/>
          <a:stretch>
            <a:fillRect l="-3000" r="-3000"/>
          </a:stretch>
        </a:blipFill>
        <a:ln>
          <a:noFill/>
        </a:ln>
      </dgm:spPr>
      <dgm:extLst>
        <a:ext uri="{E40237B7-FDA0-4F09-8148-C483321AD2D9}">
          <dgm14:cNvPr xmlns:dgm14="http://schemas.microsoft.com/office/drawing/2010/diagram" id="0" name="" descr="Doctor"/>
        </a:ext>
      </dgm:extLst>
    </dgm:pt>
    <dgm:pt modelId="{7288666C-59E0-43A5-8F54-69E0BB7DC73A}" type="pres">
      <dgm:prSet presAssocID="{5FE81431-4DC5-4328-89A0-FD355E687F79}" presName="spaceRect" presStyleCnt="0"/>
      <dgm:spPr/>
    </dgm:pt>
    <dgm:pt modelId="{7B44F936-94FA-4FBB-8BF9-90330A5142D7}" type="pres">
      <dgm:prSet presAssocID="{5FE81431-4DC5-4328-89A0-FD355E687F79}" presName="parTx" presStyleLbl="revTx" presStyleIdx="0" presStyleCnt="3">
        <dgm:presLayoutVars>
          <dgm:chMax val="0"/>
          <dgm:chPref val="0"/>
        </dgm:presLayoutVars>
      </dgm:prSet>
      <dgm:spPr/>
    </dgm:pt>
    <dgm:pt modelId="{C5375E35-5856-40FE-9C81-58C3C9BEC3CF}" type="pres">
      <dgm:prSet presAssocID="{D3870EAF-0B2E-4295-92D0-ECB022435E74}" presName="sibTrans" presStyleCnt="0"/>
      <dgm:spPr/>
    </dgm:pt>
    <dgm:pt modelId="{4370CB69-3238-4638-A73E-ACCDB0CEDC96}" type="pres">
      <dgm:prSet presAssocID="{6B582EA0-BA6D-43B6-931E-2842ABCD518D}" presName="compNode" presStyleCnt="0"/>
      <dgm:spPr/>
    </dgm:pt>
    <dgm:pt modelId="{E7EF4BF2-89EF-490C-AB4E-493E5D92925C}" type="pres">
      <dgm:prSet presAssocID="{6B582EA0-BA6D-43B6-931E-2842ABCD518D}" presName="bgRect" presStyleLbl="bgShp" presStyleIdx="1" presStyleCnt="3"/>
      <dgm:spPr/>
    </dgm:pt>
    <dgm:pt modelId="{BBB22028-5475-48B4-A72E-85E97B01B058}" type="pres">
      <dgm:prSet presAssocID="{6B582EA0-BA6D-43B6-931E-2842ABCD518D}" presName="iconRect" presStyleLbl="node1" presStyleIdx="1" presStyleCnt="3"/>
      <dgm:spPr>
        <a:blipFill rotWithShape="1">
          <a:blip xmlns:r="http://schemas.openxmlformats.org/officeDocument/2006/relationships" r:embed="rId2"/>
          <a:srcRect/>
          <a:stretch>
            <a:fillRect l="-6000" r="-6000"/>
          </a:stretch>
        </a:blipFill>
        <a:ln>
          <a:noFill/>
        </a:ln>
      </dgm:spPr>
      <dgm:extLst>
        <a:ext uri="{E40237B7-FDA0-4F09-8148-C483321AD2D9}">
          <dgm14:cNvPr xmlns:dgm14="http://schemas.microsoft.com/office/drawing/2010/diagram" id="0" name="" descr="Office Worker"/>
        </a:ext>
      </dgm:extLst>
    </dgm:pt>
    <dgm:pt modelId="{3A9EE651-4447-4437-9FA0-790A54CC9D0B}" type="pres">
      <dgm:prSet presAssocID="{6B582EA0-BA6D-43B6-931E-2842ABCD518D}" presName="spaceRect" presStyleCnt="0"/>
      <dgm:spPr/>
    </dgm:pt>
    <dgm:pt modelId="{DB7C3769-6821-442B-A3F3-E55E8F874907}" type="pres">
      <dgm:prSet presAssocID="{6B582EA0-BA6D-43B6-931E-2842ABCD518D}" presName="parTx" presStyleLbl="revTx" presStyleIdx="1" presStyleCnt="3">
        <dgm:presLayoutVars>
          <dgm:chMax val="0"/>
          <dgm:chPref val="0"/>
        </dgm:presLayoutVars>
      </dgm:prSet>
      <dgm:spPr/>
    </dgm:pt>
    <dgm:pt modelId="{62B9E8B4-BA62-4221-BDA2-682FBA892213}" type="pres">
      <dgm:prSet presAssocID="{FB6D98AC-5AED-4982-B42B-C71E43CB6639}" presName="sibTrans" presStyleCnt="0"/>
      <dgm:spPr/>
    </dgm:pt>
    <dgm:pt modelId="{51DEC0A6-82C9-4F88-A448-93294EA418F3}" type="pres">
      <dgm:prSet presAssocID="{331B26EA-BDEE-4699-8E55-FFECB2F854C5}" presName="compNode" presStyleCnt="0"/>
      <dgm:spPr/>
    </dgm:pt>
    <dgm:pt modelId="{709B7C1E-206D-4FB5-A9DF-52A0F2069EB7}" type="pres">
      <dgm:prSet presAssocID="{331B26EA-BDEE-4699-8E55-FFECB2F854C5}" presName="bgRect" presStyleLbl="bgShp" presStyleIdx="2" presStyleCnt="3"/>
      <dgm:spPr>
        <a:solidFill>
          <a:schemeClr val="accent3">
            <a:lumMod val="20000"/>
            <a:lumOff val="80000"/>
          </a:schemeClr>
        </a:solidFill>
      </dgm:spPr>
    </dgm:pt>
    <dgm:pt modelId="{1181C6CD-B051-4F4F-8844-257876185401}" type="pres">
      <dgm:prSet presAssocID="{331B26EA-BDEE-4699-8E55-FFECB2F854C5}" presName="iconRect" presStyleLbl="node1" presStyleIdx="2" presStyleCnt="3"/>
      <dgm:spPr>
        <a:blipFill rotWithShape="1">
          <a:blip xmlns:r="http://schemas.openxmlformats.org/officeDocument/2006/relationships" r:embed="rId3"/>
          <a:srcRect/>
          <a:stretch>
            <a:fillRect l="-2000" r="-2000"/>
          </a:stretch>
        </a:blipFill>
      </dgm:spPr>
    </dgm:pt>
    <dgm:pt modelId="{CFB03C12-AFF1-49EB-9F19-DDA0AD9421CF}" type="pres">
      <dgm:prSet presAssocID="{331B26EA-BDEE-4699-8E55-FFECB2F854C5}" presName="spaceRect" presStyleCnt="0"/>
      <dgm:spPr/>
    </dgm:pt>
    <dgm:pt modelId="{30239501-D97A-4A93-A601-D2B74049F55B}" type="pres">
      <dgm:prSet presAssocID="{331B26EA-BDEE-4699-8E55-FFECB2F854C5}" presName="parTx" presStyleLbl="revTx" presStyleIdx="2" presStyleCnt="3">
        <dgm:presLayoutVars>
          <dgm:chMax val="0"/>
          <dgm:chPref val="0"/>
        </dgm:presLayoutVars>
      </dgm:prSet>
      <dgm:spPr/>
    </dgm:pt>
  </dgm:ptLst>
  <dgm:cxnLst>
    <dgm:cxn modelId="{7C7A7D23-F792-42CF-878A-AB461533DF6D}" type="presOf" srcId="{10F25008-194E-4BD3-AF3E-2D1726FBA789}" destId="{2AAE5CA8-A966-44E3-909E-48C879C24601}" srcOrd="0" destOrd="0" presId="urn:microsoft.com/office/officeart/2018/2/layout/IconVerticalSolidList"/>
    <dgm:cxn modelId="{4738E836-C85F-4CDA-8B1A-4EE6043C8A2D}" type="presOf" srcId="{6B582EA0-BA6D-43B6-931E-2842ABCD518D}" destId="{DB7C3769-6821-442B-A3F3-E55E8F874907}" srcOrd="0" destOrd="0" presId="urn:microsoft.com/office/officeart/2018/2/layout/IconVerticalSolidList"/>
    <dgm:cxn modelId="{8E69613E-2DB5-4611-9C37-A43D59BB8038}" type="presOf" srcId="{5FE81431-4DC5-4328-89A0-FD355E687F79}" destId="{7B44F936-94FA-4FBB-8BF9-90330A5142D7}" srcOrd="0" destOrd="0" presId="urn:microsoft.com/office/officeart/2018/2/layout/IconVerticalSolidList"/>
    <dgm:cxn modelId="{614C4E71-46C9-461C-9C09-19CDC0838029}" srcId="{10F25008-194E-4BD3-AF3E-2D1726FBA789}" destId="{6B582EA0-BA6D-43B6-931E-2842ABCD518D}" srcOrd="1" destOrd="0" parTransId="{5F7451A2-A2F6-4223-81EE-931021F874F1}" sibTransId="{FB6D98AC-5AED-4982-B42B-C71E43CB6639}"/>
    <dgm:cxn modelId="{75728358-2724-4415-A25A-FAF2F753ADF3}" type="presOf" srcId="{331B26EA-BDEE-4699-8E55-FFECB2F854C5}" destId="{30239501-D97A-4A93-A601-D2B74049F55B}" srcOrd="0" destOrd="0" presId="urn:microsoft.com/office/officeart/2018/2/layout/IconVerticalSolidList"/>
    <dgm:cxn modelId="{DB031389-5A70-42BB-A66F-B44D0F909963}" srcId="{10F25008-194E-4BD3-AF3E-2D1726FBA789}" destId="{331B26EA-BDEE-4699-8E55-FFECB2F854C5}" srcOrd="2" destOrd="0" parTransId="{351670CF-5721-46E7-A627-329A3E15290D}" sibTransId="{437CD358-A586-447F-8BBF-AF604898362B}"/>
    <dgm:cxn modelId="{211481BA-FA6F-43BE-BBF1-3791EDAB6299}" srcId="{10F25008-194E-4BD3-AF3E-2D1726FBA789}" destId="{5FE81431-4DC5-4328-89A0-FD355E687F79}" srcOrd="0" destOrd="0" parTransId="{2B0A545F-14E2-45A9-A7CD-0C01769AE2A2}" sibTransId="{D3870EAF-0B2E-4295-92D0-ECB022435E74}"/>
    <dgm:cxn modelId="{63E19755-0C21-4D67-BA8A-035682CFA62E}" type="presParOf" srcId="{2AAE5CA8-A966-44E3-909E-48C879C24601}" destId="{E021FB84-7CBB-4230-92E5-D33A958CE8BF}" srcOrd="0" destOrd="0" presId="urn:microsoft.com/office/officeart/2018/2/layout/IconVerticalSolidList"/>
    <dgm:cxn modelId="{2BA8C622-B580-4942-A102-795A045D9DCC}" type="presParOf" srcId="{E021FB84-7CBB-4230-92E5-D33A958CE8BF}" destId="{41FEBEAE-87AE-4702-B77C-EEE588821D50}" srcOrd="0" destOrd="0" presId="urn:microsoft.com/office/officeart/2018/2/layout/IconVerticalSolidList"/>
    <dgm:cxn modelId="{8C13B03B-D2B2-4C32-9A11-CCC9FBEC841F}" type="presParOf" srcId="{E021FB84-7CBB-4230-92E5-D33A958CE8BF}" destId="{2958B9B6-BC05-481D-AEE1-F56DF4B053DA}" srcOrd="1" destOrd="0" presId="urn:microsoft.com/office/officeart/2018/2/layout/IconVerticalSolidList"/>
    <dgm:cxn modelId="{258696BD-01D0-4532-B803-1CFFAD9A0BCD}" type="presParOf" srcId="{E021FB84-7CBB-4230-92E5-D33A958CE8BF}" destId="{7288666C-59E0-43A5-8F54-69E0BB7DC73A}" srcOrd="2" destOrd="0" presId="urn:microsoft.com/office/officeart/2018/2/layout/IconVerticalSolidList"/>
    <dgm:cxn modelId="{0CEC8E6F-4482-4329-8B04-67CDBC58EB5B}" type="presParOf" srcId="{E021FB84-7CBB-4230-92E5-D33A958CE8BF}" destId="{7B44F936-94FA-4FBB-8BF9-90330A5142D7}" srcOrd="3" destOrd="0" presId="urn:microsoft.com/office/officeart/2018/2/layout/IconVerticalSolidList"/>
    <dgm:cxn modelId="{01B335BD-1F61-4A36-AD90-276AE09C41B9}" type="presParOf" srcId="{2AAE5CA8-A966-44E3-909E-48C879C24601}" destId="{C5375E35-5856-40FE-9C81-58C3C9BEC3CF}" srcOrd="1" destOrd="0" presId="urn:microsoft.com/office/officeart/2018/2/layout/IconVerticalSolidList"/>
    <dgm:cxn modelId="{F544EBD7-4B25-464A-AEAA-64D861BB4C62}" type="presParOf" srcId="{2AAE5CA8-A966-44E3-909E-48C879C24601}" destId="{4370CB69-3238-4638-A73E-ACCDB0CEDC96}" srcOrd="2" destOrd="0" presId="urn:microsoft.com/office/officeart/2018/2/layout/IconVerticalSolidList"/>
    <dgm:cxn modelId="{4AFCD8D5-8B44-45EE-90D6-FE9379445482}" type="presParOf" srcId="{4370CB69-3238-4638-A73E-ACCDB0CEDC96}" destId="{E7EF4BF2-89EF-490C-AB4E-493E5D92925C}" srcOrd="0" destOrd="0" presId="urn:microsoft.com/office/officeart/2018/2/layout/IconVerticalSolidList"/>
    <dgm:cxn modelId="{004BFA23-DD09-48FB-BE80-D15DEA072CB5}" type="presParOf" srcId="{4370CB69-3238-4638-A73E-ACCDB0CEDC96}" destId="{BBB22028-5475-48B4-A72E-85E97B01B058}" srcOrd="1" destOrd="0" presId="urn:microsoft.com/office/officeart/2018/2/layout/IconVerticalSolidList"/>
    <dgm:cxn modelId="{835C34F5-EBCE-4667-B082-EE8172071AB1}" type="presParOf" srcId="{4370CB69-3238-4638-A73E-ACCDB0CEDC96}" destId="{3A9EE651-4447-4437-9FA0-790A54CC9D0B}" srcOrd="2" destOrd="0" presId="urn:microsoft.com/office/officeart/2018/2/layout/IconVerticalSolidList"/>
    <dgm:cxn modelId="{DCEC3894-2321-4FA8-8FF6-ADC3EB7325F0}" type="presParOf" srcId="{4370CB69-3238-4638-A73E-ACCDB0CEDC96}" destId="{DB7C3769-6821-442B-A3F3-E55E8F874907}" srcOrd="3" destOrd="0" presId="urn:microsoft.com/office/officeart/2018/2/layout/IconVerticalSolidList"/>
    <dgm:cxn modelId="{FEA7539B-2D1D-4AB7-A540-1959BEA295A2}" type="presParOf" srcId="{2AAE5CA8-A966-44E3-909E-48C879C24601}" destId="{62B9E8B4-BA62-4221-BDA2-682FBA892213}" srcOrd="3" destOrd="0" presId="urn:microsoft.com/office/officeart/2018/2/layout/IconVerticalSolidList"/>
    <dgm:cxn modelId="{CFB016A4-4E3E-4FE3-B9F3-CF84CBFB5B6E}" type="presParOf" srcId="{2AAE5CA8-A966-44E3-909E-48C879C24601}" destId="{51DEC0A6-82C9-4F88-A448-93294EA418F3}" srcOrd="4" destOrd="0" presId="urn:microsoft.com/office/officeart/2018/2/layout/IconVerticalSolidList"/>
    <dgm:cxn modelId="{F794A672-CEEB-4DFF-AD40-3371B0C45BC2}" type="presParOf" srcId="{51DEC0A6-82C9-4F88-A448-93294EA418F3}" destId="{709B7C1E-206D-4FB5-A9DF-52A0F2069EB7}" srcOrd="0" destOrd="0" presId="urn:microsoft.com/office/officeart/2018/2/layout/IconVerticalSolidList"/>
    <dgm:cxn modelId="{42241B97-57F0-44AC-AA19-B951C293C9FE}" type="presParOf" srcId="{51DEC0A6-82C9-4F88-A448-93294EA418F3}" destId="{1181C6CD-B051-4F4F-8844-257876185401}" srcOrd="1" destOrd="0" presId="urn:microsoft.com/office/officeart/2018/2/layout/IconVerticalSolidList"/>
    <dgm:cxn modelId="{C069FD15-C1BE-47A1-A47E-C94FDA03A136}" type="presParOf" srcId="{51DEC0A6-82C9-4F88-A448-93294EA418F3}" destId="{CFB03C12-AFF1-49EB-9F19-DDA0AD9421CF}" srcOrd="2" destOrd="0" presId="urn:microsoft.com/office/officeart/2018/2/layout/IconVerticalSolidList"/>
    <dgm:cxn modelId="{2D3EDE40-3E04-42C2-9136-E6D02A553737}" type="presParOf" srcId="{51DEC0A6-82C9-4F88-A448-93294EA418F3}" destId="{30239501-D97A-4A93-A601-D2B74049F5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CEF97D-51B1-4086-947D-4893A57F02F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16E9372-0FE5-497A-9A90-2A15201CB319}">
      <dgm:prSet/>
      <dgm:spPr/>
      <dgm:t>
        <a:bodyPr/>
        <a:lstStyle/>
        <a:p>
          <a:pPr>
            <a:lnSpc>
              <a:spcPct val="100000"/>
            </a:lnSpc>
          </a:pPr>
          <a:r>
            <a:rPr lang="en-US" b="0" i="0">
              <a:latin typeface="Segoe"/>
            </a:rPr>
            <a:t>The California Partnership for Oral Health (Partnership) is a coalition of organizations and individuals that support the development and implementation of the California Department of Public Health’s State Oral Health Plan.  </a:t>
          </a:r>
          <a:endParaRPr lang="en-US">
            <a:latin typeface="Segoe"/>
          </a:endParaRPr>
        </a:p>
      </dgm:t>
    </dgm:pt>
    <dgm:pt modelId="{CF1CF2C9-40C3-4970-8967-2AFD756DA661}" type="parTrans" cxnId="{1CA32C12-B950-41D3-B176-5ACA563D4E17}">
      <dgm:prSet/>
      <dgm:spPr/>
      <dgm:t>
        <a:bodyPr/>
        <a:lstStyle/>
        <a:p>
          <a:endParaRPr lang="en-US"/>
        </a:p>
      </dgm:t>
    </dgm:pt>
    <dgm:pt modelId="{4E9ED218-CC00-40E1-AD7D-46071FA5C512}" type="sibTrans" cxnId="{1CA32C12-B950-41D3-B176-5ACA563D4E17}">
      <dgm:prSet/>
      <dgm:spPr/>
      <dgm:t>
        <a:bodyPr/>
        <a:lstStyle/>
        <a:p>
          <a:endParaRPr lang="en-US"/>
        </a:p>
      </dgm:t>
    </dgm:pt>
    <dgm:pt modelId="{52B6778C-9C9D-4972-BFF7-616A836AB8D9}">
      <dgm:prSet/>
      <dgm:spPr/>
      <dgm:t>
        <a:bodyPr/>
        <a:lstStyle/>
        <a:p>
          <a:pPr>
            <a:lnSpc>
              <a:spcPct val="100000"/>
            </a:lnSpc>
          </a:pPr>
          <a:r>
            <a:rPr lang="en-US" b="0" i="0">
              <a:latin typeface="Segoe"/>
            </a:rPr>
            <a:t>The Partnership is comprised of diverse representatives from 50 agencies and organizations that strive to improve oral health for the millions of people in California who face challenges having good oral health. </a:t>
          </a:r>
          <a:endParaRPr lang="en-US">
            <a:latin typeface="Segoe"/>
          </a:endParaRPr>
        </a:p>
      </dgm:t>
    </dgm:pt>
    <dgm:pt modelId="{D407845D-BA55-42FC-8C19-0C746629589D}" type="parTrans" cxnId="{C2AAA0BC-C69D-454C-BD6D-5787A61B588C}">
      <dgm:prSet/>
      <dgm:spPr/>
      <dgm:t>
        <a:bodyPr/>
        <a:lstStyle/>
        <a:p>
          <a:endParaRPr lang="en-US"/>
        </a:p>
      </dgm:t>
    </dgm:pt>
    <dgm:pt modelId="{7E8B3E7D-E10A-46C9-94E7-F726E367CFCD}" type="sibTrans" cxnId="{C2AAA0BC-C69D-454C-BD6D-5787A61B588C}">
      <dgm:prSet/>
      <dgm:spPr/>
      <dgm:t>
        <a:bodyPr/>
        <a:lstStyle/>
        <a:p>
          <a:endParaRPr lang="en-US"/>
        </a:p>
      </dgm:t>
    </dgm:pt>
    <dgm:pt modelId="{8EE184A6-52EC-4718-B884-B9BE8EBF85C5}">
      <dgm:prSet/>
      <dgm:spPr/>
      <dgm:t>
        <a:bodyPr/>
        <a:lstStyle/>
        <a:p>
          <a:pPr>
            <a:lnSpc>
              <a:spcPct val="100000"/>
            </a:lnSpc>
          </a:pPr>
          <a:r>
            <a:rPr lang="en-US" b="0" i="0">
              <a:latin typeface="Segoe"/>
            </a:rPr>
            <a:t>The Partnership promotes healthy behaviors, and works collaboratively to prevent diseases, address unmet oral health needs, eliminate oral health disparities, and achieve oral health equity.</a:t>
          </a:r>
          <a:endParaRPr lang="en-US">
            <a:latin typeface="Segoe"/>
          </a:endParaRPr>
        </a:p>
      </dgm:t>
    </dgm:pt>
    <dgm:pt modelId="{D1E93366-9759-4BBF-979D-293DB57D1230}" type="parTrans" cxnId="{3F19E861-842E-4845-88A9-7A00BC76F5DB}">
      <dgm:prSet/>
      <dgm:spPr/>
      <dgm:t>
        <a:bodyPr/>
        <a:lstStyle/>
        <a:p>
          <a:endParaRPr lang="en-US"/>
        </a:p>
      </dgm:t>
    </dgm:pt>
    <dgm:pt modelId="{03A34521-36FC-40C3-8DC1-238FCA6AFEAA}" type="sibTrans" cxnId="{3F19E861-842E-4845-88A9-7A00BC76F5DB}">
      <dgm:prSet/>
      <dgm:spPr/>
      <dgm:t>
        <a:bodyPr/>
        <a:lstStyle/>
        <a:p>
          <a:endParaRPr lang="en-US"/>
        </a:p>
      </dgm:t>
    </dgm:pt>
    <dgm:pt modelId="{90C12573-FD83-49FA-B3DF-8772D6C4F6EE}" type="pres">
      <dgm:prSet presAssocID="{46CEF97D-51B1-4086-947D-4893A57F02FB}" presName="root" presStyleCnt="0">
        <dgm:presLayoutVars>
          <dgm:dir/>
          <dgm:resizeHandles val="exact"/>
        </dgm:presLayoutVars>
      </dgm:prSet>
      <dgm:spPr/>
    </dgm:pt>
    <dgm:pt modelId="{02B305DF-E106-4B14-A962-C2CA01DE4F25}" type="pres">
      <dgm:prSet presAssocID="{616E9372-0FE5-497A-9A90-2A15201CB319}" presName="compNode" presStyleCnt="0"/>
      <dgm:spPr/>
    </dgm:pt>
    <dgm:pt modelId="{DB1C2B6C-2AEA-49E8-B147-EBDBFCDA4B85}" type="pres">
      <dgm:prSet presAssocID="{616E9372-0FE5-497A-9A90-2A15201CB319}" presName="bgRect" presStyleLbl="bgShp" presStyleIdx="0" presStyleCnt="3"/>
      <dgm:spPr/>
    </dgm:pt>
    <dgm:pt modelId="{9EE1EB2E-4AFE-4977-AAC5-39185D2C2BA6}" type="pres">
      <dgm:prSet presAssocID="{616E9372-0FE5-497A-9A90-2A15201CB319}"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Tooth"/>
        </a:ext>
      </dgm:extLst>
    </dgm:pt>
    <dgm:pt modelId="{FBA1D8FA-7F3F-44E5-B0CB-EB3DB3E01219}" type="pres">
      <dgm:prSet presAssocID="{616E9372-0FE5-497A-9A90-2A15201CB319}" presName="spaceRect" presStyleCnt="0"/>
      <dgm:spPr/>
    </dgm:pt>
    <dgm:pt modelId="{88B22F9B-24B8-4A83-AB23-A79DA8FB9F4C}" type="pres">
      <dgm:prSet presAssocID="{616E9372-0FE5-497A-9A90-2A15201CB319}" presName="parTx" presStyleLbl="revTx" presStyleIdx="0" presStyleCnt="3">
        <dgm:presLayoutVars>
          <dgm:chMax val="0"/>
          <dgm:chPref val="0"/>
        </dgm:presLayoutVars>
      </dgm:prSet>
      <dgm:spPr/>
    </dgm:pt>
    <dgm:pt modelId="{D48BB577-4FAF-46BC-A9AA-70AAF4DC4AC1}" type="pres">
      <dgm:prSet presAssocID="{4E9ED218-CC00-40E1-AD7D-46071FA5C512}" presName="sibTrans" presStyleCnt="0"/>
      <dgm:spPr/>
    </dgm:pt>
    <dgm:pt modelId="{B610A807-9A3D-4002-956A-E2743AF34555}" type="pres">
      <dgm:prSet presAssocID="{52B6778C-9C9D-4972-BFF7-616A836AB8D9}" presName="compNode" presStyleCnt="0"/>
      <dgm:spPr/>
    </dgm:pt>
    <dgm:pt modelId="{5C077D26-5ADB-4991-BCCF-4017C3945685}" type="pres">
      <dgm:prSet presAssocID="{52B6778C-9C9D-4972-BFF7-616A836AB8D9}" presName="bgRect" presStyleLbl="bgShp" presStyleIdx="1" presStyleCnt="3"/>
      <dgm:spPr/>
    </dgm:pt>
    <dgm:pt modelId="{0B67FA2C-F769-4EC2-AE3B-9721D8F5A2D2}" type="pres">
      <dgm:prSet presAssocID="{52B6778C-9C9D-4972-BFF7-616A836AB8D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110B378E-003C-4419-A744-0E65A99CB622}" type="pres">
      <dgm:prSet presAssocID="{52B6778C-9C9D-4972-BFF7-616A836AB8D9}" presName="spaceRect" presStyleCnt="0"/>
      <dgm:spPr/>
    </dgm:pt>
    <dgm:pt modelId="{5FC393C5-151B-4C1E-8FD1-17DE948EA5E8}" type="pres">
      <dgm:prSet presAssocID="{52B6778C-9C9D-4972-BFF7-616A836AB8D9}" presName="parTx" presStyleLbl="revTx" presStyleIdx="1" presStyleCnt="3">
        <dgm:presLayoutVars>
          <dgm:chMax val="0"/>
          <dgm:chPref val="0"/>
        </dgm:presLayoutVars>
      </dgm:prSet>
      <dgm:spPr/>
    </dgm:pt>
    <dgm:pt modelId="{C8D3C226-A8C6-4BF6-A71A-B7BDD194674D}" type="pres">
      <dgm:prSet presAssocID="{7E8B3E7D-E10A-46C9-94E7-F726E367CFCD}" presName="sibTrans" presStyleCnt="0"/>
      <dgm:spPr/>
    </dgm:pt>
    <dgm:pt modelId="{0D279404-046B-4F1F-8F92-0745BBD2F0C2}" type="pres">
      <dgm:prSet presAssocID="{8EE184A6-52EC-4718-B884-B9BE8EBF85C5}" presName="compNode" presStyleCnt="0"/>
      <dgm:spPr/>
    </dgm:pt>
    <dgm:pt modelId="{08B87D11-4DF4-4760-9AAF-C38D0B030959}" type="pres">
      <dgm:prSet presAssocID="{8EE184A6-52EC-4718-B884-B9BE8EBF85C5}" presName="bgRect" presStyleLbl="bgShp" presStyleIdx="2" presStyleCnt="3"/>
      <dgm:spPr/>
    </dgm:pt>
    <dgm:pt modelId="{FABE3613-7DE7-4FAB-A14C-32F8EE458F38}" type="pres">
      <dgm:prSet presAssocID="{8EE184A6-52EC-4718-B884-B9BE8EBF85C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Toothbrush"/>
        </a:ext>
      </dgm:extLst>
    </dgm:pt>
    <dgm:pt modelId="{47BE0C68-9D99-4486-9EFC-FDE146249E3E}" type="pres">
      <dgm:prSet presAssocID="{8EE184A6-52EC-4718-B884-B9BE8EBF85C5}" presName="spaceRect" presStyleCnt="0"/>
      <dgm:spPr/>
    </dgm:pt>
    <dgm:pt modelId="{97333250-76C6-440D-9295-D664B0501F4D}" type="pres">
      <dgm:prSet presAssocID="{8EE184A6-52EC-4718-B884-B9BE8EBF85C5}" presName="parTx" presStyleLbl="revTx" presStyleIdx="2" presStyleCnt="3">
        <dgm:presLayoutVars>
          <dgm:chMax val="0"/>
          <dgm:chPref val="0"/>
        </dgm:presLayoutVars>
      </dgm:prSet>
      <dgm:spPr/>
    </dgm:pt>
  </dgm:ptLst>
  <dgm:cxnLst>
    <dgm:cxn modelId="{92420805-CBCF-4AEF-BC79-49AD7AECFB53}" type="presOf" srcId="{52B6778C-9C9D-4972-BFF7-616A836AB8D9}" destId="{5FC393C5-151B-4C1E-8FD1-17DE948EA5E8}" srcOrd="0" destOrd="0" presId="urn:microsoft.com/office/officeart/2018/2/layout/IconVerticalSolidList"/>
    <dgm:cxn modelId="{1CA32C12-B950-41D3-B176-5ACA563D4E17}" srcId="{46CEF97D-51B1-4086-947D-4893A57F02FB}" destId="{616E9372-0FE5-497A-9A90-2A15201CB319}" srcOrd="0" destOrd="0" parTransId="{CF1CF2C9-40C3-4970-8967-2AFD756DA661}" sibTransId="{4E9ED218-CC00-40E1-AD7D-46071FA5C512}"/>
    <dgm:cxn modelId="{ECF9D01C-61B1-4D59-91AF-76009738F99B}" type="presOf" srcId="{8EE184A6-52EC-4718-B884-B9BE8EBF85C5}" destId="{97333250-76C6-440D-9295-D664B0501F4D}" srcOrd="0" destOrd="0" presId="urn:microsoft.com/office/officeart/2018/2/layout/IconVerticalSolidList"/>
    <dgm:cxn modelId="{3F19E861-842E-4845-88A9-7A00BC76F5DB}" srcId="{46CEF97D-51B1-4086-947D-4893A57F02FB}" destId="{8EE184A6-52EC-4718-B884-B9BE8EBF85C5}" srcOrd="2" destOrd="0" parTransId="{D1E93366-9759-4BBF-979D-293DB57D1230}" sibTransId="{03A34521-36FC-40C3-8DC1-238FCA6AFEAA}"/>
    <dgm:cxn modelId="{6CF1CBA5-2C14-4E78-A5F2-8CFBBC96B2FB}" type="presOf" srcId="{616E9372-0FE5-497A-9A90-2A15201CB319}" destId="{88B22F9B-24B8-4A83-AB23-A79DA8FB9F4C}" srcOrd="0" destOrd="0" presId="urn:microsoft.com/office/officeart/2018/2/layout/IconVerticalSolidList"/>
    <dgm:cxn modelId="{C2AAA0BC-C69D-454C-BD6D-5787A61B588C}" srcId="{46CEF97D-51B1-4086-947D-4893A57F02FB}" destId="{52B6778C-9C9D-4972-BFF7-616A836AB8D9}" srcOrd="1" destOrd="0" parTransId="{D407845D-BA55-42FC-8C19-0C746629589D}" sibTransId="{7E8B3E7D-E10A-46C9-94E7-F726E367CFCD}"/>
    <dgm:cxn modelId="{A06D1BD9-9CBD-419A-AFC4-03B2AC19EB0B}" type="presOf" srcId="{46CEF97D-51B1-4086-947D-4893A57F02FB}" destId="{90C12573-FD83-49FA-B3DF-8772D6C4F6EE}" srcOrd="0" destOrd="0" presId="urn:microsoft.com/office/officeart/2018/2/layout/IconVerticalSolidList"/>
    <dgm:cxn modelId="{8FCD9E17-B02B-4419-98E7-9329A173390C}" type="presParOf" srcId="{90C12573-FD83-49FA-B3DF-8772D6C4F6EE}" destId="{02B305DF-E106-4B14-A962-C2CA01DE4F25}" srcOrd="0" destOrd="0" presId="urn:microsoft.com/office/officeart/2018/2/layout/IconVerticalSolidList"/>
    <dgm:cxn modelId="{4049F84B-0FB9-493B-BEF7-D7EC251B2AD9}" type="presParOf" srcId="{02B305DF-E106-4B14-A962-C2CA01DE4F25}" destId="{DB1C2B6C-2AEA-49E8-B147-EBDBFCDA4B85}" srcOrd="0" destOrd="0" presId="urn:microsoft.com/office/officeart/2018/2/layout/IconVerticalSolidList"/>
    <dgm:cxn modelId="{EC16C4AD-760A-4DAA-A498-0C14136AAF57}" type="presParOf" srcId="{02B305DF-E106-4B14-A962-C2CA01DE4F25}" destId="{9EE1EB2E-4AFE-4977-AAC5-39185D2C2BA6}" srcOrd="1" destOrd="0" presId="urn:microsoft.com/office/officeart/2018/2/layout/IconVerticalSolidList"/>
    <dgm:cxn modelId="{4C0DC03A-CB4A-4F07-918A-9445BB5DCE2F}" type="presParOf" srcId="{02B305DF-E106-4B14-A962-C2CA01DE4F25}" destId="{FBA1D8FA-7F3F-44E5-B0CB-EB3DB3E01219}" srcOrd="2" destOrd="0" presId="urn:microsoft.com/office/officeart/2018/2/layout/IconVerticalSolidList"/>
    <dgm:cxn modelId="{83CE531C-C25D-43E9-BA81-99AD35FE4CCB}" type="presParOf" srcId="{02B305DF-E106-4B14-A962-C2CA01DE4F25}" destId="{88B22F9B-24B8-4A83-AB23-A79DA8FB9F4C}" srcOrd="3" destOrd="0" presId="urn:microsoft.com/office/officeart/2018/2/layout/IconVerticalSolidList"/>
    <dgm:cxn modelId="{2D28683A-C6C4-4FDA-8392-B158B08EE6D9}" type="presParOf" srcId="{90C12573-FD83-49FA-B3DF-8772D6C4F6EE}" destId="{D48BB577-4FAF-46BC-A9AA-70AAF4DC4AC1}" srcOrd="1" destOrd="0" presId="urn:microsoft.com/office/officeart/2018/2/layout/IconVerticalSolidList"/>
    <dgm:cxn modelId="{09EE56C1-36F7-497C-9488-4F6BC02D18A4}" type="presParOf" srcId="{90C12573-FD83-49FA-B3DF-8772D6C4F6EE}" destId="{B610A807-9A3D-4002-956A-E2743AF34555}" srcOrd="2" destOrd="0" presId="urn:microsoft.com/office/officeart/2018/2/layout/IconVerticalSolidList"/>
    <dgm:cxn modelId="{B6531B55-B760-4564-99DE-63470454729F}" type="presParOf" srcId="{B610A807-9A3D-4002-956A-E2743AF34555}" destId="{5C077D26-5ADB-4991-BCCF-4017C3945685}" srcOrd="0" destOrd="0" presId="urn:microsoft.com/office/officeart/2018/2/layout/IconVerticalSolidList"/>
    <dgm:cxn modelId="{0A4B435B-EC9F-4DB9-B3AD-2589545F222D}" type="presParOf" srcId="{B610A807-9A3D-4002-956A-E2743AF34555}" destId="{0B67FA2C-F769-4EC2-AE3B-9721D8F5A2D2}" srcOrd="1" destOrd="0" presId="urn:microsoft.com/office/officeart/2018/2/layout/IconVerticalSolidList"/>
    <dgm:cxn modelId="{3B92A414-0CED-46D8-8769-F76AE79FE030}" type="presParOf" srcId="{B610A807-9A3D-4002-956A-E2743AF34555}" destId="{110B378E-003C-4419-A744-0E65A99CB622}" srcOrd="2" destOrd="0" presId="urn:microsoft.com/office/officeart/2018/2/layout/IconVerticalSolidList"/>
    <dgm:cxn modelId="{C17D09BA-244E-4963-9C97-B947B1CE651F}" type="presParOf" srcId="{B610A807-9A3D-4002-956A-E2743AF34555}" destId="{5FC393C5-151B-4C1E-8FD1-17DE948EA5E8}" srcOrd="3" destOrd="0" presId="urn:microsoft.com/office/officeart/2018/2/layout/IconVerticalSolidList"/>
    <dgm:cxn modelId="{1EF0E0D4-B072-4868-89E1-4ADA76DD4972}" type="presParOf" srcId="{90C12573-FD83-49FA-B3DF-8772D6C4F6EE}" destId="{C8D3C226-A8C6-4BF6-A71A-B7BDD194674D}" srcOrd="3" destOrd="0" presId="urn:microsoft.com/office/officeart/2018/2/layout/IconVerticalSolidList"/>
    <dgm:cxn modelId="{12DCE9C2-1E1F-4A7B-A752-7394BD5295B0}" type="presParOf" srcId="{90C12573-FD83-49FA-B3DF-8772D6C4F6EE}" destId="{0D279404-046B-4F1F-8F92-0745BBD2F0C2}" srcOrd="4" destOrd="0" presId="urn:microsoft.com/office/officeart/2018/2/layout/IconVerticalSolidList"/>
    <dgm:cxn modelId="{7EC77A99-2AB5-4425-BAE3-173C52A2C465}" type="presParOf" srcId="{0D279404-046B-4F1F-8F92-0745BBD2F0C2}" destId="{08B87D11-4DF4-4760-9AAF-C38D0B030959}" srcOrd="0" destOrd="0" presId="urn:microsoft.com/office/officeart/2018/2/layout/IconVerticalSolidList"/>
    <dgm:cxn modelId="{4150D12F-D280-4A42-A9EC-9C1FA1E0DB34}" type="presParOf" srcId="{0D279404-046B-4F1F-8F92-0745BBD2F0C2}" destId="{FABE3613-7DE7-4FAB-A14C-32F8EE458F38}" srcOrd="1" destOrd="0" presId="urn:microsoft.com/office/officeart/2018/2/layout/IconVerticalSolidList"/>
    <dgm:cxn modelId="{EC62D950-2C09-48C9-B938-E25EDB23E48A}" type="presParOf" srcId="{0D279404-046B-4F1F-8F92-0745BBD2F0C2}" destId="{47BE0C68-9D99-4486-9EFC-FDE146249E3E}" srcOrd="2" destOrd="0" presId="urn:microsoft.com/office/officeart/2018/2/layout/IconVerticalSolidList"/>
    <dgm:cxn modelId="{6CC8C314-3931-4987-96C7-0AC4521A1A9E}" type="presParOf" srcId="{0D279404-046B-4F1F-8F92-0745BBD2F0C2}" destId="{97333250-76C6-440D-9295-D664B0501F4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139D7-4338-4F36-BC20-A2EAC996E848}">
      <dsp:nvSpPr>
        <dsp:cNvPr id="0" name=""/>
        <dsp:cNvSpPr/>
      </dsp:nvSpPr>
      <dsp:spPr>
        <a:xfrm>
          <a:off x="0" y="305634"/>
          <a:ext cx="6605904" cy="9135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2692" tIns="416560" rIns="51269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latin typeface="Arial" panose="020B0604020202020204"/>
            </a:rPr>
            <a:t>3</a:t>
          </a:r>
          <a:r>
            <a:rPr lang="en-US" sz="2400" kern="1200"/>
            <a:t> years</a:t>
          </a:r>
        </a:p>
      </dsp:txBody>
      <dsp:txXfrm>
        <a:off x="0" y="305634"/>
        <a:ext cx="6605904" cy="913500"/>
      </dsp:txXfrm>
    </dsp:sp>
    <dsp:sp modelId="{D85E3321-53E8-4F77-8877-4A577213F9E9}">
      <dsp:nvSpPr>
        <dsp:cNvPr id="0" name=""/>
        <dsp:cNvSpPr/>
      </dsp:nvSpPr>
      <dsp:spPr>
        <a:xfrm>
          <a:off x="330295" y="10434"/>
          <a:ext cx="4624132" cy="590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4781" tIns="0" rIns="174781" bIns="0" numCol="1" spcCol="1270" anchor="ctr" anchorCtr="0">
          <a:noAutofit/>
        </a:bodyPr>
        <a:lstStyle/>
        <a:p>
          <a:pPr marL="0" lvl="0" indent="0" algn="l" defTabSz="1066800">
            <a:lnSpc>
              <a:spcPct val="90000"/>
            </a:lnSpc>
            <a:spcBef>
              <a:spcPct val="0"/>
            </a:spcBef>
            <a:spcAft>
              <a:spcPct val="35000"/>
            </a:spcAft>
            <a:buNone/>
          </a:pPr>
          <a:r>
            <a:rPr lang="en-US" sz="2400" kern="1200"/>
            <a:t>Shorter Grant term: </a:t>
          </a:r>
        </a:p>
      </dsp:txBody>
      <dsp:txXfrm>
        <a:off x="359116" y="39255"/>
        <a:ext cx="4566490" cy="532758"/>
      </dsp:txXfrm>
    </dsp:sp>
    <dsp:sp modelId="{9D9F62B3-82C9-42B0-A05B-37AA8458662A}">
      <dsp:nvSpPr>
        <dsp:cNvPr id="0" name=""/>
        <dsp:cNvSpPr/>
      </dsp:nvSpPr>
      <dsp:spPr>
        <a:xfrm>
          <a:off x="0" y="1622334"/>
          <a:ext cx="6605904" cy="2646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2692" tIns="416560" rIns="51269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Funding reduction </a:t>
          </a:r>
        </a:p>
        <a:p>
          <a:pPr marL="228600" lvl="1" indent="-228600" algn="l" defTabSz="1066800" rtl="0">
            <a:lnSpc>
              <a:spcPct val="90000"/>
            </a:lnSpc>
            <a:spcBef>
              <a:spcPct val="0"/>
            </a:spcBef>
            <a:spcAft>
              <a:spcPct val="15000"/>
            </a:spcAft>
            <a:buChar char="•"/>
          </a:pPr>
          <a:r>
            <a:rPr lang="en-US" sz="2400" kern="1200">
              <a:latin typeface="Arial" panose="020B0604020202020204"/>
            </a:rPr>
            <a:t>Allocations</a:t>
          </a:r>
          <a:r>
            <a:rPr lang="en-US" sz="2400" kern="1200"/>
            <a:t> based on 2023 Census data</a:t>
          </a:r>
          <a:r>
            <a:rPr lang="en-US" sz="2400" kern="1200">
              <a:latin typeface="Arial" panose="020B0604020202020204"/>
            </a:rPr>
            <a:t>, no tiers</a:t>
          </a:r>
          <a:endParaRPr lang="en-US" sz="2400" kern="1200"/>
        </a:p>
        <a:p>
          <a:pPr marL="228600" lvl="1" indent="-228600" algn="l" defTabSz="1066800">
            <a:lnSpc>
              <a:spcPct val="90000"/>
            </a:lnSpc>
            <a:spcBef>
              <a:spcPct val="0"/>
            </a:spcBef>
            <a:spcAft>
              <a:spcPct val="15000"/>
            </a:spcAft>
            <a:buChar char="•"/>
          </a:pPr>
          <a:r>
            <a:rPr lang="en-US" sz="2400" kern="1200"/>
            <a:t>Same formula used as previous and current grant cycle (but with reduced base funding)</a:t>
          </a:r>
        </a:p>
      </dsp:txBody>
      <dsp:txXfrm>
        <a:off x="0" y="1622334"/>
        <a:ext cx="6605904" cy="2646000"/>
      </dsp:txXfrm>
    </dsp:sp>
    <dsp:sp modelId="{5398A0B2-A628-4271-AF78-7054FB021321}">
      <dsp:nvSpPr>
        <dsp:cNvPr id="0" name=""/>
        <dsp:cNvSpPr/>
      </dsp:nvSpPr>
      <dsp:spPr>
        <a:xfrm>
          <a:off x="330295" y="1327134"/>
          <a:ext cx="4624132" cy="590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4781" tIns="0" rIns="174781" bIns="0" numCol="1" spcCol="1270" anchor="ctr" anchorCtr="0">
          <a:noAutofit/>
        </a:bodyPr>
        <a:lstStyle/>
        <a:p>
          <a:pPr marL="0" lvl="0" indent="0" algn="l" defTabSz="1066800">
            <a:lnSpc>
              <a:spcPct val="90000"/>
            </a:lnSpc>
            <a:spcBef>
              <a:spcPct val="0"/>
            </a:spcBef>
            <a:spcAft>
              <a:spcPct val="35000"/>
            </a:spcAft>
            <a:buNone/>
          </a:pPr>
          <a:r>
            <a:rPr lang="en-US" sz="2400" kern="1200"/>
            <a:t>Funding amount and formula:</a:t>
          </a:r>
        </a:p>
      </dsp:txBody>
      <dsp:txXfrm>
        <a:off x="359116" y="1355955"/>
        <a:ext cx="4566490" cy="532758"/>
      </dsp:txXfrm>
    </dsp:sp>
    <dsp:sp modelId="{5AE8B32D-48F7-44F3-B530-2F5B566BF387}">
      <dsp:nvSpPr>
        <dsp:cNvPr id="0" name=""/>
        <dsp:cNvSpPr/>
      </dsp:nvSpPr>
      <dsp:spPr>
        <a:xfrm>
          <a:off x="0" y="4671535"/>
          <a:ext cx="6605904" cy="12285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2692" tIns="416560" rIns="512692"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In objectives, activities, and workplan development</a:t>
          </a:r>
        </a:p>
      </dsp:txBody>
      <dsp:txXfrm>
        <a:off x="0" y="4671535"/>
        <a:ext cx="6605904" cy="1228500"/>
      </dsp:txXfrm>
    </dsp:sp>
    <dsp:sp modelId="{DE765C3C-E7A6-4208-9482-C9CC0F4CD47D}">
      <dsp:nvSpPr>
        <dsp:cNvPr id="0" name=""/>
        <dsp:cNvSpPr/>
      </dsp:nvSpPr>
      <dsp:spPr>
        <a:xfrm>
          <a:off x="330295" y="4376335"/>
          <a:ext cx="4624132" cy="590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4781" tIns="0" rIns="174781" bIns="0" numCol="1" spcCol="1270" anchor="ctr" anchorCtr="0">
          <a:noAutofit/>
        </a:bodyPr>
        <a:lstStyle/>
        <a:p>
          <a:pPr marL="0" lvl="0" indent="0" algn="l" defTabSz="1066800">
            <a:lnSpc>
              <a:spcPct val="90000"/>
            </a:lnSpc>
            <a:spcBef>
              <a:spcPct val="0"/>
            </a:spcBef>
            <a:spcAft>
              <a:spcPct val="35000"/>
            </a:spcAft>
            <a:buNone/>
          </a:pPr>
          <a:r>
            <a:rPr lang="en-US" sz="2400" kern="1200"/>
            <a:t>Additional flexibility:</a:t>
          </a:r>
        </a:p>
      </dsp:txBody>
      <dsp:txXfrm>
        <a:off x="359116" y="4405156"/>
        <a:ext cx="4566490" cy="532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CA860-1EA6-4B0C-B73C-6945A1502664}">
      <dsp:nvSpPr>
        <dsp:cNvPr id="0" name=""/>
        <dsp:cNvSpPr/>
      </dsp:nvSpPr>
      <dsp:spPr>
        <a:xfrm>
          <a:off x="1240939" y="2883"/>
          <a:ext cx="3298759" cy="1979255"/>
        </a:xfrm>
        <a:prstGeom prst="rect">
          <a:avLst/>
        </a:prstGeom>
        <a:solidFill>
          <a:srgbClr val="173059"/>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kern="1200"/>
            <a:t>State Budget and Federal Legislation</a:t>
          </a:r>
        </a:p>
      </dsp:txBody>
      <dsp:txXfrm>
        <a:off x="1240939" y="2883"/>
        <a:ext cx="3298759" cy="1979255"/>
      </dsp:txXfrm>
    </dsp:sp>
    <dsp:sp modelId="{6ACFB0AD-06C2-463C-AC4C-FA60AE2EBA76}">
      <dsp:nvSpPr>
        <dsp:cNvPr id="0" name=""/>
        <dsp:cNvSpPr/>
      </dsp:nvSpPr>
      <dsp:spPr>
        <a:xfrm>
          <a:off x="4869574" y="2883"/>
          <a:ext cx="3298759" cy="1979255"/>
        </a:xfrm>
        <a:prstGeom prst="rect">
          <a:avLst/>
        </a:prstGeom>
        <a:solidFill>
          <a:srgbClr val="173059"/>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kern="1200"/>
            <a:t>Community Health Workers (CHWs)</a:t>
          </a:r>
        </a:p>
      </dsp:txBody>
      <dsp:txXfrm>
        <a:off x="4869574" y="2883"/>
        <a:ext cx="3298759" cy="1979255"/>
      </dsp:txXfrm>
    </dsp:sp>
    <dsp:sp modelId="{968B6976-4334-41F3-A6D7-E6906A8F26F7}">
      <dsp:nvSpPr>
        <dsp:cNvPr id="0" name=""/>
        <dsp:cNvSpPr/>
      </dsp:nvSpPr>
      <dsp:spPr>
        <a:xfrm>
          <a:off x="3055257" y="2312014"/>
          <a:ext cx="3298759" cy="1979255"/>
        </a:xfrm>
        <a:prstGeom prst="rect">
          <a:avLst/>
        </a:prstGeom>
        <a:solidFill>
          <a:srgbClr val="173059"/>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kern="1200"/>
            <a:t>Care Coordination &amp; Case Management</a:t>
          </a:r>
        </a:p>
      </dsp:txBody>
      <dsp:txXfrm>
        <a:off x="3055257" y="2312014"/>
        <a:ext cx="3298759" cy="19792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456F7C-B0D5-4CD6-8E10-D87AA7589851}">
      <dsp:nvSpPr>
        <dsp:cNvPr id="0" name=""/>
        <dsp:cNvSpPr/>
      </dsp:nvSpPr>
      <dsp:spPr>
        <a:xfrm>
          <a:off x="0" y="2487011"/>
          <a:ext cx="7765256" cy="816292"/>
        </a:xfrm>
        <a:prstGeom prst="rect">
          <a:avLst/>
        </a:prstGeom>
        <a:gradFill rotWithShape="0">
          <a:gsLst>
            <a:gs pos="0">
              <a:schemeClr val="dk2">
                <a:hueOff val="0"/>
                <a:satOff val="0"/>
                <a:lumOff val="0"/>
                <a:alphaOff val="0"/>
                <a:tint val="94000"/>
                <a:satMod val="100000"/>
                <a:lumMod val="104000"/>
              </a:schemeClr>
            </a:gs>
            <a:gs pos="69000">
              <a:schemeClr val="dk2">
                <a:hueOff val="0"/>
                <a:satOff val="0"/>
                <a:lumOff val="0"/>
                <a:alphaOff val="0"/>
                <a:shade val="86000"/>
                <a:satMod val="130000"/>
                <a:lumMod val="102000"/>
              </a:schemeClr>
            </a:gs>
            <a:gs pos="100000">
              <a:schemeClr val="dk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Education services currently provided by our Public Health staff—such as health education, care coordination, linkage to screenings and treatment, and navigation of community resources qualify as billable services when they meet CHW Medi-Cal criteria.​</a:t>
          </a:r>
        </a:p>
      </dsp:txBody>
      <dsp:txXfrm>
        <a:off x="0" y="2487011"/>
        <a:ext cx="7765256" cy="816292"/>
      </dsp:txXfrm>
    </dsp:sp>
    <dsp:sp modelId="{3EC94580-EDDD-48F1-8889-9877E43D05F3}">
      <dsp:nvSpPr>
        <dsp:cNvPr id="0" name=""/>
        <dsp:cNvSpPr/>
      </dsp:nvSpPr>
      <dsp:spPr>
        <a:xfrm rot="10800000">
          <a:off x="0" y="1243797"/>
          <a:ext cx="7765256" cy="1255458"/>
        </a:xfrm>
        <a:prstGeom prst="upArrowCallout">
          <a:avLst/>
        </a:prstGeom>
        <a:gradFill rotWithShape="0">
          <a:gsLst>
            <a:gs pos="0">
              <a:schemeClr val="dk2">
                <a:hueOff val="0"/>
                <a:satOff val="0"/>
                <a:lumOff val="0"/>
                <a:alphaOff val="0"/>
                <a:tint val="94000"/>
                <a:satMod val="100000"/>
                <a:lumMod val="104000"/>
              </a:schemeClr>
            </a:gs>
            <a:gs pos="69000">
              <a:schemeClr val="dk2">
                <a:hueOff val="0"/>
                <a:satOff val="0"/>
                <a:lumOff val="0"/>
                <a:alphaOff val="0"/>
                <a:shade val="86000"/>
                <a:satMod val="130000"/>
                <a:lumMod val="102000"/>
              </a:schemeClr>
            </a:gs>
            <a:gs pos="100000">
              <a:schemeClr val="dk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Medi-Cal recognizes CHW Oral Health Education services as a reimbursable, billable benefit from a CHW under Local Health Jurisdiction (LHJ) enrolled provider. ​</a:t>
          </a:r>
        </a:p>
      </dsp:txBody>
      <dsp:txXfrm rot="10800000">
        <a:off x="0" y="1243797"/>
        <a:ext cx="7765256" cy="815759"/>
      </dsp:txXfrm>
    </dsp:sp>
    <dsp:sp modelId="{794F78C2-82A0-4FCF-818D-6A0C31569C0E}">
      <dsp:nvSpPr>
        <dsp:cNvPr id="0" name=""/>
        <dsp:cNvSpPr/>
      </dsp:nvSpPr>
      <dsp:spPr>
        <a:xfrm rot="10800000">
          <a:off x="0" y="583"/>
          <a:ext cx="7765256" cy="1255458"/>
        </a:xfrm>
        <a:prstGeom prst="upArrowCallout">
          <a:avLst/>
        </a:prstGeom>
        <a:gradFill rotWithShape="0">
          <a:gsLst>
            <a:gs pos="0">
              <a:schemeClr val="dk2">
                <a:hueOff val="0"/>
                <a:satOff val="0"/>
                <a:lumOff val="0"/>
                <a:alphaOff val="0"/>
                <a:tint val="94000"/>
                <a:satMod val="100000"/>
                <a:lumMod val="104000"/>
              </a:schemeClr>
            </a:gs>
            <a:gs pos="69000">
              <a:schemeClr val="dk2">
                <a:hueOff val="0"/>
                <a:satOff val="0"/>
                <a:lumOff val="0"/>
                <a:alphaOff val="0"/>
                <a:shade val="86000"/>
                <a:satMod val="130000"/>
                <a:lumMod val="102000"/>
              </a:schemeClr>
            </a:gs>
            <a:gs pos="100000">
              <a:schemeClr val="dk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$140,000 DHCS grant for CHW certification (7 staff)</a:t>
          </a:r>
        </a:p>
      </dsp:txBody>
      <dsp:txXfrm rot="-10800000">
        <a:off x="0" y="583"/>
        <a:ext cx="7765256" cy="440665"/>
      </dsp:txXfrm>
    </dsp:sp>
    <dsp:sp modelId="{736CFB54-ABCC-4BD8-894D-7633930D6D64}">
      <dsp:nvSpPr>
        <dsp:cNvPr id="0" name=""/>
        <dsp:cNvSpPr/>
      </dsp:nvSpPr>
      <dsp:spPr>
        <a:xfrm>
          <a:off x="0" y="441249"/>
          <a:ext cx="3882627" cy="375381"/>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a:t>CHW oral health education eligible for Medi-Cal reimbursement</a:t>
          </a:r>
        </a:p>
      </dsp:txBody>
      <dsp:txXfrm>
        <a:off x="0" y="441249"/>
        <a:ext cx="3882627" cy="375381"/>
      </dsp:txXfrm>
    </dsp:sp>
    <dsp:sp modelId="{3A6353CD-3C93-41AB-8C25-8C198B50A6EA}">
      <dsp:nvSpPr>
        <dsp:cNvPr id="0" name=""/>
        <dsp:cNvSpPr/>
      </dsp:nvSpPr>
      <dsp:spPr>
        <a:xfrm>
          <a:off x="3882628" y="441249"/>
          <a:ext cx="3882627" cy="375381"/>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a:t>Supports long-term sustainability of SBDS model</a:t>
          </a:r>
        </a:p>
      </dsp:txBody>
      <dsp:txXfrm>
        <a:off x="3882628" y="441249"/>
        <a:ext cx="3882627" cy="3753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6D158-D876-4055-968F-B28212AD0E25}">
      <dsp:nvSpPr>
        <dsp:cNvPr id="0" name=""/>
        <dsp:cNvSpPr/>
      </dsp:nvSpPr>
      <dsp:spPr>
        <a:xfrm>
          <a:off x="0" y="29811"/>
          <a:ext cx="11029616" cy="111969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a:t>Health Navigation/Case  Management (for students with identified health concerns, such as caries)</a:t>
          </a:r>
        </a:p>
      </dsp:txBody>
      <dsp:txXfrm>
        <a:off x="54659" y="84470"/>
        <a:ext cx="10920298" cy="1010372"/>
      </dsp:txXfrm>
    </dsp:sp>
    <dsp:sp modelId="{A39B6A4C-E46C-4B77-8B46-BF6FE27B09B0}">
      <dsp:nvSpPr>
        <dsp:cNvPr id="0" name=""/>
        <dsp:cNvSpPr/>
      </dsp:nvSpPr>
      <dsp:spPr>
        <a:xfrm>
          <a:off x="0" y="1233021"/>
          <a:ext cx="11029616" cy="111969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Health Education (for both students and parents )</a:t>
          </a:r>
        </a:p>
      </dsp:txBody>
      <dsp:txXfrm>
        <a:off x="54659" y="1287680"/>
        <a:ext cx="10920298" cy="1010372"/>
      </dsp:txXfrm>
    </dsp:sp>
    <dsp:sp modelId="{DDAC5A76-9F2B-456B-865E-D89ED0DCEF0C}">
      <dsp:nvSpPr>
        <dsp:cNvPr id="0" name=""/>
        <dsp:cNvSpPr/>
      </dsp:nvSpPr>
      <dsp:spPr>
        <a:xfrm>
          <a:off x="0" y="2436231"/>
          <a:ext cx="11029616" cy="111969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Individual support or advocacy</a:t>
          </a:r>
        </a:p>
      </dsp:txBody>
      <dsp:txXfrm>
        <a:off x="54659" y="2490890"/>
        <a:ext cx="10920298" cy="1010372"/>
      </dsp:txXfrm>
    </dsp:sp>
    <dsp:sp modelId="{B8236266-1B49-4564-9623-278C77EF4844}">
      <dsp:nvSpPr>
        <dsp:cNvPr id="0" name=""/>
        <dsp:cNvSpPr/>
      </dsp:nvSpPr>
      <dsp:spPr>
        <a:xfrm>
          <a:off x="0" y="3555922"/>
          <a:ext cx="11029616"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190" tIns="36830" rIns="206248" bIns="36830" numCol="1" spcCol="1270" anchor="t" anchorCtr="0">
          <a:noAutofit/>
        </a:bodyPr>
        <a:lstStyle/>
        <a:p>
          <a:pPr marL="228600" lvl="1" indent="-228600" algn="l" defTabSz="1022350">
            <a:lnSpc>
              <a:spcPct val="90000"/>
            </a:lnSpc>
            <a:spcBef>
              <a:spcPct val="0"/>
            </a:spcBef>
            <a:spcAft>
              <a:spcPct val="20000"/>
            </a:spcAft>
            <a:buChar char="•"/>
          </a:pPr>
          <a:endParaRPr lang="en-US" sz="2300" kern="1200"/>
        </a:p>
      </dsp:txBody>
      <dsp:txXfrm>
        <a:off x="0" y="3555922"/>
        <a:ext cx="11029616" cy="480240"/>
      </dsp:txXfrm>
    </dsp:sp>
    <dsp:sp modelId="{EA52F1ED-8612-4EF6-8053-BD576382FBDA}">
      <dsp:nvSpPr>
        <dsp:cNvPr id="0" name=""/>
        <dsp:cNvSpPr/>
      </dsp:nvSpPr>
      <dsp:spPr>
        <a:xfrm>
          <a:off x="0" y="3715995"/>
          <a:ext cx="11029616" cy="111969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Screening and Assessment </a:t>
          </a:r>
          <a:r>
            <a:rPr lang="en-US" sz="2400" kern="1200"/>
            <a:t>(that does not require a license ONLY!!!)</a:t>
          </a:r>
        </a:p>
      </dsp:txBody>
      <dsp:txXfrm>
        <a:off x="54659" y="3770654"/>
        <a:ext cx="10920298" cy="10103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FEBEAE-87AE-4702-B77C-EEE588821D50}">
      <dsp:nvSpPr>
        <dsp:cNvPr id="0" name=""/>
        <dsp:cNvSpPr/>
      </dsp:nvSpPr>
      <dsp:spPr>
        <a:xfrm>
          <a:off x="0" y="531"/>
          <a:ext cx="11029950" cy="124338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58B9B6-BC05-481D-AEE1-F56DF4B053DA}">
      <dsp:nvSpPr>
        <dsp:cNvPr id="0" name=""/>
        <dsp:cNvSpPr/>
      </dsp:nvSpPr>
      <dsp:spPr>
        <a:xfrm>
          <a:off x="376125" y="280293"/>
          <a:ext cx="683864" cy="683864"/>
        </a:xfrm>
        <a:prstGeom prst="rect">
          <a:avLst/>
        </a:prstGeom>
        <a:blipFill rotWithShape="1">
          <a:blip xmlns:r="http://schemas.openxmlformats.org/officeDocument/2006/relationships" r:embed="rId1"/>
          <a:srcRect/>
          <a:stretch>
            <a:fillRect l="-3000" r="-3000"/>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44F936-94FA-4FBB-8BF9-90330A5142D7}">
      <dsp:nvSpPr>
        <dsp:cNvPr id="0" name=""/>
        <dsp:cNvSpPr/>
      </dsp:nvSpPr>
      <dsp:spPr>
        <a:xfrm>
          <a:off x="1436114" y="531"/>
          <a:ext cx="9593835" cy="1243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92" tIns="131592" rIns="131592" bIns="131592" numCol="1" spcCol="1270" anchor="ctr" anchorCtr="0">
          <a:noAutofit/>
        </a:bodyPr>
        <a:lstStyle/>
        <a:p>
          <a:pPr marL="0" lvl="0" indent="0" algn="l" defTabSz="977900">
            <a:lnSpc>
              <a:spcPct val="100000"/>
            </a:lnSpc>
            <a:spcBef>
              <a:spcPct val="0"/>
            </a:spcBef>
            <a:spcAft>
              <a:spcPct val="35000"/>
            </a:spcAft>
            <a:buNone/>
          </a:pPr>
          <a:r>
            <a:rPr lang="en-US" sz="2200" b="0" i="0" kern="1200"/>
            <a:t>There has to be a “</a:t>
          </a:r>
          <a:r>
            <a:rPr lang="en-US" sz="2200" b="0" i="0" kern="1200">
              <a:latin typeface="Arial"/>
            </a:rPr>
            <a:t>Supervising</a:t>
          </a:r>
          <a:r>
            <a:rPr lang="en-US" sz="2200" b="0" i="0" kern="1200"/>
            <a:t> </a:t>
          </a:r>
          <a:r>
            <a:rPr lang="en-US" sz="2200" b="0" i="0" kern="1200">
              <a:latin typeface="Arial"/>
            </a:rPr>
            <a:t>Provider</a:t>
          </a:r>
          <a:r>
            <a:rPr lang="en-US" sz="2200" b="0" i="0" kern="1200"/>
            <a:t>” contracted with the local Medi-Cal Managed </a:t>
          </a:r>
          <a:r>
            <a:rPr lang="en-US" sz="2200" b="0" i="0" kern="1200">
              <a:latin typeface="Arial"/>
            </a:rPr>
            <a:t>Plan</a:t>
          </a:r>
          <a:r>
            <a:rPr lang="en-US" sz="2200" kern="1200">
              <a:latin typeface="Arial"/>
            </a:rPr>
            <a:t> and who is enrolled with the State Medi-Cal Program</a:t>
          </a:r>
          <a:endParaRPr lang="en-US" sz="2200" kern="1200"/>
        </a:p>
      </dsp:txBody>
      <dsp:txXfrm>
        <a:off x="1436114" y="531"/>
        <a:ext cx="9593835" cy="1243389"/>
      </dsp:txXfrm>
    </dsp:sp>
    <dsp:sp modelId="{E7EF4BF2-89EF-490C-AB4E-493E5D92925C}">
      <dsp:nvSpPr>
        <dsp:cNvPr id="0" name=""/>
        <dsp:cNvSpPr/>
      </dsp:nvSpPr>
      <dsp:spPr>
        <a:xfrm>
          <a:off x="0" y="1554767"/>
          <a:ext cx="11029950" cy="1243389"/>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B22028-5475-48B4-A72E-85E97B01B058}">
      <dsp:nvSpPr>
        <dsp:cNvPr id="0" name=""/>
        <dsp:cNvSpPr/>
      </dsp:nvSpPr>
      <dsp:spPr>
        <a:xfrm>
          <a:off x="376125" y="1834530"/>
          <a:ext cx="683864" cy="683864"/>
        </a:xfrm>
        <a:prstGeom prst="rect">
          <a:avLst/>
        </a:prstGeom>
        <a:blipFill rotWithShape="1">
          <a:blip xmlns:r="http://schemas.openxmlformats.org/officeDocument/2006/relationships" r:embed="rId2"/>
          <a:srcRect/>
          <a:stretch>
            <a:fillRect l="-6000" r="-6000"/>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7C3769-6821-442B-A3F3-E55E8F874907}">
      <dsp:nvSpPr>
        <dsp:cNvPr id="0" name=""/>
        <dsp:cNvSpPr/>
      </dsp:nvSpPr>
      <dsp:spPr>
        <a:xfrm>
          <a:off x="1436114" y="1554767"/>
          <a:ext cx="9593835" cy="1243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92" tIns="131592" rIns="131592" bIns="131592" numCol="1" spcCol="1270" anchor="ctr" anchorCtr="0">
          <a:noAutofit/>
        </a:bodyPr>
        <a:lstStyle/>
        <a:p>
          <a:pPr marL="0" lvl="0" indent="0" algn="l" defTabSz="977900">
            <a:lnSpc>
              <a:spcPct val="100000"/>
            </a:lnSpc>
            <a:spcBef>
              <a:spcPct val="0"/>
            </a:spcBef>
            <a:spcAft>
              <a:spcPct val="35000"/>
            </a:spcAft>
            <a:buNone/>
          </a:pPr>
          <a:r>
            <a:rPr lang="en-US" sz="2200" b="0" i="0" kern="1200"/>
            <a:t>There have to be certified CHW/</a:t>
          </a:r>
          <a:r>
            <a:rPr lang="en-US" sz="2200" b="0" i="0" kern="1200">
              <a:latin typeface="Arial"/>
            </a:rPr>
            <a:t>P/Rs</a:t>
          </a:r>
          <a:r>
            <a:rPr lang="en-US" sz="2200" b="0" i="0" kern="1200"/>
            <a:t> with lived experience that deliver the services</a:t>
          </a:r>
          <a:r>
            <a:rPr lang="en-US" sz="2200" b="0" i="0" kern="1200">
              <a:latin typeface="Arial"/>
            </a:rPr>
            <a:t> who</a:t>
          </a:r>
          <a:r>
            <a:rPr lang="en-US" sz="2200" b="0" i="0" kern="1200"/>
            <a:t> work for the </a:t>
          </a:r>
          <a:r>
            <a:rPr lang="en-US" sz="2200" b="0" i="0" kern="1200">
              <a:latin typeface="Arial"/>
            </a:rPr>
            <a:t>supervising</a:t>
          </a:r>
          <a:r>
            <a:rPr lang="en-US" sz="2200" b="0" i="0" kern="1200"/>
            <a:t> provider</a:t>
          </a:r>
          <a:endParaRPr lang="en-US" sz="2200" kern="1200"/>
        </a:p>
      </dsp:txBody>
      <dsp:txXfrm>
        <a:off x="1436114" y="1554767"/>
        <a:ext cx="9593835" cy="1243389"/>
      </dsp:txXfrm>
    </dsp:sp>
    <dsp:sp modelId="{709B7C1E-206D-4FB5-A9DF-52A0F2069EB7}">
      <dsp:nvSpPr>
        <dsp:cNvPr id="0" name=""/>
        <dsp:cNvSpPr/>
      </dsp:nvSpPr>
      <dsp:spPr>
        <a:xfrm>
          <a:off x="0" y="3109004"/>
          <a:ext cx="11029950" cy="1243389"/>
        </a:xfrm>
        <a:prstGeom prst="roundRect">
          <a:avLst>
            <a:gd name="adj" fmla="val 1000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1181C6CD-B051-4F4F-8844-257876185401}">
      <dsp:nvSpPr>
        <dsp:cNvPr id="0" name=""/>
        <dsp:cNvSpPr/>
      </dsp:nvSpPr>
      <dsp:spPr>
        <a:xfrm>
          <a:off x="376125" y="3388766"/>
          <a:ext cx="683864" cy="683864"/>
        </a:xfrm>
        <a:prstGeom prst="rect">
          <a:avLst/>
        </a:prstGeom>
        <a:blipFill rotWithShape="1">
          <a:blip xmlns:r="http://schemas.openxmlformats.org/officeDocument/2006/relationships" r:embed="rId3"/>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239501-D97A-4A93-A601-D2B74049F55B}">
      <dsp:nvSpPr>
        <dsp:cNvPr id="0" name=""/>
        <dsp:cNvSpPr/>
      </dsp:nvSpPr>
      <dsp:spPr>
        <a:xfrm>
          <a:off x="1436114" y="3109004"/>
          <a:ext cx="9593835" cy="1243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92" tIns="131592" rIns="131592" bIns="131592" numCol="1" spcCol="1270" anchor="ctr" anchorCtr="0">
          <a:noAutofit/>
        </a:bodyPr>
        <a:lstStyle/>
        <a:p>
          <a:pPr marL="0" lvl="0" indent="0" algn="l" defTabSz="977900">
            <a:lnSpc>
              <a:spcPct val="100000"/>
            </a:lnSpc>
            <a:spcBef>
              <a:spcPct val="0"/>
            </a:spcBef>
            <a:spcAft>
              <a:spcPct val="35000"/>
            </a:spcAft>
            <a:buNone/>
          </a:pPr>
          <a:r>
            <a:rPr lang="en-US" sz="2200" kern="1200">
              <a:latin typeface="Arial"/>
            </a:rPr>
            <a:t> Funding is routed through the  local Managed Care Plan who contracts with providers and pays for the work.  Ensures that  supervising providers  meet all qualifications </a:t>
          </a:r>
        </a:p>
      </dsp:txBody>
      <dsp:txXfrm>
        <a:off x="1436114" y="3109004"/>
        <a:ext cx="9593835" cy="12433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C2B6C-2AEA-49E8-B147-EBDBFCDA4B85}">
      <dsp:nvSpPr>
        <dsp:cNvPr id="0" name=""/>
        <dsp:cNvSpPr/>
      </dsp:nvSpPr>
      <dsp:spPr>
        <a:xfrm>
          <a:off x="0" y="677"/>
          <a:ext cx="6555347" cy="15841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E1EB2E-4AFE-4977-AAC5-39185D2C2BA6}">
      <dsp:nvSpPr>
        <dsp:cNvPr id="0" name=""/>
        <dsp:cNvSpPr/>
      </dsp:nvSpPr>
      <dsp:spPr>
        <a:xfrm>
          <a:off x="479219" y="357121"/>
          <a:ext cx="871308" cy="8713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B22F9B-24B8-4A83-AB23-A79DA8FB9F4C}">
      <dsp:nvSpPr>
        <dsp:cNvPr id="0" name=""/>
        <dsp:cNvSpPr/>
      </dsp:nvSpPr>
      <dsp:spPr>
        <a:xfrm>
          <a:off x="1829748" y="677"/>
          <a:ext cx="4725598" cy="1584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61" tIns="167661" rIns="167661" bIns="167661" numCol="1" spcCol="1270" anchor="ctr" anchorCtr="0">
          <a:noAutofit/>
        </a:bodyPr>
        <a:lstStyle/>
        <a:p>
          <a:pPr marL="0" lvl="0" indent="0" algn="l" defTabSz="622300">
            <a:lnSpc>
              <a:spcPct val="100000"/>
            </a:lnSpc>
            <a:spcBef>
              <a:spcPct val="0"/>
            </a:spcBef>
            <a:spcAft>
              <a:spcPct val="35000"/>
            </a:spcAft>
            <a:buNone/>
          </a:pPr>
          <a:r>
            <a:rPr lang="en-US" sz="1400" b="0" i="0" kern="1200">
              <a:latin typeface="Segoe"/>
            </a:rPr>
            <a:t>The California Partnership for Oral Health (Partnership) is a coalition of organizations and individuals that support the development and implementation of the California Department of Public Health’s State Oral Health Plan.  </a:t>
          </a:r>
          <a:endParaRPr lang="en-US" sz="1400" kern="1200">
            <a:latin typeface="Segoe"/>
          </a:endParaRPr>
        </a:p>
      </dsp:txBody>
      <dsp:txXfrm>
        <a:off x="1829748" y="677"/>
        <a:ext cx="4725598" cy="1584197"/>
      </dsp:txXfrm>
    </dsp:sp>
    <dsp:sp modelId="{5C077D26-5ADB-4991-BCCF-4017C3945685}">
      <dsp:nvSpPr>
        <dsp:cNvPr id="0" name=""/>
        <dsp:cNvSpPr/>
      </dsp:nvSpPr>
      <dsp:spPr>
        <a:xfrm>
          <a:off x="0" y="1980924"/>
          <a:ext cx="6555347" cy="15841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67FA2C-F769-4EC2-AE3B-9721D8F5A2D2}">
      <dsp:nvSpPr>
        <dsp:cNvPr id="0" name=""/>
        <dsp:cNvSpPr/>
      </dsp:nvSpPr>
      <dsp:spPr>
        <a:xfrm>
          <a:off x="479219" y="2337369"/>
          <a:ext cx="871308" cy="8713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C393C5-151B-4C1E-8FD1-17DE948EA5E8}">
      <dsp:nvSpPr>
        <dsp:cNvPr id="0" name=""/>
        <dsp:cNvSpPr/>
      </dsp:nvSpPr>
      <dsp:spPr>
        <a:xfrm>
          <a:off x="1829748" y="1980924"/>
          <a:ext cx="4725598" cy="1584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61" tIns="167661" rIns="167661" bIns="167661" numCol="1" spcCol="1270" anchor="ctr" anchorCtr="0">
          <a:noAutofit/>
        </a:bodyPr>
        <a:lstStyle/>
        <a:p>
          <a:pPr marL="0" lvl="0" indent="0" algn="l" defTabSz="622300">
            <a:lnSpc>
              <a:spcPct val="100000"/>
            </a:lnSpc>
            <a:spcBef>
              <a:spcPct val="0"/>
            </a:spcBef>
            <a:spcAft>
              <a:spcPct val="35000"/>
            </a:spcAft>
            <a:buNone/>
          </a:pPr>
          <a:r>
            <a:rPr lang="en-US" sz="1400" b="0" i="0" kern="1200">
              <a:latin typeface="Segoe"/>
            </a:rPr>
            <a:t>The Partnership is comprised of diverse representatives from 50 agencies and organizations that strive to improve oral health for the millions of people in California who face challenges having good oral health. </a:t>
          </a:r>
          <a:endParaRPr lang="en-US" sz="1400" kern="1200">
            <a:latin typeface="Segoe"/>
          </a:endParaRPr>
        </a:p>
      </dsp:txBody>
      <dsp:txXfrm>
        <a:off x="1829748" y="1980924"/>
        <a:ext cx="4725598" cy="1584197"/>
      </dsp:txXfrm>
    </dsp:sp>
    <dsp:sp modelId="{08B87D11-4DF4-4760-9AAF-C38D0B030959}">
      <dsp:nvSpPr>
        <dsp:cNvPr id="0" name=""/>
        <dsp:cNvSpPr/>
      </dsp:nvSpPr>
      <dsp:spPr>
        <a:xfrm>
          <a:off x="0" y="3961171"/>
          <a:ext cx="6555347" cy="15841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BE3613-7DE7-4FAB-A14C-32F8EE458F38}">
      <dsp:nvSpPr>
        <dsp:cNvPr id="0" name=""/>
        <dsp:cNvSpPr/>
      </dsp:nvSpPr>
      <dsp:spPr>
        <a:xfrm>
          <a:off x="479219" y="4317616"/>
          <a:ext cx="871308" cy="8713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333250-76C6-440D-9295-D664B0501F4D}">
      <dsp:nvSpPr>
        <dsp:cNvPr id="0" name=""/>
        <dsp:cNvSpPr/>
      </dsp:nvSpPr>
      <dsp:spPr>
        <a:xfrm>
          <a:off x="1829748" y="3961171"/>
          <a:ext cx="4725598" cy="1584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61" tIns="167661" rIns="167661" bIns="167661" numCol="1" spcCol="1270" anchor="ctr" anchorCtr="0">
          <a:noAutofit/>
        </a:bodyPr>
        <a:lstStyle/>
        <a:p>
          <a:pPr marL="0" lvl="0" indent="0" algn="l" defTabSz="622300">
            <a:lnSpc>
              <a:spcPct val="100000"/>
            </a:lnSpc>
            <a:spcBef>
              <a:spcPct val="0"/>
            </a:spcBef>
            <a:spcAft>
              <a:spcPct val="35000"/>
            </a:spcAft>
            <a:buNone/>
          </a:pPr>
          <a:r>
            <a:rPr lang="en-US" sz="1400" b="0" i="0" kern="1200">
              <a:latin typeface="Segoe"/>
            </a:rPr>
            <a:t>The Partnership promotes healthy behaviors, and works collaboratively to prevent diseases, address unmet oral health needs, eliminate oral health disparities, and achieve oral health equity.</a:t>
          </a:r>
          <a:endParaRPr lang="en-US" sz="1400" kern="1200">
            <a:latin typeface="Segoe"/>
          </a:endParaRPr>
        </a:p>
      </dsp:txBody>
      <dsp:txXfrm>
        <a:off x="1829748" y="3961171"/>
        <a:ext cx="4725598" cy="158419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6C77C2-516E-4646-9B9C-E9DC24CA8343}" type="datetimeFigureOut">
              <a:rPr lang="en-US" smtClean="0"/>
              <a:t>5/19/2026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32F182-08E6-1645-ABBF-2D59D86DFF5D}" type="slidenum">
              <a:rPr lang="en-US" smtClean="0"/>
              <a:t>‹#›</a:t>
            </a:fld>
            <a:endParaRPr lang="en-US"/>
          </a:p>
        </p:txBody>
      </p:sp>
    </p:spTree>
    <p:extLst>
      <p:ext uri="{BB962C8B-B14F-4D97-AF65-F5344CB8AC3E}">
        <p14:creationId xmlns:p14="http://schemas.microsoft.com/office/powerpoint/2010/main" val="2561671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urldefense.com/v3/__https:/americanfluoridationsociety.org/debunking-anti-claims/graphic-modules/__;!!LQC6Cpwp!qbPpgW3NyKnhWCoL53fJiQDatzmzwM-VpEOsTa2yq8liipCxE_zJYy6MHUe0SlUNQQcTt5smo5-3qMAnGOk3guMGrA$"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dental.dhcs.ca.gov/MCD_documents/providers/provider_bulletins/Volume_42_Number_03.pdf"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dhcs.ca.gov/services/Pages/Dental-Community-Health-Workers.aspx" TargetMode="External"/><Relationship Id="rId2" Type="http://schemas.openxmlformats.org/officeDocument/2006/relationships/slide" Target="../slides/slide80.xml"/><Relationship Id="rId1" Type="http://schemas.openxmlformats.org/officeDocument/2006/relationships/notesMaster" Target="../notesMasters/notesMaster1.xml"/><Relationship Id="rId4" Type="http://schemas.openxmlformats.org/officeDocument/2006/relationships/hyperlink" Target="https://gcc02.safelinks.protection.outlook.com/?url=https%3A%2F%2Fdental.dhcs.ca.gov%2FMCD_documents%2Fproviders%2Fprovider_bulletins%2FVolume_40_Number_37.pdf&amp;data=05%7C02%7CRichard.Newman%40dhcs.ca.gov%7C9cf97bd04e684628626308dd4b86c0e4%7C265c2dcd2a6e43aab2e826421a8c8526%7C0%7C0%7C638749764332639117%7CUnknown%7CTWFpbGZsb3d8eyJFbXB0eU1hcGkiOnRydWUsIlYiOiIwLjAuMDAwMCIsIlAiOiJXaW4zMiIsIkFOIjoiTWFpbCIsIldUIjoyfQ%3D%3D%7C0%7C%7C%7C&amp;sdata=znsPukhPm5B4Z2lraBaPaL4E%2FlI2HA9GPOILsryctg0%3D&amp;reserved=0"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000000"/>
              </a:solidFill>
              <a:latin typeface="Calibri"/>
              <a:ea typeface="Calibri"/>
              <a:cs typeface="Calibri"/>
            </a:endParaRPr>
          </a:p>
        </p:txBody>
      </p:sp>
      <p:sp>
        <p:nvSpPr>
          <p:cNvPr id="4" name="Slide Number Placeholder 3"/>
          <p:cNvSpPr>
            <a:spLocks noGrp="1"/>
          </p:cNvSpPr>
          <p:nvPr>
            <p:ph type="sldNum" sz="quarter" idx="5"/>
          </p:nvPr>
        </p:nvSpPr>
        <p:spPr/>
        <p:txBody>
          <a:bodyPr/>
          <a:lstStyle/>
          <a:p>
            <a:fld id="{DB32F182-08E6-1645-ABBF-2D59D86DFF5D}" type="slidenum">
              <a:rPr lang="en-US" smtClean="0"/>
              <a:t>8</a:t>
            </a:fld>
            <a:endParaRPr lang="en-US"/>
          </a:p>
        </p:txBody>
      </p:sp>
    </p:spTree>
    <p:extLst>
      <p:ext uri="{BB962C8B-B14F-4D97-AF65-F5344CB8AC3E}">
        <p14:creationId xmlns:p14="http://schemas.microsoft.com/office/powerpoint/2010/main" val="1264694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38C01-1948-E7C9-51B7-6FCEE1F8CB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DE8A4-5AAB-EDC0-F5E6-16CD5AE984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F93AAF-254F-4F4B-A3A3-88C6E191666E}"/>
              </a:ext>
            </a:extLst>
          </p:cNvPr>
          <p:cNvSpPr>
            <a:spLocks noGrp="1"/>
          </p:cNvSpPr>
          <p:nvPr>
            <p:ph type="body" idx="1"/>
          </p:nvPr>
        </p:nvSpPr>
        <p:spPr/>
        <p:txBody>
          <a:bodyPr/>
          <a:lstStyle/>
          <a:p>
            <a:r>
              <a:rPr lang="en-US" dirty="0"/>
              <a:t>Who We are</a:t>
            </a:r>
          </a:p>
        </p:txBody>
      </p:sp>
      <p:sp>
        <p:nvSpPr>
          <p:cNvPr id="4" name="Slide Number Placeholder 3">
            <a:extLst>
              <a:ext uri="{FF2B5EF4-FFF2-40B4-BE49-F238E27FC236}">
                <a16:creationId xmlns:a16="http://schemas.microsoft.com/office/drawing/2014/main" id="{43B50899-FB82-3810-ECDE-6B69777C38BD}"/>
              </a:ext>
            </a:extLst>
          </p:cNvPr>
          <p:cNvSpPr>
            <a:spLocks noGrp="1"/>
          </p:cNvSpPr>
          <p:nvPr>
            <p:ph type="sldNum" sz="quarter" idx="5"/>
          </p:nvPr>
        </p:nvSpPr>
        <p:spPr/>
        <p:txBody>
          <a:bodyPr/>
          <a:lstStyle/>
          <a:p>
            <a:pPr algn="r"/>
            <a:fld id="{111E5896-917A-4035-A860-408E1EC3CD51}" type="slidenum">
              <a:rPr lang="en-US" smtClean="0">
                <a:solidFill>
                  <a:srgbClr val="052049"/>
                </a:solidFill>
              </a:rPr>
              <a:pPr algn="r"/>
              <a:t>50</a:t>
            </a:fld>
            <a:endParaRPr lang="en-US" dirty="0">
              <a:solidFill>
                <a:srgbClr val="052049"/>
              </a:solidFill>
            </a:endParaRPr>
          </a:p>
        </p:txBody>
      </p:sp>
      <p:sp>
        <p:nvSpPr>
          <p:cNvPr id="5" name="Footer Placeholder 4">
            <a:extLst>
              <a:ext uri="{FF2B5EF4-FFF2-40B4-BE49-F238E27FC236}">
                <a16:creationId xmlns:a16="http://schemas.microsoft.com/office/drawing/2014/main" id="{48A7E8E8-2CEF-C137-CBAB-3B5E8083791F}"/>
              </a:ext>
            </a:extLst>
          </p:cNvPr>
          <p:cNvSpPr>
            <a:spLocks noGrp="1"/>
          </p:cNvSpPr>
          <p:nvPr>
            <p:ph type="ftr" sz="quarter" idx="4"/>
          </p:nvPr>
        </p:nvSpPr>
        <p:spPr/>
        <p:txBody>
          <a:bodyPr/>
          <a:lstStyle/>
          <a:p>
            <a:r>
              <a:rPr lang="en-US" sz="800">
                <a:solidFill>
                  <a:srgbClr val="052049"/>
                </a:solidFill>
              </a:rPr>
              <a:t>| [footer text here]</a:t>
            </a:r>
            <a:endParaRPr lang="en-US" sz="800" dirty="0">
              <a:solidFill>
                <a:srgbClr val="052049"/>
              </a:solidFill>
            </a:endParaRPr>
          </a:p>
        </p:txBody>
      </p:sp>
    </p:spTree>
    <p:extLst>
      <p:ext uri="{BB962C8B-B14F-4D97-AF65-F5344CB8AC3E}">
        <p14:creationId xmlns:p14="http://schemas.microsoft.com/office/powerpoint/2010/main" val="1084886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EQUITABLE</a:t>
            </a:r>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53</a:t>
            </a:fld>
            <a:endParaRPr lang="en-US" dirty="0">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endParaRPr lang="en-US" sz="800" dirty="0">
              <a:solidFill>
                <a:srgbClr val="052049"/>
              </a:solidFill>
            </a:endParaRPr>
          </a:p>
        </p:txBody>
      </p:sp>
    </p:spTree>
    <p:extLst>
      <p:ext uri="{BB962C8B-B14F-4D97-AF65-F5344CB8AC3E}">
        <p14:creationId xmlns:p14="http://schemas.microsoft.com/office/powerpoint/2010/main" val="2461257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Start with IQ</a:t>
            </a:r>
          </a:p>
          <a:p>
            <a:r>
              <a:rPr lang="en-US"/>
              <a:t>Aug 8 report is released; press releases on Aug 21</a:t>
            </a:r>
          </a:p>
          <a:p>
            <a:r>
              <a:rPr lang="en-US"/>
              <a:t>Harms: GlobeNewswire https://www.globenewswire.com/news-release/2024/09/05/2941661/0/en/National-Toxicology-Program-Report-Confirms-Fluoride-Exposure-Harms-Children-s-IQ.html </a:t>
            </a:r>
          </a:p>
          <a:p>
            <a:r>
              <a:rPr lang="en-US"/>
              <a:t>PRNewswire https://www.prnewswire.com/news-releases/fluoride-report-walks-back-its-original-findings-302230512.html </a:t>
            </a:r>
          </a:p>
          <a:p>
            <a:r>
              <a:rPr lang="en-US"/>
              <a:t>https://ilikemyteeth.org/troubled-government-report-finally-sees-the-light-of-day/</a:t>
            </a:r>
          </a:p>
          <a:p>
            <a:r>
              <a:rPr lang="en-US"/>
              <a:t>FDA</a:t>
            </a:r>
          </a:p>
          <a:p>
            <a:r>
              <a:rPr lang="en-US" err="1"/>
              <a:t>Momasacrossamerica</a:t>
            </a:r>
            <a:r>
              <a:rPr lang="en-US"/>
              <a:t> </a:t>
            </a:r>
            <a:r>
              <a:rPr lang="en-US" err="1"/>
              <a:t>facebook</a:t>
            </a:r>
            <a:r>
              <a:rPr lang="en-US"/>
              <a:t> post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800" b="0" i="0" u="none" strike="noStrike" kern="1200" cap="none" spc="0" normalizeH="0" baseline="0" noProof="0" smtClean="0">
                <a:ln>
                  <a:noFill/>
                </a:ln>
                <a:solidFill>
                  <a:srgbClr val="052049"/>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mn-cs"/>
              </a:rPr>
              <a:t>| [footer text here]</a:t>
            </a:r>
          </a:p>
        </p:txBody>
      </p:sp>
    </p:spTree>
    <p:extLst>
      <p:ext uri="{BB962C8B-B14F-4D97-AF65-F5344CB8AC3E}">
        <p14:creationId xmlns:p14="http://schemas.microsoft.com/office/powerpoint/2010/main" val="1019373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F635F-CCF8-73EC-CD5F-B983A8E81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5EE1BB-4E39-73D0-AFDA-5D599097EF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4828B-EB33-613F-7DE8-018C273C2A03}"/>
              </a:ext>
            </a:extLst>
          </p:cNvPr>
          <p:cNvSpPr>
            <a:spLocks noGrp="1"/>
          </p:cNvSpPr>
          <p:nvPr>
            <p:ph type="body" idx="1"/>
          </p:nvPr>
        </p:nvSpPr>
        <p:spPr/>
        <p:txBody>
          <a:bodyPr/>
          <a:lstStyle/>
          <a:p>
            <a:r>
              <a:rPr lang="en-US" dirty="0"/>
              <a:t>COMPARABLE COUNTRIES—and not testing 3-4 </a:t>
            </a:r>
            <a:r>
              <a:rPr lang="en-US" dirty="0" err="1"/>
              <a:t>yo!a</a:t>
            </a:r>
            <a:endParaRPr lang="en-US" dirty="0"/>
          </a:p>
          <a:p>
            <a:r>
              <a:rPr lang="en-US" dirty="0"/>
              <a:t>Broadbent—New Zealand.  Followed for 38 years, IQ also at 7-13.  CONTROLLED.  Included CWF, toothpaste </a:t>
            </a:r>
            <a:r>
              <a:rPr lang="en-US" dirty="0" err="1"/>
              <a:t>nd</a:t>
            </a:r>
            <a:r>
              <a:rPr lang="en-US" dirty="0"/>
              <a:t> tablets; </a:t>
            </a:r>
            <a:r>
              <a:rPr lang="en-US" b="0" i="0" dirty="0">
                <a:solidFill>
                  <a:srgbClr val="212121"/>
                </a:solidFill>
                <a:effectLst/>
                <a:latin typeface="BlinkMacSystemFont"/>
              </a:rPr>
              <a:t>Associations between very high fluoride exposure and low IQ reported in previous studies may have been affected by confounding, particularly by urban or rural status  100/99.8, 100.2/98.1</a:t>
            </a:r>
            <a:endParaRPr lang="en-US" dirty="0"/>
          </a:p>
          <a:p>
            <a:r>
              <a:rPr lang="en-US" dirty="0"/>
              <a:t>Green (Till)/108.21/108.07; --Canada. different only on 1 of 2 measures, only for boys—dispute urine F and how IQ tested. “MIREC”—2000 </a:t>
            </a:r>
            <a:r>
              <a:rPr lang="en-US" dirty="0" err="1"/>
              <a:t>prenagancies</a:t>
            </a:r>
            <a:r>
              <a:rPr lang="en-US" dirty="0"/>
              <a:t> collected not for F, 512 children 3-6 in 6 cities. IQ at 3-4  Till since said not for lower levels. Had formula information for half</a:t>
            </a:r>
          </a:p>
          <a:p>
            <a:pPr marL="114300" marR="0" lvl="0" indent="-114300" algn="l" defTabSz="914400" rtl="0" eaLnBrk="1" fontAlgn="auto" latinLnBrk="0" hangingPunct="1">
              <a:lnSpc>
                <a:spcPct val="100000"/>
              </a:lnSpc>
              <a:spcBef>
                <a:spcPts val="800"/>
              </a:spcBef>
              <a:spcAft>
                <a:spcPts val="0"/>
              </a:spcAft>
              <a:buClr>
                <a:srgbClr val="178CCB"/>
              </a:buClr>
              <a:buSzTx/>
              <a:buFont typeface="Arial" pitchFamily="34" charset="0"/>
              <a:buChar char="•"/>
              <a:tabLst/>
              <a:defRPr/>
            </a:pPr>
            <a:r>
              <a:rPr lang="en-US" dirty="0" err="1"/>
              <a:t>Ibarluzea</a:t>
            </a:r>
            <a:r>
              <a:rPr lang="en-US" dirty="0"/>
              <a:t>/(Spain) </a:t>
            </a:r>
            <a:r>
              <a:rPr lang="en-US" b="0" i="0" dirty="0">
                <a:solidFill>
                  <a:srgbClr val="252525"/>
                </a:solidFill>
                <a:effectLst/>
                <a:latin typeface="Roboto" panose="02000000000000000000" pitchFamily="2" charset="0"/>
              </a:rPr>
              <a:t>mothers’ prenatal fluoride exposure was </a:t>
            </a:r>
            <a:r>
              <a:rPr lang="en-US" b="1" i="0" dirty="0">
                <a:solidFill>
                  <a:srgbClr val="252525"/>
                </a:solidFill>
                <a:effectLst/>
                <a:latin typeface="Roboto" panose="02000000000000000000" pitchFamily="2" charset="0"/>
              </a:rPr>
              <a:t>associated with</a:t>
            </a:r>
            <a:r>
              <a:rPr lang="en-US" b="0" i="1" dirty="0">
                <a:solidFill>
                  <a:srgbClr val="252525"/>
                </a:solidFill>
                <a:effectLst/>
                <a:latin typeface="Roboto" panose="02000000000000000000" pitchFamily="2" charset="0"/>
              </a:rPr>
              <a:t> </a:t>
            </a:r>
            <a:r>
              <a:rPr lang="en-US" b="1" i="1" dirty="0">
                <a:solidFill>
                  <a:srgbClr val="252525"/>
                </a:solidFill>
                <a:effectLst/>
                <a:latin typeface="Roboto" panose="02000000000000000000" pitchFamily="2" charset="0"/>
              </a:rPr>
              <a:t>higher</a:t>
            </a:r>
            <a:r>
              <a:rPr lang="en-US" b="1" i="0" dirty="0">
                <a:solidFill>
                  <a:srgbClr val="252525"/>
                </a:solidFill>
                <a:effectLst/>
                <a:latin typeface="Roboto" panose="02000000000000000000" pitchFamily="2" charset="0"/>
              </a:rPr>
              <a:t> cognitive scores</a:t>
            </a:r>
            <a:r>
              <a:rPr lang="en-US" b="0" i="0" dirty="0">
                <a:solidFill>
                  <a:srgbClr val="252525"/>
                </a:solidFill>
                <a:effectLst/>
                <a:latin typeface="Roboto" panose="02000000000000000000" pitchFamily="2" charset="0"/>
              </a:rPr>
              <a:t> in boys at age 4, not lower. There was no difference in girls’ IQ. </a:t>
            </a:r>
            <a:r>
              <a:rPr lang="en-US" b="0" i="0" dirty="0">
                <a:solidFill>
                  <a:srgbClr val="1F1F1F"/>
                </a:solidFill>
                <a:effectLst/>
                <a:latin typeface="ElsevierGulliver"/>
              </a:rPr>
              <a:t>Positive associations do not disappear after adjustment by different covariates. 101.47/98.67</a:t>
            </a:r>
            <a:endParaRPr lang="en-US" dirty="0"/>
          </a:p>
          <a:p>
            <a:r>
              <a:rPr lang="en-US" dirty="0"/>
              <a:t>Dewey/104.59/104.62 Canada—</a:t>
            </a:r>
            <a:r>
              <a:rPr lang="en-US" dirty="0" err="1"/>
              <a:t>pregnancy</a:t>
            </a:r>
            <a:r>
              <a:rPr lang="en-US" dirty="0" err="1">
                <a:sym typeface="Wingdings" panose="05000000000000000000" pitchFamily="2" charset="2"/>
              </a:rPr>
              <a:t>executive</a:t>
            </a:r>
            <a:r>
              <a:rPr lang="en-US" dirty="0">
                <a:sym typeface="Wingdings" panose="05000000000000000000" pitchFamily="2" charset="2"/>
              </a:rPr>
              <a:t> function in preschool children—prospective ecological cohort– Girls did worse</a:t>
            </a:r>
            <a:endParaRPr lang="en-US" dirty="0"/>
          </a:p>
          <a:p>
            <a:r>
              <a:rPr lang="en-US" dirty="0"/>
              <a:t>Do (Australia)—exposure through age 5, emotional/behavioral through 18 </a:t>
            </a:r>
            <a:r>
              <a:rPr lang="en-US" b="0" i="0" dirty="0">
                <a:solidFill>
                  <a:srgbClr val="252525"/>
                </a:solidFill>
                <a:effectLst/>
                <a:latin typeface="Roboto" panose="02000000000000000000" pitchFamily="2" charset="0"/>
              </a:rPr>
              <a:t>Exposure to fluoridated water in the first 5 years was</a:t>
            </a:r>
            <a:r>
              <a:rPr lang="en-US" b="1" i="0" dirty="0">
                <a:solidFill>
                  <a:srgbClr val="252525"/>
                </a:solidFill>
                <a:effectLst/>
                <a:latin typeface="Roboto" panose="02000000000000000000" pitchFamily="2" charset="0"/>
              </a:rPr>
              <a:t> </a:t>
            </a:r>
            <a:r>
              <a:rPr lang="en-US" b="1" i="1" dirty="0">
                <a:solidFill>
                  <a:srgbClr val="252525"/>
                </a:solidFill>
                <a:effectLst/>
                <a:latin typeface="Roboto" panose="02000000000000000000" pitchFamily="2" charset="0"/>
              </a:rPr>
              <a:t>not associated</a:t>
            </a:r>
            <a:r>
              <a:rPr lang="en-US" b="1" i="0" dirty="0">
                <a:solidFill>
                  <a:srgbClr val="252525"/>
                </a:solidFill>
                <a:effectLst/>
                <a:latin typeface="Roboto" panose="02000000000000000000" pitchFamily="2" charset="0"/>
              </a:rPr>
              <a:t> with altered measures of child emotional / behavioral development or executive function 109.1/108.6</a:t>
            </a:r>
          </a:p>
          <a:p>
            <a:r>
              <a:rPr lang="en-US" b="1" i="0" dirty="0">
                <a:solidFill>
                  <a:srgbClr val="252525"/>
                </a:solidFill>
                <a:effectLst/>
                <a:latin typeface="Roboto" panose="02000000000000000000" pitchFamily="2" charset="0"/>
              </a:rPr>
              <a:t>Sampling seasonally varies; CWF is stable </a:t>
            </a:r>
            <a:endParaRPr lang="en-US" dirty="0"/>
          </a:p>
        </p:txBody>
      </p:sp>
      <p:sp>
        <p:nvSpPr>
          <p:cNvPr id="4" name="Slide Number Placeholder 3">
            <a:extLst>
              <a:ext uri="{FF2B5EF4-FFF2-40B4-BE49-F238E27FC236}">
                <a16:creationId xmlns:a16="http://schemas.microsoft.com/office/drawing/2014/main" id="{3F80EF79-0DD2-6147-0F89-7635D3D663BC}"/>
              </a:ext>
            </a:extLst>
          </p:cNvPr>
          <p:cNvSpPr>
            <a:spLocks noGrp="1"/>
          </p:cNvSpPr>
          <p:nvPr>
            <p:ph type="sldNum" sz="quarter" idx="5"/>
          </p:nvPr>
        </p:nvSpPr>
        <p:spPr/>
        <p:txBody>
          <a:bodyPr/>
          <a:lstStyle/>
          <a:p>
            <a:pPr algn="r"/>
            <a:fld id="{111E5896-917A-4035-A860-408E1EC3CD51}" type="slidenum">
              <a:rPr lang="en-US" smtClean="0">
                <a:solidFill>
                  <a:srgbClr val="052049"/>
                </a:solidFill>
              </a:rPr>
              <a:pPr algn="r"/>
              <a:t>55</a:t>
            </a:fld>
            <a:endParaRPr lang="en-US" dirty="0">
              <a:solidFill>
                <a:srgbClr val="052049"/>
              </a:solidFill>
            </a:endParaRPr>
          </a:p>
        </p:txBody>
      </p:sp>
      <p:sp>
        <p:nvSpPr>
          <p:cNvPr id="5" name="Footer Placeholder 4">
            <a:extLst>
              <a:ext uri="{FF2B5EF4-FFF2-40B4-BE49-F238E27FC236}">
                <a16:creationId xmlns:a16="http://schemas.microsoft.com/office/drawing/2014/main" id="{7C6290D7-71EE-A2DC-5579-D4EBC174DFAC}"/>
              </a:ext>
            </a:extLst>
          </p:cNvPr>
          <p:cNvSpPr>
            <a:spLocks noGrp="1"/>
          </p:cNvSpPr>
          <p:nvPr>
            <p:ph type="ftr" sz="quarter" idx="4"/>
          </p:nvPr>
        </p:nvSpPr>
        <p:spPr/>
        <p:txBody>
          <a:bodyPr/>
          <a:lstStyle/>
          <a:p>
            <a:r>
              <a:rPr lang="en-US" sz="800">
                <a:solidFill>
                  <a:srgbClr val="052049"/>
                </a:solidFill>
              </a:rPr>
              <a:t>| [footer text here]</a:t>
            </a:r>
            <a:endParaRPr lang="en-US" sz="800" dirty="0">
              <a:solidFill>
                <a:srgbClr val="052049"/>
              </a:solidFill>
            </a:endParaRPr>
          </a:p>
        </p:txBody>
      </p:sp>
    </p:spTree>
    <p:extLst>
      <p:ext uri="{BB962C8B-B14F-4D97-AF65-F5344CB8AC3E}">
        <p14:creationId xmlns:p14="http://schemas.microsoft.com/office/powerpoint/2010/main" val="230564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marR="0" lvl="0" indent="-114300" algn="l" defTabSz="914400" rtl="0" eaLnBrk="1" fontAlgn="auto" latinLnBrk="0" hangingPunct="1">
              <a:lnSpc>
                <a:spcPct val="100000"/>
              </a:lnSpc>
              <a:spcBef>
                <a:spcPts val="800"/>
              </a:spcBef>
              <a:spcAft>
                <a:spcPts val="0"/>
              </a:spcAft>
              <a:buClr>
                <a:srgbClr val="178CCB"/>
              </a:buClr>
              <a:buSzTx/>
              <a:buFont typeface="Arial" pitchFamily="34" charset="0"/>
              <a:buChar char="•"/>
              <a:tabLst/>
              <a:defRPr/>
            </a:pPr>
            <a:r>
              <a:rPr lang="en-US" sz="1800" u="sng">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https://americanfluoridationsociety.org/debunking-anti-claims/graphic-modules/</a:t>
            </a:r>
            <a:r>
              <a:rPr lang="en-US" sz="1800">
                <a:effectLst/>
                <a:latin typeface="Aptos" panose="020B0004020202020204" pitchFamily="34" charset="0"/>
                <a:ea typeface="Aptos" panose="020B0004020202020204" pitchFamily="34" charset="0"/>
                <a:cs typeface="Aptos" panose="020B0004020202020204" pitchFamily="34" charset="0"/>
              </a:rPr>
              <a:t> </a:t>
            </a:r>
            <a:endParaRPr lang="en-US" sz="1800">
              <a:effectLst/>
              <a:latin typeface="Aptos" panose="020B0004020202020204" pitchFamily="34" charset="0"/>
              <a:ea typeface="Times New Roman" panose="02020603050405020304" pitchFamily="18" charset="0"/>
              <a:cs typeface="Aptos" panose="020B000402020202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800" b="0" i="0" u="none" strike="noStrike" kern="1200" cap="none" spc="0" normalizeH="0" baseline="0" noProof="0" smtClean="0">
                <a:ln>
                  <a:noFill/>
                </a:ln>
                <a:solidFill>
                  <a:srgbClr val="052049"/>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mn-cs"/>
              </a:rPr>
              <a:t>| [footer text here]</a:t>
            </a:r>
          </a:p>
        </p:txBody>
      </p:sp>
    </p:spTree>
    <p:extLst>
      <p:ext uri="{BB962C8B-B14F-4D97-AF65-F5344CB8AC3E}">
        <p14:creationId xmlns:p14="http://schemas.microsoft.com/office/powerpoint/2010/main" val="1131034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COMPARABLE COUNTRIES—and not testing 3-4 </a:t>
            </a:r>
            <a:r>
              <a:rPr lang="en-US" err="1"/>
              <a:t>yo!a</a:t>
            </a:r>
            <a:endParaRPr lang="en-US"/>
          </a:p>
          <a:p>
            <a:r>
              <a:rPr lang="en-US"/>
              <a:t>Broadbent—New Zealand.  Followed for 38 years, IQ also at 7-13.  CONTROLLED.  Included CWF, toothpaste </a:t>
            </a:r>
            <a:r>
              <a:rPr lang="en-US" err="1"/>
              <a:t>nd</a:t>
            </a:r>
            <a:r>
              <a:rPr lang="en-US"/>
              <a:t> tablets; </a:t>
            </a:r>
            <a:r>
              <a:rPr lang="en-US" b="0" i="0">
                <a:solidFill>
                  <a:srgbClr val="212121"/>
                </a:solidFill>
                <a:effectLst/>
                <a:latin typeface="BlinkMacSystemFont"/>
              </a:rPr>
              <a:t>Associations between very high fluoride exposure and low IQ reported in previous studies may have been affected by confounding, particularly by urban or rural status  100/99.8, 100.2/98.1</a:t>
            </a:r>
            <a:endParaRPr lang="en-US"/>
          </a:p>
          <a:p>
            <a:r>
              <a:rPr lang="en-US"/>
              <a:t>Green (Till)/108.21/108.07; --Canada. different only on 1 of 2 measures, only for boys—dispute urine F and how IQ tested. “MIREC”—2000 </a:t>
            </a:r>
            <a:r>
              <a:rPr lang="en-US" err="1"/>
              <a:t>prenagancies</a:t>
            </a:r>
            <a:r>
              <a:rPr lang="en-US"/>
              <a:t> collected not for F, 512 children 3-6 in 6 cities. IQ at 3-4  Till since said not for lower levels. Had formula information for half</a:t>
            </a:r>
          </a:p>
          <a:p>
            <a:pPr marL="114300" marR="0" lvl="0" indent="-114300" algn="l" defTabSz="914400" rtl="0" eaLnBrk="1" fontAlgn="auto" latinLnBrk="0" hangingPunct="1">
              <a:lnSpc>
                <a:spcPct val="100000"/>
              </a:lnSpc>
              <a:spcBef>
                <a:spcPts val="800"/>
              </a:spcBef>
              <a:spcAft>
                <a:spcPts val="0"/>
              </a:spcAft>
              <a:buClr>
                <a:srgbClr val="178CCB"/>
              </a:buClr>
              <a:buSzTx/>
              <a:buFont typeface="Arial" pitchFamily="34" charset="0"/>
              <a:buChar char="•"/>
              <a:tabLst/>
              <a:defRPr/>
            </a:pPr>
            <a:r>
              <a:rPr lang="en-US" err="1"/>
              <a:t>Ibarluzea</a:t>
            </a:r>
            <a:r>
              <a:rPr lang="en-US"/>
              <a:t>/(Spain) </a:t>
            </a:r>
            <a:r>
              <a:rPr lang="en-US" b="0" i="0">
                <a:solidFill>
                  <a:srgbClr val="252525"/>
                </a:solidFill>
                <a:effectLst/>
                <a:latin typeface="Roboto" panose="02000000000000000000" pitchFamily="2" charset="0"/>
              </a:rPr>
              <a:t>mothers’ prenatal fluoride exposure was </a:t>
            </a:r>
            <a:r>
              <a:rPr lang="en-US" b="1" i="0">
                <a:solidFill>
                  <a:srgbClr val="252525"/>
                </a:solidFill>
                <a:effectLst/>
                <a:latin typeface="Roboto" panose="02000000000000000000" pitchFamily="2" charset="0"/>
              </a:rPr>
              <a:t>associated with</a:t>
            </a:r>
            <a:r>
              <a:rPr lang="en-US" b="0" i="1">
                <a:solidFill>
                  <a:srgbClr val="252525"/>
                </a:solidFill>
                <a:effectLst/>
                <a:latin typeface="Roboto" panose="02000000000000000000" pitchFamily="2" charset="0"/>
              </a:rPr>
              <a:t> </a:t>
            </a:r>
            <a:r>
              <a:rPr lang="en-US" b="1" i="1">
                <a:solidFill>
                  <a:srgbClr val="252525"/>
                </a:solidFill>
                <a:effectLst/>
                <a:latin typeface="Roboto" panose="02000000000000000000" pitchFamily="2" charset="0"/>
              </a:rPr>
              <a:t>higher</a:t>
            </a:r>
            <a:r>
              <a:rPr lang="en-US" b="1" i="0">
                <a:solidFill>
                  <a:srgbClr val="252525"/>
                </a:solidFill>
                <a:effectLst/>
                <a:latin typeface="Roboto" panose="02000000000000000000" pitchFamily="2" charset="0"/>
              </a:rPr>
              <a:t> cognitive scores</a:t>
            </a:r>
            <a:r>
              <a:rPr lang="en-US" b="0" i="0">
                <a:solidFill>
                  <a:srgbClr val="252525"/>
                </a:solidFill>
                <a:effectLst/>
                <a:latin typeface="Roboto" panose="02000000000000000000" pitchFamily="2" charset="0"/>
              </a:rPr>
              <a:t> in boys at age 4, not lower. There was no difference in girls’ IQ. </a:t>
            </a:r>
            <a:r>
              <a:rPr lang="en-US" b="0" i="0">
                <a:solidFill>
                  <a:srgbClr val="1F1F1F"/>
                </a:solidFill>
                <a:effectLst/>
                <a:latin typeface="ElsevierGulliver"/>
              </a:rPr>
              <a:t>Positive associations do not disappear after adjustment by different covariates. 101.47/98.67</a:t>
            </a:r>
            <a:endParaRPr lang="en-US"/>
          </a:p>
          <a:p>
            <a:r>
              <a:rPr lang="en-US"/>
              <a:t>Dewey/104.59/104.62 Canada—</a:t>
            </a:r>
            <a:r>
              <a:rPr lang="en-US" err="1"/>
              <a:t>pregnancy</a:t>
            </a:r>
            <a:r>
              <a:rPr lang="en-US" err="1">
                <a:sym typeface="Wingdings" panose="05000000000000000000" pitchFamily="2" charset="2"/>
              </a:rPr>
              <a:t>executive</a:t>
            </a:r>
            <a:r>
              <a:rPr lang="en-US">
                <a:sym typeface="Wingdings" panose="05000000000000000000" pitchFamily="2" charset="2"/>
              </a:rPr>
              <a:t> function in preschool children—prospective ecological cohort– Girls did worse</a:t>
            </a:r>
            <a:endParaRPr lang="en-US"/>
          </a:p>
          <a:p>
            <a:r>
              <a:rPr lang="en-US"/>
              <a:t>Do (Australia)—exposure through age 5, emotional/behavioral through 18 </a:t>
            </a:r>
            <a:r>
              <a:rPr lang="en-US" b="0" i="0">
                <a:solidFill>
                  <a:srgbClr val="252525"/>
                </a:solidFill>
                <a:effectLst/>
                <a:latin typeface="Roboto" panose="02000000000000000000" pitchFamily="2" charset="0"/>
              </a:rPr>
              <a:t>Exposure to fluoridated water in the first 5 years was</a:t>
            </a:r>
            <a:r>
              <a:rPr lang="en-US" b="1" i="0">
                <a:solidFill>
                  <a:srgbClr val="252525"/>
                </a:solidFill>
                <a:effectLst/>
                <a:latin typeface="Roboto" panose="02000000000000000000" pitchFamily="2" charset="0"/>
              </a:rPr>
              <a:t> </a:t>
            </a:r>
            <a:r>
              <a:rPr lang="en-US" b="1" i="1">
                <a:solidFill>
                  <a:srgbClr val="252525"/>
                </a:solidFill>
                <a:effectLst/>
                <a:latin typeface="Roboto" panose="02000000000000000000" pitchFamily="2" charset="0"/>
              </a:rPr>
              <a:t>not associated</a:t>
            </a:r>
            <a:r>
              <a:rPr lang="en-US" b="1" i="0">
                <a:solidFill>
                  <a:srgbClr val="252525"/>
                </a:solidFill>
                <a:effectLst/>
                <a:latin typeface="Roboto" panose="02000000000000000000" pitchFamily="2" charset="0"/>
              </a:rPr>
              <a:t> with altered measures of child emotional / behavioral development or executive function 109.1/108.6</a:t>
            </a:r>
          </a:p>
          <a:p>
            <a:r>
              <a:rPr lang="en-US" b="1" i="0">
                <a:solidFill>
                  <a:srgbClr val="252525"/>
                </a:solidFill>
                <a:effectLst/>
                <a:latin typeface="Roboto" panose="02000000000000000000" pitchFamily="2" charset="0"/>
              </a:rPr>
              <a:t>Sampling seasonally varies; CWF is stable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800" b="0" i="0" u="none" strike="noStrike" kern="1200" cap="none" spc="0" normalizeH="0" baseline="0" noProof="0" smtClean="0">
                <a:ln>
                  <a:noFill/>
                </a:ln>
                <a:solidFill>
                  <a:srgbClr val="052049"/>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mn-cs"/>
              </a:rPr>
              <a:t>| [footer text here]</a:t>
            </a:r>
          </a:p>
        </p:txBody>
      </p:sp>
    </p:spTree>
    <p:extLst>
      <p:ext uri="{BB962C8B-B14F-4D97-AF65-F5344CB8AC3E}">
        <p14:creationId xmlns:p14="http://schemas.microsoft.com/office/powerpoint/2010/main" val="2595262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of </a:t>
            </a:r>
            <a:r>
              <a:rPr lang="en-US" dirty="0" err="1"/>
              <a:t>Caliofrnia</a:t>
            </a:r>
            <a:r>
              <a:rPr lang="en-US" dirty="0"/>
              <a:t> Oral Health Plan</a:t>
            </a:r>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62</a:t>
            </a:fld>
            <a:endParaRPr lang="en-US" dirty="0">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endParaRPr lang="en-US" sz="800" dirty="0">
              <a:solidFill>
                <a:srgbClr val="052049"/>
              </a:solidFill>
            </a:endParaRPr>
          </a:p>
        </p:txBody>
      </p:sp>
    </p:spTree>
    <p:extLst>
      <p:ext uri="{BB962C8B-B14F-4D97-AF65-F5344CB8AC3E}">
        <p14:creationId xmlns:p14="http://schemas.microsoft.com/office/powerpoint/2010/main" val="3267728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addition of Fluoride to Water </a:t>
            </a:r>
            <a:r>
              <a:rPr lang="en-US" err="1"/>
              <a:t>FLuoridation</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800" b="0" i="0" u="none" strike="noStrike" kern="1200" cap="none" spc="0" normalizeH="0" baseline="0" noProof="0" smtClean="0">
                <a:ln>
                  <a:noFill/>
                </a:ln>
                <a:solidFill>
                  <a:srgbClr val="052049"/>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mn-cs"/>
              </a:rPr>
              <a:t>| [footer text here]</a:t>
            </a:r>
          </a:p>
        </p:txBody>
      </p:sp>
    </p:spTree>
    <p:extLst>
      <p:ext uri="{BB962C8B-B14F-4D97-AF65-F5344CB8AC3E}">
        <p14:creationId xmlns:p14="http://schemas.microsoft.com/office/powerpoint/2010/main" val="3728645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A7E7D-2C30-8985-AB6D-5EB714D086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3FCD09-E414-7969-518B-0313CA5EF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35E572-61C4-A1AD-6447-5D4EE8894001}"/>
              </a:ext>
            </a:extLst>
          </p:cNvPr>
          <p:cNvSpPr>
            <a:spLocks noGrp="1"/>
          </p:cNvSpPr>
          <p:nvPr>
            <p:ph type="body" idx="1"/>
          </p:nvPr>
        </p:nvSpPr>
        <p:spPr/>
        <p:txBody>
          <a:bodyPr/>
          <a:lstStyle/>
          <a:p>
            <a:r>
              <a:rPr lang="en-US"/>
              <a:t>Helpful in schools or circles of care</a:t>
            </a:r>
          </a:p>
        </p:txBody>
      </p:sp>
      <p:sp>
        <p:nvSpPr>
          <p:cNvPr id="4" name="Slide Number Placeholder 3">
            <a:extLst>
              <a:ext uri="{FF2B5EF4-FFF2-40B4-BE49-F238E27FC236}">
                <a16:creationId xmlns:a16="http://schemas.microsoft.com/office/drawing/2014/main" id="{0D20EF95-AB2F-8316-68E4-F33A3EC854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800" b="0" i="0" u="none" strike="noStrike" kern="1200" cap="none" spc="0" normalizeH="0" baseline="0" noProof="0" smtClean="0">
                <a:ln>
                  <a:noFill/>
                </a:ln>
                <a:solidFill>
                  <a:srgbClr val="052049"/>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Arial" panose="020B0604020202020204" pitchFamily="34" charset="0"/>
            </a:endParaRPr>
          </a:p>
        </p:txBody>
      </p:sp>
      <p:sp>
        <p:nvSpPr>
          <p:cNvPr id="5" name="Footer Placeholder 4">
            <a:extLst>
              <a:ext uri="{FF2B5EF4-FFF2-40B4-BE49-F238E27FC236}">
                <a16:creationId xmlns:a16="http://schemas.microsoft.com/office/drawing/2014/main" id="{6511549D-DCAB-8549-5C32-26E5DC735AFF}"/>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mn-cs"/>
              </a:rPr>
              <a:t>| [footer text here]</a:t>
            </a:r>
          </a:p>
        </p:txBody>
      </p:sp>
    </p:spTree>
    <p:extLst>
      <p:ext uri="{BB962C8B-B14F-4D97-AF65-F5344CB8AC3E}">
        <p14:creationId xmlns:p14="http://schemas.microsoft.com/office/powerpoint/2010/main" val="17766647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7690F-DFA8-E833-2279-A5D93E373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46594-BE75-26AE-7215-29405C02E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4E85B2-BA6D-2A4B-D421-466FF9F28E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184BFE-A96C-54A1-BDC8-78762A0208F8}"/>
              </a:ext>
            </a:extLst>
          </p:cNvPr>
          <p:cNvSpPr>
            <a:spLocks noGrp="1"/>
          </p:cNvSpPr>
          <p:nvPr>
            <p:ph type="sldNum" sz="quarter" idx="5"/>
          </p:nvPr>
        </p:nvSpPr>
        <p:spPr/>
        <p:txBody>
          <a:bodyPr/>
          <a:lstStyle/>
          <a:p>
            <a:pPr algn="r"/>
            <a:fld id="{111E5896-917A-4035-A860-408E1EC3CD51}" type="slidenum">
              <a:rPr lang="en-US" smtClean="0">
                <a:solidFill>
                  <a:srgbClr val="052049"/>
                </a:solidFill>
              </a:rPr>
              <a:pPr algn="r"/>
              <a:t>65</a:t>
            </a:fld>
            <a:endParaRPr lang="en-US" dirty="0">
              <a:solidFill>
                <a:srgbClr val="052049"/>
              </a:solidFill>
            </a:endParaRPr>
          </a:p>
        </p:txBody>
      </p:sp>
      <p:sp>
        <p:nvSpPr>
          <p:cNvPr id="5" name="Footer Placeholder 4">
            <a:extLst>
              <a:ext uri="{FF2B5EF4-FFF2-40B4-BE49-F238E27FC236}">
                <a16:creationId xmlns:a16="http://schemas.microsoft.com/office/drawing/2014/main" id="{D7888663-3B59-C6A9-B49D-F500B2C957DD}"/>
              </a:ext>
            </a:extLst>
          </p:cNvPr>
          <p:cNvSpPr>
            <a:spLocks noGrp="1"/>
          </p:cNvSpPr>
          <p:nvPr>
            <p:ph type="ftr" sz="quarter" idx="4"/>
          </p:nvPr>
        </p:nvSpPr>
        <p:spPr/>
        <p:txBody>
          <a:bodyPr/>
          <a:lstStyle/>
          <a:p>
            <a:r>
              <a:rPr lang="en-US" sz="800">
                <a:solidFill>
                  <a:srgbClr val="052049"/>
                </a:solidFill>
              </a:rPr>
              <a:t>| [footer text here]</a:t>
            </a:r>
            <a:endParaRPr lang="en-US" sz="800" dirty="0">
              <a:solidFill>
                <a:srgbClr val="052049"/>
              </a:solidFill>
            </a:endParaRPr>
          </a:p>
        </p:txBody>
      </p:sp>
    </p:spTree>
    <p:extLst>
      <p:ext uri="{BB962C8B-B14F-4D97-AF65-F5344CB8AC3E}">
        <p14:creationId xmlns:p14="http://schemas.microsoft.com/office/powerpoint/2010/main" val="4137688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a:p>
        </p:txBody>
      </p:sp>
      <p:sp>
        <p:nvSpPr>
          <p:cNvPr id="4" name="Slide Number Placeholder 3"/>
          <p:cNvSpPr>
            <a:spLocks noGrp="1"/>
          </p:cNvSpPr>
          <p:nvPr>
            <p:ph type="sldNum" sz="quarter" idx="5"/>
          </p:nvPr>
        </p:nvSpPr>
        <p:spPr/>
        <p:txBody>
          <a:bodyPr/>
          <a:lstStyle/>
          <a:p>
            <a:fld id="{DB32F182-08E6-1645-ABBF-2D59D86DFF5D}" type="slidenum">
              <a:rPr lang="en-US" smtClean="0"/>
              <a:t>9</a:t>
            </a:fld>
            <a:endParaRPr lang="en-US"/>
          </a:p>
        </p:txBody>
      </p:sp>
    </p:spTree>
    <p:extLst>
      <p:ext uri="{BB962C8B-B14F-4D97-AF65-F5344CB8AC3E}">
        <p14:creationId xmlns:p14="http://schemas.microsoft.com/office/powerpoint/2010/main" val="31635835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E5896-917A-4035-A860-408E1EC3CD51}" type="slidenum">
              <a:rPr kumimoji="0" lang="en-US" sz="800" b="0" i="0" u="none" strike="noStrike" kern="1200" cap="none" spc="0" normalizeH="0" baseline="0" noProof="0" smtClean="0">
                <a:ln>
                  <a:noFill/>
                </a:ln>
                <a:solidFill>
                  <a:srgbClr val="052049"/>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52049"/>
                </a:solidFill>
                <a:effectLst/>
                <a:uLnTx/>
                <a:uFillTx/>
                <a:latin typeface="Arial" panose="020B0604020202020204" pitchFamily="34" charset="0"/>
                <a:ea typeface="+mn-ea"/>
                <a:cs typeface="+mn-cs"/>
              </a:rPr>
              <a:t>| [footer text here]</a:t>
            </a:r>
          </a:p>
        </p:txBody>
      </p:sp>
    </p:spTree>
    <p:extLst>
      <p:ext uri="{BB962C8B-B14F-4D97-AF65-F5344CB8AC3E}">
        <p14:creationId xmlns:p14="http://schemas.microsoft.com/office/powerpoint/2010/main" val="328123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lgn="r"/>
            <a:fld id="{111E5896-917A-4035-A860-408E1EC3CD51}" type="slidenum">
              <a:rPr lang="en-US" smtClean="0">
                <a:solidFill>
                  <a:srgbClr val="052049"/>
                </a:solidFill>
              </a:rPr>
              <a:pPr algn="r"/>
              <a:t>67</a:t>
            </a:fld>
            <a:endParaRPr lang="en-US" dirty="0">
              <a:solidFill>
                <a:srgbClr val="052049"/>
              </a:solidFill>
            </a:endParaRPr>
          </a:p>
        </p:txBody>
      </p:sp>
      <p:sp>
        <p:nvSpPr>
          <p:cNvPr id="5" name="Footer Placeholder 4"/>
          <p:cNvSpPr>
            <a:spLocks noGrp="1"/>
          </p:cNvSpPr>
          <p:nvPr>
            <p:ph type="ftr" sz="quarter" idx="4"/>
          </p:nvPr>
        </p:nvSpPr>
        <p:spPr/>
        <p:txBody>
          <a:bodyPr/>
          <a:lstStyle/>
          <a:p>
            <a:r>
              <a:rPr lang="en-US" sz="800">
                <a:solidFill>
                  <a:srgbClr val="052049"/>
                </a:solidFill>
              </a:rPr>
              <a:t>| [footer text here]</a:t>
            </a:r>
            <a:endParaRPr lang="en-US" sz="800" dirty="0">
              <a:solidFill>
                <a:srgbClr val="052049"/>
              </a:solidFill>
            </a:endParaRPr>
          </a:p>
        </p:txBody>
      </p:sp>
    </p:spTree>
    <p:extLst>
      <p:ext uri="{BB962C8B-B14F-4D97-AF65-F5344CB8AC3E}">
        <p14:creationId xmlns:p14="http://schemas.microsoft.com/office/powerpoint/2010/main" val="3153127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9658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3D37A-9930-FCEF-A5A8-E2EEBE7A4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66BBC-134B-E5C1-A3D3-7B1F2B8D2A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95DF6E-0EBE-CE29-9834-9EF5D9186030}"/>
              </a:ext>
            </a:extLst>
          </p:cNvPr>
          <p:cNvSpPr>
            <a:spLocks noGrp="1"/>
          </p:cNvSpPr>
          <p:nvPr>
            <p:ph type="body" idx="1"/>
          </p:nvPr>
        </p:nvSpPr>
        <p:spPr/>
        <p:txBody>
          <a:bodyPr/>
          <a:lstStyle/>
          <a:p>
            <a:r>
              <a:rPr lang="en-US" sz="1200" u="sng" kern="1200">
                <a:solidFill>
                  <a:schemeClr val="tx1"/>
                </a:solidFill>
                <a:effectLst/>
                <a:latin typeface="+mn-lt"/>
                <a:ea typeface="+mn-ea"/>
                <a:cs typeface="+mn-cs"/>
              </a:rPr>
              <a:t>Elimination of Dental Benefits for UIS 19+ - Effective July 1, 2026</a:t>
            </a: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Before we share updates on the upcoming elimination of dental benefits for UIS members aged 19 and older, we want to clarify the language we use when communicating with members. Instead of technical terms like ‘Satisfactory’ or ‘Unsatisfactory Immigration Status’, we now say ‘not eligible for federal full-scope Medi-Cal'. This change makes our messaging easier for members to understand.</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Currently, DHCS is preparing notices for impacted members to provide clear and comprehensive information ahead of these changes. These notices will explain how to access emergency dental care and include contact details for DHCS support services and county offices. The notices will include a QR code that takes members directly to an FAQ document with additional details.</a:t>
            </a:r>
          </a:p>
          <a:p>
            <a:r>
              <a:rPr lang="en-US" sz="1200" kern="1200">
                <a:solidFill>
                  <a:schemeClr val="tx1"/>
                </a:solidFill>
                <a:effectLst/>
                <a:latin typeface="+mn-lt"/>
                <a:ea typeface="+mn-ea"/>
                <a:cs typeface="+mn-cs"/>
              </a:rPr>
              <a:t> </a:t>
            </a:r>
          </a:p>
          <a:p>
            <a:r>
              <a:rPr lang="en-US" sz="1200" u="sng" kern="1200">
                <a:solidFill>
                  <a:schemeClr val="tx1"/>
                </a:solidFill>
                <a:effectLst/>
                <a:latin typeface="+mn-lt"/>
                <a:ea typeface="+mn-ea"/>
                <a:cs typeface="+mn-cs"/>
              </a:rPr>
              <a:t>As for coverage, DHCS will move UIS members who are 19 and older from Dental Managed Care to Dental Fee-for-Service. Those who are UIS and under 19 years old will remain in their Dental Managed Care plan. UIS members who are 19 and older in Health Plan of San Mateo (HPSM) will lose dental services as a benefit and will be eligible for emergency dental services through Dental Fee-for-Service. UIS members under 19 years old will continue to receive dental services through HPSM. The carve out of HPSM members only applies to dental services as these members will continue to receive their medical care through HPSM.</a:t>
            </a:r>
            <a:r>
              <a:rPr lang="en-US" sz="1200" kern="1200">
                <a:solidFill>
                  <a:schemeClr val="tx1"/>
                </a:solidFill>
                <a:effectLst/>
                <a:latin typeface="+mn-lt"/>
                <a:ea typeface="+mn-ea"/>
                <a:cs typeface="+mn-cs"/>
              </a:rPr>
              <a:t>   Certain members will continue to receive full-scope Medi-Cal, which includes dental services. This includes UIS members who are pregnant or within 12 months postpartum, as well as those who are Foster Care or Former Foster Youth under 26 years old. Lastly, UIS members under 19 enrolled in both FFS and DMC will continue to receive full scope Medi-Cal with dental coverage. All other UIS members will be limited to emergency dental services under Fee-for-Service.  </a:t>
            </a:r>
          </a:p>
          <a:p>
            <a:endParaRPr lang="en-US"/>
          </a:p>
        </p:txBody>
      </p:sp>
      <p:sp>
        <p:nvSpPr>
          <p:cNvPr id="4" name="Slide Number Placeholder 3">
            <a:extLst>
              <a:ext uri="{FF2B5EF4-FFF2-40B4-BE49-F238E27FC236}">
                <a16:creationId xmlns:a16="http://schemas.microsoft.com/office/drawing/2014/main" id="{0DBD5EA4-5DFC-73BA-394E-EE56A1E4A3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5507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Next, I will go over information about Medi-Cal Asset Limitations which took effect in January of this year. This policy places a limit on the total amount of assets a person or family can have to qualify for Medi-Cal. Assets are accounted for when determining eligibility for Medi-Cal members and applicants whose eligibility is based on being age 65 or older, having a disability, living in a nursing home, or being part of a family that is over the income for Medi-Cal under federal tax rules. The new asset limits are:</a:t>
            </a:r>
          </a:p>
          <a:p>
            <a:pPr lvl="0"/>
            <a:r>
              <a:rPr lang="en-US" sz="1200" kern="1200">
                <a:solidFill>
                  <a:schemeClr val="tx1"/>
                </a:solidFill>
                <a:effectLst/>
                <a:latin typeface="+mn-lt"/>
                <a:ea typeface="+mn-ea"/>
                <a:cs typeface="+mn-cs"/>
              </a:rPr>
              <a:t>$130,000 for one person</a:t>
            </a:r>
          </a:p>
          <a:p>
            <a:pPr lvl="0"/>
            <a:r>
              <a:rPr lang="en-US" sz="1200" kern="1200">
                <a:solidFill>
                  <a:schemeClr val="tx1"/>
                </a:solidFill>
                <a:effectLst/>
                <a:latin typeface="+mn-lt"/>
                <a:ea typeface="+mn-ea"/>
                <a:cs typeface="+mn-cs"/>
              </a:rPr>
              <a:t>Plus $65,000 for each additional household member up to 10 people total</a:t>
            </a:r>
          </a:p>
          <a:p>
            <a:pPr lvl="0"/>
            <a:r>
              <a:rPr lang="en-US" sz="1200" kern="1200">
                <a:solidFill>
                  <a:schemeClr val="tx1"/>
                </a:solidFill>
                <a:effectLst/>
                <a:latin typeface="+mn-lt"/>
                <a:ea typeface="+mn-ea"/>
                <a:cs typeface="+mn-cs"/>
              </a:rPr>
              <a:t>There may also be higher asset limits for some married couples and registered domestic partners if they qualify.</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Assets are items that a person owns that have a monetary value. Examples of these items include bank accounts, cash, secondary vehicles and homes, stocks, bonds, and investment accounts, and other financial resources, no matter where those items are located. Assets also include things you own jointly with others.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618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DD741-2CD7-5826-CC56-724A8EA1F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723196-B3A6-0A4E-C2CF-83690D12F1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D3EA23-CFB5-0494-14CB-B925DCB8176B}"/>
              </a:ext>
            </a:extLst>
          </p:cNvPr>
          <p:cNvSpPr>
            <a:spLocks noGrp="1"/>
          </p:cNvSpPr>
          <p:nvPr>
            <p:ph type="body" idx="1"/>
          </p:nvPr>
        </p:nvSpPr>
        <p:spPr/>
        <p:txBody>
          <a:bodyPr/>
          <a:lstStyle/>
          <a:p>
            <a:r>
              <a:rPr lang="en-US" sz="1200" kern="1200">
                <a:solidFill>
                  <a:schemeClr val="tx1"/>
                </a:solidFill>
                <a:effectLst/>
                <a:latin typeface="+mn-lt"/>
                <a:ea typeface="+mn-ea"/>
                <a:cs typeface="+mn-cs"/>
              </a:rPr>
              <a:t>Now I’ll shift over to the federal re-definition of Qualified Non-Citizens, referred to as QNC, which is a policy under HR1. Starting October 1st of this year, the federal definition of QNC will change. A QNC status is what determines who can get federally funded full-scope Medi-Cal benefits, and that includes dental coverage. There are some groups that are still considered to have satisfactory immigration status and can keep federally funded full-scope Medi-Cal with dental coverage. These groups include:</a:t>
            </a:r>
          </a:p>
          <a:p>
            <a:pPr marL="228600" lvl="0" indent="-228600">
              <a:buFont typeface="Arial" panose="020B0604020202020204" pitchFamily="34" charset="0"/>
              <a:buChar char="•"/>
            </a:pPr>
            <a:r>
              <a:rPr lang="en-US" sz="1200" kern="1200">
                <a:solidFill>
                  <a:schemeClr val="tx1"/>
                </a:solidFill>
                <a:effectLst/>
                <a:latin typeface="+mn-lt"/>
                <a:ea typeface="+mn-ea"/>
                <a:cs typeface="+mn-cs"/>
              </a:rPr>
              <a:t>Lawfully Permanent Residents who have met the 5-year bar;</a:t>
            </a:r>
          </a:p>
          <a:p>
            <a:pPr marL="228600" lvl="0" indent="-228600">
              <a:buFont typeface="Arial" panose="020B0604020202020204" pitchFamily="34" charset="0"/>
              <a:buChar char="•"/>
            </a:pPr>
            <a:r>
              <a:rPr lang="en-US" sz="1200" kern="1200">
                <a:solidFill>
                  <a:schemeClr val="tx1"/>
                </a:solidFill>
                <a:effectLst/>
                <a:latin typeface="+mn-lt"/>
                <a:ea typeface="+mn-ea"/>
                <a:cs typeface="+mn-cs"/>
              </a:rPr>
              <a:t>Cuban or Haitian entrants;</a:t>
            </a:r>
          </a:p>
          <a:p>
            <a:pPr marL="228600" lvl="0" indent="-228600">
              <a:buFont typeface="Arial" panose="020B0604020202020204" pitchFamily="34" charset="0"/>
              <a:buChar char="•"/>
            </a:pPr>
            <a:r>
              <a:rPr lang="en-US" sz="1200" kern="1200">
                <a:solidFill>
                  <a:schemeClr val="tx1"/>
                </a:solidFill>
                <a:effectLst/>
                <a:latin typeface="+mn-lt"/>
                <a:ea typeface="+mn-ea"/>
                <a:cs typeface="+mn-cs"/>
              </a:rPr>
              <a:t>Migrants legally residing in the U.S. and its territories under the Compact of Free Association (COFA), such as citizens from the Marshall Islands, Micronesia, or Palau; and</a:t>
            </a:r>
          </a:p>
          <a:p>
            <a:pPr marL="228600" lvl="0" indent="-228600">
              <a:buFont typeface="Arial" panose="020B0604020202020204" pitchFamily="34" charset="0"/>
              <a:buChar char="•"/>
            </a:pPr>
            <a:r>
              <a:rPr lang="en-US" sz="1200" kern="1200">
                <a:solidFill>
                  <a:schemeClr val="tx1"/>
                </a:solidFill>
                <a:effectLst/>
                <a:latin typeface="+mn-lt"/>
                <a:ea typeface="+mn-ea"/>
                <a:cs typeface="+mn-cs"/>
              </a:rPr>
              <a:t>Lawfully present children who are under the age of 21 and lawfully present pregnant individuals covered under the Children’s Health Insurance Program Reauthorization Act (CHIPRA) will still qualify.</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important change here is that certain groups will lose QNC status and will no longer be recognized under the federal QNC definition. This means that eligible members with the following immigration statuses, though not limited to these, will lose federal QNC status: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Refugees,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Asylees,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Amerasian immigrants,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Anyone granted status before April 1980,</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People paroled into the U.S. for a year or more,</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And battered non-citizens, or the parent or child of a battered non-citizen.</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Note, individuals who have a status removed from the QNC definition, who are lawfully present, aged 21 or older, and not pregnant will be considered to have an Unsatisfactory Immigration Status. Therefore, these individuals must shift to state-funded full-scope Medi-Cal coverage, excluding dental benefits. If a member’s status is changing to UIS because of the QNC redefinition, and the member is aged 19 or older, they will transition to Fee-for-Service if they are enrolled in a Dental Managed Care Plan.   </a:t>
            </a:r>
          </a:p>
          <a:p>
            <a:endParaRPr lang="en-US"/>
          </a:p>
        </p:txBody>
      </p:sp>
      <p:sp>
        <p:nvSpPr>
          <p:cNvPr id="4" name="Slide Number Placeholder 3">
            <a:extLst>
              <a:ext uri="{FF2B5EF4-FFF2-40B4-BE49-F238E27FC236}">
                <a16:creationId xmlns:a16="http://schemas.microsoft.com/office/drawing/2014/main" id="{291C0269-94AE-900F-6FDE-DFF993DDE4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8655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53694-19EF-4A75-8688-0A4BE069B5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63DDF3-B81C-45E7-21EC-A6171A1600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7897C0-C67C-EE42-AD32-F800F21939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HR1 also includes a provision requiring states to conduct eligibility checks every six months. Starting January 1, 2027, eligibility redeterminations for adult expansion enrollees, also known as the ‘New Adult Group’, will be conducted every 6 months rather than once a year, which is the current policy. It’s important to note that this requirement does not apply to tribal members, pregnant members, and children.</a:t>
            </a:r>
          </a:p>
          <a:p>
            <a:endParaRPr lang="en-US"/>
          </a:p>
        </p:txBody>
      </p:sp>
      <p:sp>
        <p:nvSpPr>
          <p:cNvPr id="4" name="Slide Number Placeholder 3">
            <a:extLst>
              <a:ext uri="{FF2B5EF4-FFF2-40B4-BE49-F238E27FC236}">
                <a16:creationId xmlns:a16="http://schemas.microsoft.com/office/drawing/2014/main" id="{7B3D1570-C76E-F58C-F8D0-0080FBC093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3007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3461E-E180-628B-BF9C-0B5BF2C3D6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863F8-9D8D-A537-2341-05512FF2CB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4BEA9-1F17-9ADB-EF96-ED0B3EABE8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81B190-A3F7-BE13-30D5-D367EF2F96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41135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As for Proposition 56, MDSD published a </a:t>
            </a:r>
            <a:r>
              <a:rPr lang="en-US" sz="1200" b="1" u="sng" kern="1200">
                <a:solidFill>
                  <a:schemeClr val="tx1"/>
                </a:solidFill>
                <a:effectLst/>
                <a:latin typeface="+mn-lt"/>
                <a:ea typeface="+mn-ea"/>
                <a:cs typeface="+mn-cs"/>
                <a:hlinkClick r:id="rId3"/>
              </a:rPr>
              <a:t>bulletin</a:t>
            </a:r>
            <a:r>
              <a:rPr lang="en-US" sz="1200" kern="1200">
                <a:solidFill>
                  <a:schemeClr val="tx1"/>
                </a:solidFill>
                <a:effectLst/>
                <a:latin typeface="+mn-lt"/>
                <a:ea typeface="+mn-ea"/>
                <a:cs typeface="+mn-cs"/>
              </a:rPr>
              <a:t> on February 6th to notify providers about the discontinuation of Prop 56 supplemental payments. We are also working on creating an FAQ document and updating the DHCS webpage to include information about the upcoming discontinuation of Prop 56 supplemental payments.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62767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Effective December 1, 2024, DHCS implemented the Community Health Worker (CHW) benefit, as a billable Medi-Cal Dental benefit to allow CHWs to provide oral health services and receive reimbursement through Medi-Cal Dental. The inclusion of the Medi-Cal Dental CHW benefit allows eligible CHWs to provide services under the supervision of a Medi-Cal Dental enrolled provider.  Medi-Cal dental providers may bill and be reimbursed for the CHW benefit under the Current Dental Terminology (CDT) code D9994 (Dental Case Management, Patient Education to Improve Oral Health Literacy). The purpose and goal of this benefit is to improve the overall health outcomes of Medi-Cal members, bridge gaps between the healthcare system and the communities it serves, to provide culturally and linguistically appropriate support, and to reduce barriers to accessing care and services.  </a:t>
            </a:r>
            <a:endParaRPr lang="en-US" b="1"/>
          </a:p>
          <a:p>
            <a:endParaRPr lang="en-US" b="1"/>
          </a:p>
          <a:p>
            <a:r>
              <a:rPr lang="en-US" b="1"/>
              <a:t>CHW Minimum Qualifications: </a:t>
            </a:r>
          </a:p>
          <a:p>
            <a:endParaRPr lang="en-US" b="1"/>
          </a:p>
          <a:p>
            <a:pPr rtl="0" fontAlgn="base"/>
            <a:r>
              <a:rPr lang="en-US" sz="1200" b="0" i="0" kern="1200">
                <a:solidFill>
                  <a:schemeClr val="tx1"/>
                </a:solidFill>
                <a:effectLst/>
                <a:latin typeface="+mn-lt"/>
                <a:ea typeface="+mn-ea"/>
                <a:cs typeface="+mn-cs"/>
              </a:rPr>
              <a:t>CHWs must demonstrate minimum qualifications through one of the following pathways:</a:t>
            </a:r>
            <a:r>
              <a:rPr lang="en-US" sz="1200" b="1" i="0" kern="1200">
                <a:solidFill>
                  <a:schemeClr val="tx1"/>
                </a:solidFill>
                <a:effectLst/>
                <a:latin typeface="+mn-lt"/>
                <a:ea typeface="+mn-ea"/>
                <a:cs typeface="+mn-cs"/>
              </a:rPr>
              <a:t> </a:t>
            </a:r>
            <a:r>
              <a:rPr lang="en-US" sz="1200" b="0" i="0" kern="1200">
                <a:solidFill>
                  <a:schemeClr val="tx1"/>
                </a:solidFill>
                <a:effectLst/>
                <a:latin typeface="+mn-lt"/>
                <a:ea typeface="+mn-ea"/>
                <a:cs typeface="+mn-cs"/>
              </a:rPr>
              <a:t> </a:t>
            </a:r>
          </a:p>
          <a:p>
            <a:pPr rtl="0" fontAlgn="base"/>
            <a:endParaRPr lang="en-US" sz="1200" b="0"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1. Certificate Pathway.</a:t>
            </a:r>
            <a:r>
              <a:rPr lang="en-US" sz="1200" b="0" i="0" kern="1200">
                <a:solidFill>
                  <a:schemeClr val="tx1"/>
                </a:solidFill>
                <a:effectLst/>
                <a:latin typeface="+mn-lt"/>
                <a:ea typeface="+mn-ea"/>
                <a:cs typeface="+mn-cs"/>
              </a:rPr>
              <a:t> CHWs demonstrating qualifications through the Certificate Pathway must provide proof of completion of at least one of the following certificates:   </a:t>
            </a:r>
          </a:p>
          <a:p>
            <a:pPr rtl="0" fontAlgn="base"/>
            <a:r>
              <a:rPr lang="en-US" sz="1200" b="0" i="0" kern="1200">
                <a:solidFill>
                  <a:schemeClr val="tx1"/>
                </a:solidFill>
                <a:effectLst/>
                <a:latin typeface="+mn-lt"/>
                <a:ea typeface="+mn-ea"/>
                <a:cs typeface="+mn-cs"/>
              </a:rPr>
              <a:t> </a:t>
            </a:r>
          </a:p>
          <a:p>
            <a:pPr marL="171450" indent="-171450" rtl="0" fontAlgn="base">
              <a:buFont typeface="Arial" panose="020B0604020202020204" pitchFamily="34" charset="0"/>
              <a:buChar char="•"/>
            </a:pPr>
            <a:r>
              <a:rPr lang="en-US" sz="1200" b="1" i="0" kern="1200">
                <a:solidFill>
                  <a:schemeClr val="tx1"/>
                </a:solidFill>
                <a:effectLst/>
                <a:latin typeface="+mn-lt"/>
                <a:ea typeface="+mn-ea"/>
                <a:cs typeface="+mn-cs"/>
              </a:rPr>
              <a:t>CHW Certificate: </a:t>
            </a:r>
            <a:r>
              <a:rPr lang="en-US" sz="1200" b="0" i="0" kern="1200">
                <a:solidFill>
                  <a:schemeClr val="tx1"/>
                </a:solidFill>
                <a:effectLst/>
                <a:latin typeface="+mn-lt"/>
                <a:ea typeface="+mn-ea"/>
                <a:cs typeface="+mn-cs"/>
              </a:rPr>
              <a:t>A certificate of completion, including but not limited to any certificate issued by the State of California or a State designee, of a curricula that attests to demonstrated skills and/or practical training in the following areas:  communication, interpersonal and relationship building, service coordination and navigation, capacity building, advocacy, education and facilitation, individual and community assessment, professional skills and conduct, outreach, evaluation and research, and basic knowledge in public health principles and social determinants of health. Certificate programs shall also include field experience as a requirement.  CHW Certificate allows a CHW to provide all covered CHW services described in this document, including violence prevention services. </a:t>
            </a:r>
          </a:p>
          <a:p>
            <a:pPr rtl="0" fontAlgn="base"/>
            <a:r>
              <a:rPr lang="en-US" sz="1200" b="0" i="0" kern="1200">
                <a:solidFill>
                  <a:schemeClr val="tx1"/>
                </a:solidFill>
                <a:effectLst/>
                <a:latin typeface="+mn-lt"/>
                <a:ea typeface="+mn-ea"/>
                <a:cs typeface="+mn-cs"/>
              </a:rPr>
              <a:t> </a:t>
            </a:r>
          </a:p>
          <a:p>
            <a:pPr marL="171450" indent="-171450" rtl="0" fontAlgn="base">
              <a:buFont typeface="Arial" panose="020B0604020202020204" pitchFamily="34" charset="0"/>
              <a:buChar char="•"/>
            </a:pPr>
            <a:r>
              <a:rPr lang="en-US" sz="1200" b="1" i="0" kern="1200">
                <a:solidFill>
                  <a:schemeClr val="tx1"/>
                </a:solidFill>
                <a:effectLst/>
                <a:latin typeface="+mn-lt"/>
                <a:ea typeface="+mn-ea"/>
                <a:cs typeface="+mn-cs"/>
              </a:rPr>
              <a:t>Violence Prevention Certificate: </a:t>
            </a:r>
            <a:r>
              <a:rPr lang="en-US" sz="1200" b="0" i="0" kern="1200">
                <a:solidFill>
                  <a:schemeClr val="tx1"/>
                </a:solidFill>
                <a:effectLst/>
                <a:latin typeface="+mn-lt"/>
                <a:ea typeface="+mn-ea"/>
                <a:cs typeface="+mn-cs"/>
              </a:rPr>
              <a:t>For individuals providing CHW violence prevention services only, a Violence Prevention Professional (VPP) Certification issued by Health Alliance for Violence Intervention or a certificate of completion in gang intervention training from the Urban Peace Institute. A Violence Prevention Certificate allows a CHW to provide CHW violence prevention services only. A CHW providing services other than violence prevention services shall demonstrate qualification through either the Work Experience Pathway or by completion of a CHW Certificate.   </a:t>
            </a:r>
          </a:p>
          <a:p>
            <a:pPr rtl="0" fontAlgn="base"/>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2. Work Experience Pathway: </a:t>
            </a:r>
            <a:r>
              <a:rPr lang="en-US" sz="1200" b="0" i="0" kern="1200">
                <a:solidFill>
                  <a:schemeClr val="tx1"/>
                </a:solidFill>
                <a:effectLst/>
                <a:latin typeface="+mn-lt"/>
                <a:ea typeface="+mn-ea"/>
                <a:cs typeface="+mn-cs"/>
              </a:rPr>
              <a:t>An individual who has 2,000 hours working as a CHW in paid or volunteer positions within the previous three years, and has demonstrated skills and practical training in the areas described above, may provide CHW services without a certificate of completion for a maximum period of 18 months. A CHW who does not have a certificate of completion must earn a certificate of completion, as described above, within 18 months of the first CHW visit provided to a Medi-Cal member. A CHW who is providing or will provide CHW services through the work experience pathway and does not have a certificate of completion must earn a certificate, as described above, within 18 months. Additionally, CHWs must complete 6 hours of training annually. </a:t>
            </a:r>
          </a:p>
          <a:p>
            <a:endParaRPr lang="en-US"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9526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32F182-08E6-1645-ABBF-2D59D86DFF5D}" type="slidenum">
              <a:rPr lang="en-US" smtClean="0"/>
              <a:t>13</a:t>
            </a:fld>
            <a:endParaRPr lang="en-US"/>
          </a:p>
        </p:txBody>
      </p:sp>
    </p:spTree>
    <p:extLst>
      <p:ext uri="{BB962C8B-B14F-4D97-AF65-F5344CB8AC3E}">
        <p14:creationId xmlns:p14="http://schemas.microsoft.com/office/powerpoint/2010/main" val="20723679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CHW Webpage:</a:t>
            </a:r>
          </a:p>
          <a:p>
            <a:pPr rtl="0" fontAlgn="base"/>
            <a:r>
              <a:rPr lang="en-US" sz="1200" b="0" i="0" kern="1200">
                <a:solidFill>
                  <a:schemeClr val="tx1"/>
                </a:solidFill>
                <a:effectLst/>
                <a:latin typeface="+mn-lt"/>
                <a:ea typeface="+mn-ea"/>
                <a:cs typeface="+mn-cs"/>
              </a:rPr>
              <a:t>DHCS created a webpage designated to Medi-Cal Dental CHWs. This webpage serves as a centralized hub, offering a variety of resources. The content on this page includes policy guidelines and reference tools. The webpage also houses the presentation from October’s CHW informational webinar. Any future policy updates and clarifications will be communicated via a provider bulletin.   </a:t>
            </a:r>
          </a:p>
          <a:p>
            <a:pPr rtl="0" fontAlgn="base"/>
            <a:r>
              <a:rPr lang="en-US" sz="1200" b="0" i="0" kern="1200">
                <a:solidFill>
                  <a:schemeClr val="tx1"/>
                </a:solidFill>
                <a:effectLst/>
                <a:latin typeface="+mn-lt"/>
                <a:ea typeface="+mn-ea"/>
                <a:cs typeface="+mn-cs"/>
              </a:rPr>
              <a:t>For more information regarding CHWs, please visit Medi-Cal Dental’s CHW landing page: </a:t>
            </a:r>
            <a:r>
              <a:rPr lang="en-US" sz="1200" b="0" i="0" u="sng" strike="noStrike" kern="1200">
                <a:solidFill>
                  <a:schemeClr val="tx1"/>
                </a:solidFill>
                <a:effectLst/>
                <a:latin typeface="+mn-lt"/>
                <a:ea typeface="+mn-ea"/>
                <a:cs typeface="+mn-cs"/>
                <a:hlinkClick r:id="rId3"/>
              </a:rPr>
              <a:t>Dental Community Health Workers</a:t>
            </a:r>
            <a:r>
              <a:rPr lang="en-US" sz="1200" b="0" i="0" kern="1200">
                <a:solidFill>
                  <a:schemeClr val="tx1"/>
                </a:solidFill>
                <a:effectLst/>
                <a:latin typeface="+mn-lt"/>
                <a:ea typeface="+mn-ea"/>
                <a:cs typeface="+mn-cs"/>
              </a:rPr>
              <a:t>.  There is currently a provider bulletin posted - </a:t>
            </a:r>
            <a:r>
              <a:rPr lang="en-US" sz="1200" b="0" i="0" u="sng" strike="noStrike" kern="1200">
                <a:solidFill>
                  <a:schemeClr val="tx1"/>
                </a:solidFill>
                <a:effectLst/>
                <a:latin typeface="+mn-lt"/>
                <a:ea typeface="+mn-ea"/>
                <a:cs typeface="+mn-cs"/>
                <a:hlinkClick r:id="rId4"/>
              </a:rPr>
              <a:t>Provider Bulletin Volume 40, Number 37</a:t>
            </a:r>
            <a:r>
              <a:rPr lang="en-US" sz="1200" b="0" i="0" kern="1200">
                <a:solidFill>
                  <a:schemeClr val="tx1"/>
                </a:solidFill>
                <a:effectLst/>
                <a:latin typeface="+mn-lt"/>
                <a:ea typeface="+mn-ea"/>
                <a:cs typeface="+mn-cs"/>
              </a:rPr>
              <a:t>.</a:t>
            </a:r>
          </a:p>
          <a:p>
            <a:pPr rtl="0" fontAlgn="base"/>
            <a:endParaRPr lang="en-US" sz="1200" b="0"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Oral Health Video Series:</a:t>
            </a:r>
          </a:p>
          <a:p>
            <a:pPr rtl="0" fontAlgn="base"/>
            <a:r>
              <a:rPr lang="en-US" sz="1200" b="0" i="0" kern="1200">
                <a:solidFill>
                  <a:schemeClr val="tx1"/>
                </a:solidFill>
                <a:effectLst/>
                <a:latin typeface="+mn-lt"/>
                <a:ea typeface="+mn-ea"/>
                <a:cs typeface="+mn-cs"/>
              </a:rPr>
              <a:t>Production of the CHW Oral Health Video Series is underway. The videos are designed to increase oral health literacy for the members and explain how Medi-Cal Dental can help them achieve optimum oral health.  Anticipated for completion by January 2026, these videos will address the following: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Special Health Care Needs Population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Emergency Service Intervention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Medi-Cal Dental Benefits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Older Adults Oral Health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Pregnancy and Infant Oral Health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School Age Oral Health (Kids and Teens)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Oral Hygiene </a:t>
            </a:r>
          </a:p>
          <a:p>
            <a:pPr marL="171450" indent="-171450" rtl="0" fontAlgn="base">
              <a:buFont typeface="Arial" panose="020B0604020202020204" pitchFamily="34" charset="0"/>
              <a:buChar char="•"/>
            </a:pPr>
            <a:r>
              <a:rPr lang="en-US" sz="1200" b="0" i="0" kern="1200">
                <a:solidFill>
                  <a:schemeClr val="tx1"/>
                </a:solidFill>
                <a:effectLst/>
                <a:latin typeface="+mn-lt"/>
                <a:ea typeface="+mn-ea"/>
                <a:cs typeface="+mn-cs"/>
              </a:rPr>
              <a:t>Nutrition  </a:t>
            </a:r>
          </a:p>
          <a:p>
            <a:pPr rtl="0" fontAlgn="base"/>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The videos can provide Community Health Workers (CHWs) with material to augment their presentations and can provide Community Health Workers (CHWs) with material to augment their presentations.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20500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From MCDAC: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Through the care coordination online form, FFS members can request assistance with finding a dental specialist and making an appointment, language translations, and transportation assistance. From when the form was created in early 2024 through 2025, we have received 5,876 requests, and the turnaround time is within 2 state workdays for a care coordinator to reach out to the member or their caregivers. Requests for dental managed care members are referred to dental managed care plans for assistance.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39001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3705D-BFDC-684F-A5ED-3BAF4FF01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03952-EB13-71DF-485A-4B74307A5D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15CFD-7310-B7CF-C243-7430A7B75F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6B08D4-CA30-663F-B8BA-EB5FDB73B8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23122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ECA9DC-8E96-4C18-A0D0-F5C5C0229E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2318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Thank you for inviting me to speak today.</a:t>
            </a:r>
          </a:p>
          <a:p>
            <a:pPr marL="0" lvl="0" indent="0" algn="l" rtl="0">
              <a:spcBef>
                <a:spcPts val="0"/>
              </a:spcBef>
              <a:spcAft>
                <a:spcPts val="0"/>
              </a:spcAft>
              <a:buNone/>
            </a:pPr>
            <a:r>
              <a:rPr lang="en-US"/>
              <a:t>I’m going to talk about our school based programs and how we have incorporated the CHW benefit to bill for services and help sustain our work – both in the schools and in the community,</a:t>
            </a:r>
          </a:p>
          <a:p>
            <a:pPr marL="0" lvl="0" indent="0" algn="l" rtl="0">
              <a:spcBef>
                <a:spcPts val="0"/>
              </a:spcBef>
              <a:spcAft>
                <a:spcPts val="0"/>
              </a:spcAft>
              <a:buNone/>
            </a:pPr>
            <a:r>
              <a:rPr lang="en-US"/>
              <a:t>In discussing our collaborate with Community Health Workers or CHWs in our organization.</a:t>
            </a:r>
          </a:p>
          <a:p>
            <a:pPr marL="0" lvl="0" indent="0" algn="l" rtl="0">
              <a:spcBef>
                <a:spcPts val="0"/>
              </a:spcBef>
              <a:spcAft>
                <a:spcPts val="0"/>
              </a:spcAft>
              <a:buNone/>
            </a:pPr>
            <a:r>
              <a:rPr lang="en-US"/>
              <a:t>For us in our organization CHWs have been Promotores but they are known by other names depending upon the community or provider</a:t>
            </a:r>
          </a:p>
          <a:p>
            <a:pPr marL="0" lvl="0" indent="0" algn="l" rtl="0">
              <a:spcBef>
                <a:spcPts val="0"/>
              </a:spcBef>
              <a:spcAft>
                <a:spcPts val="0"/>
              </a:spcAft>
              <a:buNone/>
            </a:pPr>
            <a:endParaRPr/>
          </a:p>
        </p:txBody>
      </p:sp>
      <p:sp>
        <p:nvSpPr>
          <p:cNvPr id="104" name="Google Shape;10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4287198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If you’ve never been to Santa Barbara before – you should come visit – we are </a:t>
            </a:r>
            <a:r>
              <a:rPr lang="en-US" err="1"/>
              <a:t>inbetween</a:t>
            </a:r>
            <a:r>
              <a:rPr lang="en-US"/>
              <a:t> LA and SF on the central coast.  We have rural areas and small towns..  Coastal and In-land.   The Santa Ynez Valley where I live in Solvang is a nice place to stop.  We also have a Space Force base with rocket launches.</a:t>
            </a:r>
          </a:p>
          <a:p>
            <a:r>
              <a:rPr lang="en-US"/>
              <a:t>We have a dual role– we are a non profit org that is a CBO but we also are operating under the umbrella of the County Ed office – so we are government employees, school employees.</a:t>
            </a:r>
          </a:p>
          <a:p>
            <a:endParaRPr lang="en-US"/>
          </a:p>
          <a:p>
            <a:r>
              <a:rPr lang="en-US"/>
              <a:t>I wear 2 hats I am the executive director of a non profit, but I am also a department head in a county education office because our CBO Health Linkages contracts with SBCEO for employment and fiscal services, we also have a board of directors and our own bank account and some autonomy, such as the option to contract as Health Linkages or to contract under SBCEO, but most of our integral infrastructure is provided by SBCO</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7061F76-8F7B-4E56-8716-F144D14A45FA}"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110</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996766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C6081-D8EB-BBDE-33EC-7D4363863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CED6B-411B-482E-9761-CDC78F1757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F89FE40-0F71-CF8A-63F2-5DB77666E160}"/>
              </a:ext>
            </a:extLst>
          </p:cNvPr>
          <p:cNvSpPr>
            <a:spLocks noGrp="1"/>
          </p:cNvSpPr>
          <p:nvPr>
            <p:ph type="body" idx="1"/>
          </p:nvPr>
        </p:nvSpPr>
        <p:spPr/>
        <p:txBody>
          <a:bodyPr/>
          <a:lstStyle/>
          <a:p>
            <a:r>
              <a:rPr lang="en-US"/>
              <a:t>Our original name when we incorporated in Dec 26, 2017 was too long – so I did a DBA so we can go by our original programing which helped make CFRS, legally the name is the same but </a:t>
            </a:r>
          </a:p>
          <a:p>
            <a:r>
              <a:rPr lang="en-US"/>
              <a:t>We wear 2 hats – we are a nonprofit org that is a CBO but we also are operating under the umbrella of the County Ed office – so we are government employees, school employees</a:t>
            </a:r>
          </a:p>
        </p:txBody>
      </p:sp>
      <p:sp>
        <p:nvSpPr>
          <p:cNvPr id="4" name="Slide Number Placeholder 3">
            <a:extLst>
              <a:ext uri="{FF2B5EF4-FFF2-40B4-BE49-F238E27FC236}">
                <a16:creationId xmlns:a16="http://schemas.microsoft.com/office/drawing/2014/main" id="{7F98AA2F-1DB3-3C1D-30F6-5BD3FA4C0BB7}"/>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7061F76-8F7B-4E56-8716-F144D14A45FA}"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111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707198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We have 2 important partners that make the CHW program successful.  The only way to make something like this work is through collaboration.   Our whole Health Linkages is built on collaboration, we probably have more than 100 different partners – but to do the CHW work – you need to have CHW’s and you need to have a contract with your local Medi-Cal managed care plan.  Large counties may have multiple MCPs, we are lucky we only have one and that one is an amazing partner which shares many of our same values.   They also are the MCP for SLO county. CenCal is an amazing partner who is actively pursuing the best way to bring CHW services to their members and believes </a:t>
            </a:r>
            <a:r>
              <a:rPr lang="en-US" err="1"/>
              <a:t>promotores</a:t>
            </a:r>
            <a:r>
              <a:rPr lang="en-US"/>
              <a:t> are one of the best ways to do that.  I encourage you all to make strong partnerships with your local MCP.  I serve on their Advisory Board.</a:t>
            </a:r>
          </a:p>
          <a:p>
            <a:endParaRPr lang="en-US"/>
          </a:p>
          <a:p>
            <a:r>
              <a:rPr lang="en-US"/>
              <a:t>Where do we get our CHWs?  We have staff that are CHWs but we also have a partnership with our local network of </a:t>
            </a:r>
            <a:r>
              <a:rPr lang="en-US" err="1"/>
              <a:t>promtores</a:t>
            </a:r>
            <a:r>
              <a:rPr lang="en-US"/>
              <a:t> which provides 65 independent contractors who work on a variety of projects.</a:t>
            </a:r>
          </a:p>
          <a:p>
            <a:r>
              <a:rPr lang="en-US"/>
              <a:t>Our implementation could not take place if we were missing any of these 3 partners</a:t>
            </a:r>
          </a:p>
          <a:p>
            <a:r>
              <a:rPr lang="en-US"/>
              <a:t>Because we have such a long standing relation ship together, we were able to pioneer the benefit implementation in our region </a:t>
            </a:r>
          </a:p>
          <a:p>
            <a:r>
              <a:rPr lang="en-US"/>
              <a:t>We were the first to contract for CHW services and the first to bill and successfully receive payment for services</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1322267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04c226aa2a_1_3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89" name="Google Shape;389;g204c226aa2a_1_314:notes"/>
          <p:cNvSpPr txBox="1">
            <a:spLocks noGrp="1"/>
          </p:cNvSpPr>
          <p:nvPr>
            <p:ph type="body" idx="1"/>
          </p:nvPr>
        </p:nvSpPr>
        <p:spPr>
          <a:xfrm>
            <a:off x="701040" y="4473893"/>
            <a:ext cx="5608320" cy="3660610"/>
          </a:xfrm>
          <a:prstGeom prst="rect">
            <a:avLst/>
          </a:prstGeom>
        </p:spPr>
        <p:txBody>
          <a:bodyPr spcFirstLastPara="1" wrap="square" lIns="93162" tIns="46568" rIns="93162" bIns="46568" anchor="t" anchorCtr="0">
            <a:noAutofit/>
          </a:bodyPr>
          <a:lstStyle/>
          <a:p>
            <a:pPr marL="609600" marR="0" lvl="0" indent="-406400" algn="l" rtl="0">
              <a:lnSpc>
                <a:spcPct val="115000"/>
              </a:lnSpc>
              <a:spcBef>
                <a:spcPts val="0"/>
              </a:spcBef>
              <a:spcAft>
                <a:spcPts val="0"/>
              </a:spcAft>
              <a:buClr>
                <a:srgbClr val="333333"/>
              </a:buClr>
              <a:buSzPts val="1600"/>
              <a:buFont typeface="Roboto"/>
              <a:buChar char="●"/>
            </a:pPr>
            <a:r>
              <a:rPr lang="en-US" sz="1200" b="0" i="0" u="none" strike="noStrike" cap="none">
                <a:solidFill>
                  <a:srgbClr val="333333"/>
                </a:solidFill>
                <a:highlight>
                  <a:srgbClr val="FFFFFF"/>
                </a:highlight>
                <a:latin typeface="Roboto"/>
                <a:ea typeface="Roboto"/>
                <a:cs typeface="Roboto"/>
                <a:sym typeface="Roboto"/>
              </a:rPr>
              <a:t>The Santa Barbara County Promotores Network is a grassroots network of individuals who are active members of </a:t>
            </a:r>
            <a:r>
              <a:rPr lang="en-US" sz="1200">
                <a:solidFill>
                  <a:srgbClr val="333333"/>
                </a:solidFill>
                <a:highlight>
                  <a:srgbClr val="FFFFFF"/>
                </a:highlight>
                <a:latin typeface="Roboto"/>
                <a:ea typeface="Roboto"/>
                <a:cs typeface="Roboto"/>
                <a:sym typeface="Roboto"/>
              </a:rPr>
              <a:t>their</a:t>
            </a:r>
            <a:r>
              <a:rPr lang="en-US" sz="1200" b="0" i="0" u="none" strike="noStrike" cap="none">
                <a:solidFill>
                  <a:srgbClr val="333333"/>
                </a:solidFill>
                <a:highlight>
                  <a:srgbClr val="FFFFFF"/>
                </a:highlight>
                <a:latin typeface="Roboto"/>
                <a:ea typeface="Roboto"/>
                <a:cs typeface="Roboto"/>
                <a:sym typeface="Roboto"/>
              </a:rPr>
              <a:t> community. </a:t>
            </a:r>
          </a:p>
          <a:p>
            <a:pPr marL="609600" marR="0" lvl="0" indent="-406400" algn="l" rtl="0">
              <a:lnSpc>
                <a:spcPct val="115000"/>
              </a:lnSpc>
              <a:spcBef>
                <a:spcPts val="0"/>
              </a:spcBef>
              <a:spcAft>
                <a:spcPts val="0"/>
              </a:spcAft>
              <a:buClr>
                <a:srgbClr val="333333"/>
              </a:buClr>
              <a:buSzPts val="1600"/>
              <a:buFont typeface="Roboto"/>
              <a:buChar char="●"/>
            </a:pPr>
            <a:r>
              <a:rPr lang="en-US" sz="1200" b="0" i="0" u="none" strike="noStrike" cap="none">
                <a:solidFill>
                  <a:srgbClr val="333333"/>
                </a:solidFill>
                <a:highlight>
                  <a:srgbClr val="FFFFFF"/>
                </a:highlight>
                <a:latin typeface="Roboto"/>
                <a:ea typeface="Roboto"/>
                <a:cs typeface="Roboto"/>
                <a:sym typeface="Roboto"/>
              </a:rPr>
              <a:t>They actively promote healthy communities through education, policy change, and linking people with Santa Barbara County resources </a:t>
            </a:r>
            <a:r>
              <a:rPr lang="en-US" sz="1200">
                <a:solidFill>
                  <a:srgbClr val="333333"/>
                </a:solidFill>
                <a:highlight>
                  <a:srgbClr val="FFFFFF"/>
                </a:highlight>
                <a:latin typeface="Roboto"/>
                <a:ea typeface="Roboto"/>
                <a:cs typeface="Roboto"/>
                <a:sym typeface="Roboto"/>
              </a:rPr>
              <a:t>and</a:t>
            </a:r>
            <a:r>
              <a:rPr lang="en-US" sz="1200" b="0" i="0" u="none" strike="noStrike" cap="none">
                <a:solidFill>
                  <a:srgbClr val="333333"/>
                </a:solidFill>
                <a:highlight>
                  <a:srgbClr val="FFFFFF"/>
                </a:highlight>
                <a:latin typeface="Roboto"/>
                <a:ea typeface="Roboto"/>
                <a:cs typeface="Roboto"/>
                <a:sym typeface="Roboto"/>
              </a:rPr>
              <a:t> health services. </a:t>
            </a:r>
          </a:p>
          <a:p>
            <a:pPr marL="609600" marR="0" lvl="0" indent="-406400" algn="l" rtl="0">
              <a:lnSpc>
                <a:spcPct val="115000"/>
              </a:lnSpc>
              <a:spcBef>
                <a:spcPts val="0"/>
              </a:spcBef>
              <a:spcAft>
                <a:spcPts val="0"/>
              </a:spcAft>
              <a:buClr>
                <a:srgbClr val="333333"/>
              </a:buClr>
              <a:buSzPts val="1600"/>
              <a:buFont typeface="Roboto"/>
              <a:buChar char="●"/>
            </a:pPr>
            <a:r>
              <a:rPr lang="en-US" sz="1200" b="0" i="0" u="none" strike="noStrike" cap="none">
                <a:solidFill>
                  <a:srgbClr val="333333"/>
                </a:solidFill>
                <a:highlight>
                  <a:srgbClr val="FFFFFF"/>
                </a:highlight>
                <a:latin typeface="Roboto"/>
                <a:ea typeface="Roboto"/>
                <a:cs typeface="Roboto"/>
                <a:sym typeface="Roboto"/>
              </a:rPr>
              <a:t>65 members currently contract with CFRS/SBCEO to work on various projects involving CHW/P activities</a:t>
            </a:r>
          </a:p>
          <a:p>
            <a:pPr marL="609600" marR="0" lvl="0" indent="-406400" algn="l" rtl="0">
              <a:lnSpc>
                <a:spcPct val="115000"/>
              </a:lnSpc>
              <a:spcBef>
                <a:spcPts val="0"/>
              </a:spcBef>
              <a:spcAft>
                <a:spcPts val="0"/>
              </a:spcAft>
              <a:buClr>
                <a:srgbClr val="333333"/>
              </a:buClr>
              <a:buSzPts val="1600"/>
              <a:buFont typeface="Roboto"/>
              <a:buChar char="●"/>
            </a:pPr>
            <a:r>
              <a:rPr lang="en-US" sz="1200" b="0" i="0" u="none" strike="noStrike" cap="none">
                <a:solidFill>
                  <a:srgbClr val="333333"/>
                </a:solidFill>
                <a:highlight>
                  <a:srgbClr val="FFFFFF"/>
                </a:highlight>
                <a:latin typeface="Roboto"/>
                <a:ea typeface="Roboto"/>
                <a:cs typeface="Roboto"/>
                <a:sym typeface="Roboto"/>
              </a:rPr>
              <a:t>Promotores are a special type of CHWs, it is a Spanish word, this network conducts all its business in Spanish, most of the members are immigrants from Latin American countries and their focus is on serving the Latinx population which makes up about half of the demographics of SBC, it is also estimated that 10% of our county is undocumented.   We know for example that there are 30,000 undocumented CenCal members (people who have MC), those are people who are insured, so think of how many are not insured.  The other half of the population is mostly white non Hispanic with small numbers of Asian (about 5%), Black (less than 2%)or Multi-racial groups.2 %</a:t>
            </a:r>
          </a:p>
        </p:txBody>
      </p:sp>
      <p:sp>
        <p:nvSpPr>
          <p:cNvPr id="390" name="Google Shape;390;g204c226aa2a_1_314:notes"/>
          <p:cNvSpPr txBox="1">
            <a:spLocks noGrp="1"/>
          </p:cNvSpPr>
          <p:nvPr>
            <p:ph type="sldNum" idx="12"/>
          </p:nvPr>
        </p:nvSpPr>
        <p:spPr>
          <a:xfrm>
            <a:off x="3970938" y="8829967"/>
            <a:ext cx="3037840" cy="466345"/>
          </a:xfrm>
          <a:prstGeom prst="rect">
            <a:avLst/>
          </a:prstGeom>
        </p:spPr>
        <p:txBody>
          <a:bodyPr spcFirstLastPara="1" wrap="square" lIns="93162" tIns="46568" rIns="93162" bIns="46568"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808101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I’m going to refer to it as CHW to make it easier, but it is important to know the P is for Promotor/a and the R for representative.  CHW is the broader term for the role and the P and R are more specific or specialized roles a CHW may have.</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93779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89EAD-282F-D42B-8171-5EBD342DD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AD41CD-590C-9BD0-AD79-1487B753E9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C5EDAC6-6AB3-EA3D-8D53-C8C128A4D0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181F0437-849A-DEA9-6E0E-3EB843BE8FD4}"/>
              </a:ext>
            </a:extLst>
          </p:cNvPr>
          <p:cNvSpPr>
            <a:spLocks noGrp="1"/>
          </p:cNvSpPr>
          <p:nvPr>
            <p:ph type="sldNum" sz="quarter" idx="5"/>
          </p:nvPr>
        </p:nvSpPr>
        <p:spPr/>
        <p:txBody>
          <a:bodyPr/>
          <a:lstStyle/>
          <a:p>
            <a:fld id="{DB32F182-08E6-1645-ABBF-2D59D86DFF5D}" type="slidenum">
              <a:rPr lang="en-US" smtClean="0"/>
              <a:t>18</a:t>
            </a:fld>
            <a:endParaRPr lang="en-US"/>
          </a:p>
        </p:txBody>
      </p:sp>
    </p:spTree>
    <p:extLst>
      <p:ext uri="{BB962C8B-B14F-4D97-AF65-F5344CB8AC3E}">
        <p14:creationId xmlns:p14="http://schemas.microsoft.com/office/powerpoint/2010/main" val="39277400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was a new term for us.  We found it helpful to explain.  This is what makes a CHW different from other types of employees, staff or workers.</a:t>
            </a:r>
          </a:p>
          <a:p>
            <a:pPr marL="0" lvl="0" indent="0" algn="l" rtl="0">
              <a:spcBef>
                <a:spcPts val="0"/>
              </a:spcBef>
              <a:spcAft>
                <a:spcPts val="0"/>
              </a:spcAft>
              <a:buNone/>
            </a:pPr>
            <a:r>
              <a:rPr lang="en-US"/>
              <a:t>They share the same lived experiences with the people they are serving.  This gives a common bond which can bring about greater understanding, sensitivity and rapport.  Because of the lived experiences, the CHW is often a trusted messenger in their community and may be more effective with certain populations.</a:t>
            </a:r>
          </a:p>
          <a:p>
            <a:pPr marL="0" lvl="0" indent="0" algn="l" rtl="0">
              <a:spcBef>
                <a:spcPts val="0"/>
              </a:spcBef>
              <a:spcAft>
                <a:spcPts val="0"/>
              </a:spcAft>
              <a:buNone/>
            </a:pPr>
            <a:r>
              <a:rPr lang="en-US"/>
              <a:t>Personal means it happen to or is true for them</a:t>
            </a:r>
          </a:p>
          <a:p>
            <a:pPr marL="0" lvl="0" indent="0" algn="l" rtl="0">
              <a:spcBef>
                <a:spcPts val="0"/>
              </a:spcBef>
              <a:spcAft>
                <a:spcPts val="0"/>
              </a:spcAft>
              <a:buNone/>
            </a:pPr>
            <a:r>
              <a:rPr lang="en-US"/>
              <a:t>Family means they have experienced it because someone close to them, in their family has gone through the experience – could be a mother, father, sibling or child</a:t>
            </a:r>
            <a:endParaRPr/>
          </a:p>
        </p:txBody>
      </p:sp>
      <p:sp>
        <p:nvSpPr>
          <p:cNvPr id="149" name="Google Shape;14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37216037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7:notes"/>
          <p:cNvSpPr txBox="1">
            <a:spLocks noGrp="1"/>
          </p:cNvSpPr>
          <p:nvPr>
            <p:ph type="body" idx="1"/>
          </p:nvPr>
        </p:nvSpPr>
        <p:spPr>
          <a:xfrm>
            <a:off x="701040" y="4473892"/>
            <a:ext cx="5608320" cy="3660458"/>
          </a:xfrm>
          <a:prstGeom prst="rect">
            <a:avLst/>
          </a:prstGeom>
        </p:spPr>
        <p:txBody>
          <a:bodyPr spcFirstLastPara="1" wrap="square" lIns="93162" tIns="46568" rIns="93162" bIns="46568" anchor="t" anchorCtr="0">
            <a:noAutofit/>
          </a:bodyPr>
          <a:lstStyle/>
          <a:p>
            <a:r>
              <a:rPr lang="en-US"/>
              <a:t>These are the 4 types of allowable services CHWs are doing in partnership with our LOHP but in other programs they can also do screening which does not require a license</a:t>
            </a:r>
          </a:p>
          <a:p>
            <a:r>
              <a:rPr lang="en-US"/>
              <a:t>We have other programs- like our mental health program, preschool programs and </a:t>
            </a:r>
            <a:r>
              <a:rPr lang="en-US" err="1"/>
              <a:t>medi-cal</a:t>
            </a:r>
            <a:r>
              <a:rPr lang="en-US"/>
              <a:t> enrollment programs where they are involved with services different from oral health – but that is a different presentation today we are just sharing the way we are integrating our CHW services with oral health.</a:t>
            </a:r>
          </a:p>
          <a:p>
            <a:r>
              <a:rPr lang="en-US"/>
              <a:t>Screening and Assessment – we do preschool vision and hearing screening, we do mental health screening to determine severity of needs for mental health referral</a:t>
            </a:r>
            <a:endParaRPr/>
          </a:p>
        </p:txBody>
      </p:sp>
      <p:sp>
        <p:nvSpPr>
          <p:cNvPr id="428" name="Google Shape;428;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16065606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Transition slide</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3096788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476911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35B66-BD6D-BD64-E152-D5B2861F30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E55B8D-7716-2BB2-E127-E929195DCC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48E410-D928-2BA7-ABFF-2D4175F2D34B}"/>
              </a:ext>
            </a:extLst>
          </p:cNvPr>
          <p:cNvSpPr>
            <a:spLocks noGrp="1"/>
          </p:cNvSpPr>
          <p:nvPr>
            <p:ph type="body" idx="1"/>
          </p:nvPr>
        </p:nvSpPr>
        <p:spPr/>
        <p:txBody>
          <a:bodyPr/>
          <a:lstStyle/>
          <a:p>
            <a:r>
              <a:rPr lang="en-US"/>
              <a:t>With the collaboration of Allan Hancock College, Denta Assistant programs we were able to provide education to TK and third grade classes from Santa Maria Bonita School district. </a:t>
            </a:r>
          </a:p>
          <a:p>
            <a:r>
              <a:rPr lang="en-US"/>
              <a:t>The education provided was the Dental 101.  None of the Santa Maria Bonita was billable. But we educated. </a:t>
            </a:r>
          </a:p>
          <a:p>
            <a:r>
              <a:rPr lang="en-US"/>
              <a:t>Only the preschools were billed for education as that information is collected.  </a:t>
            </a:r>
          </a:p>
        </p:txBody>
      </p:sp>
      <p:sp>
        <p:nvSpPr>
          <p:cNvPr id="4" name="Slide Number Placeholder 3">
            <a:extLst>
              <a:ext uri="{FF2B5EF4-FFF2-40B4-BE49-F238E27FC236}">
                <a16:creationId xmlns:a16="http://schemas.microsoft.com/office/drawing/2014/main" id="{2058285A-B8FB-4928-C9D1-58D7B416C99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853898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cap="none">
                <a:solidFill>
                  <a:schemeClr val="dk1"/>
                </a:solidFill>
                <a:effectLst/>
                <a:latin typeface="Calibri"/>
                <a:ea typeface="Calibri"/>
                <a:cs typeface="Calibri"/>
                <a:sym typeface="Calibri"/>
              </a:rPr>
              <a:t>Tiny Teeth, Big Smiles</a:t>
            </a:r>
            <a:r>
              <a:rPr lang="en-US" sz="1200" b="0" i="0" u="none" strike="noStrike" cap="none">
                <a:solidFill>
                  <a:schemeClr val="dk1"/>
                </a:solidFill>
                <a:effectLst/>
                <a:latin typeface="Calibri"/>
                <a:ea typeface="Calibri"/>
                <a:cs typeface="Calibri"/>
                <a:sym typeface="Calibri"/>
              </a:rPr>
              <a:t> is a preschool prevention program offering oral health screenings. The </a:t>
            </a:r>
            <a:r>
              <a:rPr lang="en-US" sz="1200" b="1" i="0" u="none" strike="noStrike" cap="none">
                <a:solidFill>
                  <a:schemeClr val="dk1"/>
                </a:solidFill>
                <a:effectLst/>
                <a:latin typeface="Calibri"/>
                <a:ea typeface="Calibri"/>
                <a:cs typeface="Calibri"/>
                <a:sym typeface="Calibri"/>
              </a:rPr>
              <a:t>Preschool Prevention Program</a:t>
            </a:r>
            <a:r>
              <a:rPr lang="en-US" sz="1200" b="0" i="0" u="none" strike="noStrike" cap="none">
                <a:solidFill>
                  <a:schemeClr val="dk1"/>
                </a:solidFill>
                <a:effectLst/>
                <a:latin typeface="Calibri"/>
                <a:ea typeface="Calibri"/>
                <a:cs typeface="Calibri"/>
                <a:sym typeface="Calibri"/>
              </a:rPr>
              <a:t> helps young children learn how to take care of their teeth. It includes free oral health screenings and fun, three 20-minute lessons for students. Kids learn about:</a:t>
            </a:r>
          </a:p>
          <a:p>
            <a:r>
              <a:rPr lang="en-US" sz="1200" b="0" i="0" u="none" strike="noStrike" cap="none">
                <a:solidFill>
                  <a:schemeClr val="dk1"/>
                </a:solidFill>
                <a:effectLst/>
                <a:latin typeface="Calibri"/>
                <a:ea typeface="Calibri"/>
                <a:cs typeface="Calibri"/>
                <a:sym typeface="Calibri"/>
              </a:rPr>
              <a:t>How to brush and floss their teeth the right way</a:t>
            </a:r>
          </a:p>
          <a:p>
            <a:r>
              <a:rPr lang="en-US" sz="1200" b="0" i="0" u="none" strike="noStrike" cap="none">
                <a:solidFill>
                  <a:schemeClr val="dk1"/>
                </a:solidFill>
                <a:effectLst/>
                <a:latin typeface="Calibri"/>
                <a:ea typeface="Calibri"/>
                <a:cs typeface="Calibri"/>
                <a:sym typeface="Calibri"/>
              </a:rPr>
              <a:t>Healthy eating habits (learning about "Sometimes Foods")</a:t>
            </a:r>
          </a:p>
          <a:p>
            <a:r>
              <a:rPr lang="en-US" sz="1200" b="0" i="0" u="none" strike="noStrike" cap="none">
                <a:solidFill>
                  <a:schemeClr val="dk1"/>
                </a:solidFill>
                <a:effectLst/>
                <a:latin typeface="Calibri"/>
                <a:ea typeface="Calibri"/>
                <a:cs typeface="Calibri"/>
                <a:sym typeface="Calibri"/>
              </a:rPr>
              <a:t>Why brushing before bed is important ("Brush, Book, Bed")</a:t>
            </a:r>
          </a:p>
          <a:p>
            <a:r>
              <a:rPr lang="en-US" sz="1200" b="0" i="0" u="none" strike="noStrike" cap="none">
                <a:solidFill>
                  <a:schemeClr val="dk1"/>
                </a:solidFill>
                <a:effectLst/>
                <a:latin typeface="Calibri"/>
                <a:ea typeface="Calibri"/>
                <a:cs typeface="Calibri"/>
                <a:sym typeface="Calibri"/>
              </a:rPr>
              <a:t>Parents can also join three hands-on workshops, where they get helpful tools and kits to keep their child’s teeth healthy at home. Right now, 14 state preschools are part of this program.</a:t>
            </a:r>
          </a:p>
          <a:p>
            <a:endParaRPr lang="en-US"/>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4776912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CHW service that is billable. </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2744826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6F47E-C1CC-13AC-CF4E-F5F11AE46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3305A-2DD2-B277-859F-6154AC3B24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ED2F58-1D3C-9BE9-D0AF-CC85CCD13E02}"/>
              </a:ext>
            </a:extLst>
          </p:cNvPr>
          <p:cNvSpPr>
            <a:spLocks noGrp="1"/>
          </p:cNvSpPr>
          <p:nvPr>
            <p:ph type="body" idx="1"/>
          </p:nvPr>
        </p:nvSpPr>
        <p:spPr/>
        <p:txBody>
          <a:bodyPr/>
          <a:lstStyle/>
          <a:p>
            <a:r>
              <a:rPr lang="en-US"/>
              <a:t>This is a CHW service that is billable. </a:t>
            </a:r>
          </a:p>
        </p:txBody>
      </p:sp>
      <p:sp>
        <p:nvSpPr>
          <p:cNvPr id="4" name="Slide Number Placeholder 3">
            <a:extLst>
              <a:ext uri="{FF2B5EF4-FFF2-40B4-BE49-F238E27FC236}">
                <a16:creationId xmlns:a16="http://schemas.microsoft.com/office/drawing/2014/main" id="{0FE2890F-9485-9E54-5258-C55E4D27851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84515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is the partner that makes the CHW program actually billable and </a:t>
            </a:r>
            <a:r>
              <a:rPr lang="en-US" err="1"/>
              <a:t>pontentially</a:t>
            </a:r>
            <a:r>
              <a:rPr lang="en-US"/>
              <a:t> sustainable</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198177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They learn how to apply fluoride varnish, setting up station, how to wear protective gear.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How to set up station for outreach</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-Dental 101 information on how to brush, importance of flossing, what is fluoride Varnish</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-Rethink your Drink information</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-Plate method training</a:t>
            </a:r>
          </a:p>
          <a:p>
            <a:endParaRPr lang="en-US"/>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6491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32F182-08E6-1645-ABBF-2D59D86DFF5D}" type="slidenum">
              <a:rPr lang="en-US" smtClean="0"/>
              <a:t>19</a:t>
            </a:fld>
            <a:endParaRPr lang="en-US"/>
          </a:p>
        </p:txBody>
      </p:sp>
    </p:spTree>
    <p:extLst>
      <p:ext uri="{BB962C8B-B14F-4D97-AF65-F5344CB8AC3E}">
        <p14:creationId xmlns:p14="http://schemas.microsoft.com/office/powerpoint/2010/main" val="7388241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3 Partnerships</a:t>
            </a:r>
          </a:p>
          <a:p>
            <a:r>
              <a:rPr lang="en-US"/>
              <a:t>We are the supervising provider</a:t>
            </a:r>
          </a:p>
          <a:p>
            <a:r>
              <a:rPr lang="en-US"/>
              <a:t>We hire staff and contractors who are CHWs – they need to be certified which is </a:t>
            </a:r>
            <a:r>
              <a:rPr lang="en-US" err="1"/>
              <a:t>acomplicated</a:t>
            </a:r>
            <a:r>
              <a:rPr lang="en-US"/>
              <a:t> issue still being </a:t>
            </a:r>
            <a:r>
              <a:rPr lang="en-US" err="1"/>
              <a:t>determed</a:t>
            </a:r>
            <a:r>
              <a:rPr lang="en-US"/>
              <a:t> by HCAI</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875696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12:notes"/>
          <p:cNvSpPr txBox="1">
            <a:spLocks noGrp="1"/>
          </p:cNvSpPr>
          <p:nvPr>
            <p:ph type="body" idx="1"/>
          </p:nvPr>
        </p:nvSpPr>
        <p:spPr>
          <a:xfrm>
            <a:off x="701040" y="4473892"/>
            <a:ext cx="5608320" cy="3660458"/>
          </a:xfrm>
          <a:prstGeom prst="rect">
            <a:avLst/>
          </a:prstGeom>
        </p:spPr>
        <p:txBody>
          <a:bodyPr spcFirstLastPara="1" wrap="square" lIns="93162" tIns="46568" rIns="93162" bIns="46568" anchor="t" anchorCtr="0">
            <a:noAutofit/>
          </a:bodyPr>
          <a:lstStyle/>
          <a:p>
            <a:r>
              <a:rPr lang="en-US"/>
              <a:t>CFRS started out as several programs operating under the SBCEO, we were under different departments and came together under one department that applied for non profit status about 5 years ago.  We have an MOU with SBCEO to provide basic infrastructure like human </a:t>
            </a:r>
            <a:r>
              <a:rPr lang="en-US" err="1"/>
              <a:t>resourses</a:t>
            </a:r>
            <a:r>
              <a:rPr lang="en-US"/>
              <a:t> and fiscal services, so staff are SBCEO employees and we function as a department under SBCEO – but we also have our own board of directors and bank account.   As a CBO we qualified to be a supervising provider and I applied for our own NPI for the purposes of billing for CHW services</a:t>
            </a:r>
            <a:endParaRPr/>
          </a:p>
        </p:txBody>
      </p:sp>
      <p:sp>
        <p:nvSpPr>
          <p:cNvPr id="502" name="Google Shape;502;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16316971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 have found that not all managed care plans are welcoming CBOs into the arena, not all are reimbursing at the same rates   Some will offer 100% of what the MC rate is, some I’ve heard more it is at their discretion to incentivize it.  I’ve heard some may offer 110% or 123%  Whatever a plan decides to contract with a provider for – that rate is usually confidential.  This is true for any type of services that insurance plans pay providers for.  Its true that all providers of all kinds of </a:t>
            </a:r>
            <a:r>
              <a:rPr lang="en-US" err="1"/>
              <a:t>servies</a:t>
            </a:r>
            <a:r>
              <a:rPr lang="en-US"/>
              <a:t> charge different rates.  This is something that is negotiated in a contract.</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7061F76-8F7B-4E56-8716-F144D14A45FA}"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127</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261105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AC448-27AA-A9DE-ECF6-F41F2EAC2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E2015B-D0EC-B412-7D8E-1FD2A6BA1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05FD7C-74BB-75BA-3630-E341B94D0134}"/>
              </a:ext>
            </a:extLst>
          </p:cNvPr>
          <p:cNvSpPr>
            <a:spLocks noGrp="1"/>
          </p:cNvSpPr>
          <p:nvPr>
            <p:ph type="body" idx="1"/>
          </p:nvPr>
        </p:nvSpPr>
        <p:spPr/>
        <p:txBody>
          <a:bodyPr/>
          <a:lstStyle/>
          <a:p>
            <a:r>
              <a:rPr lang="en-US"/>
              <a:t>Went through stages of bringing on each program area in the organization into service delivery and billing.  We needed to build our internal capacity to accomplish billing – began with my admin asst., taught educators to do their own billing, sometimes my managers do the billing.  I’m probably the only one who has not done the billing.  I do a lot of analysis of our EOBs and see what is successful, what isn’t</a:t>
            </a:r>
          </a:p>
        </p:txBody>
      </p:sp>
      <p:sp>
        <p:nvSpPr>
          <p:cNvPr id="4" name="Slide Number Placeholder 3">
            <a:extLst>
              <a:ext uri="{FF2B5EF4-FFF2-40B4-BE49-F238E27FC236}">
                <a16:creationId xmlns:a16="http://schemas.microsoft.com/office/drawing/2014/main" id="{FED0B528-6369-CBC1-6056-7FA8FC81EA9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294614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Went through stages of bringing on each program area in the organization into service delivery and billing.  We needed to build our internal capacity to accomplish billing – began with my admin asst., taught educators to do their own billing, sometimes my managers do the billing.  I’m probably the only one who has not done the billing.  I do a lot of analysis of our EOBs and see what is successful, what isn’t</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521669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3d2016dc2e_0_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g23d2016dc2e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24090424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“Good morning, everyone. Thank you for having me today.</a:t>
            </a:r>
          </a:p>
          <a:p>
            <a:r>
              <a:rPr lang="en-US"/>
              <a:t>“My name is Andrea Lindner Jones, and I serve as the Health Education Coordinator for our consortium.”</a:t>
            </a:r>
          </a:p>
          <a:p>
            <a:endParaRPr lang="en-US"/>
          </a:p>
          <a:p>
            <a:r>
              <a:rPr lang="en-US"/>
              <a:t>“In my role, I focus on coordinating health education initiatives and supporting collaborative efforts across our counties.”</a:t>
            </a:r>
          </a:p>
          <a:p>
            <a:r>
              <a:rPr lang="en-US"/>
              <a:t>“I’m excited to share updates and progress on our joint work with Alpine County.”</a:t>
            </a:r>
          </a:p>
          <a:p>
            <a:endParaRPr lang="en-US"/>
          </a:p>
          <a:p>
            <a:endParaRPr lang="en-US"/>
          </a:p>
          <a:p>
            <a:r>
              <a:rPr lang="en-US"/>
              <a:t>“Today’s presentation will provide an overview of the consortium’s activities, highlight key achievements, and outline next steps for strengthening our partnership.”</a:t>
            </a:r>
          </a:p>
          <a:p>
            <a:r>
              <a:rPr lang="en-US"/>
              <a:t>“Our goal is to ensure alignment and identify opportunities for continued collaboration.”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0784105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LOHP consortium between El Dorado and Alpine Counties was formed to address oral health disparities in rural communities. Alpine County is one of the smallest and most geographically isolated counties in California, which creates unique challenges for access to dental care.”</a:t>
            </a:r>
          </a:p>
          <a:p>
            <a:endParaRPr lang="en-US"/>
          </a:p>
          <a:p>
            <a:r>
              <a:rPr lang="en-US"/>
              <a:t>“When the current grant cycle began, Alpine County was unable to accept and implement the oral health program on its own due to limited resources. With both counties being adjacent and already being in a partnership through our WIC program, this collaboration allowed the program to move forward rather than being lost.”</a:t>
            </a:r>
          </a:p>
          <a:p>
            <a:endParaRPr lang="en-US"/>
          </a:p>
          <a:p>
            <a:r>
              <a:rPr lang="en-US"/>
              <a:t>“This partnership, which formally began in 2022 as part of California’s statewide oral health initiative, was built to strengthen local capacity, share resources, and create a coordinated approach to prevention, education, and services.”</a:t>
            </a:r>
          </a:p>
          <a:p>
            <a:endParaRPr lang="en-US"/>
          </a:p>
          <a:p>
            <a:r>
              <a:rPr lang="en-US"/>
              <a:t>“By working together, we’ve been able to build a foundation for sustainable oral health programs that reach residents who otherwise face significant barriers.”</a:t>
            </a:r>
          </a:p>
          <a:p>
            <a:endParaRPr lang="en-US"/>
          </a:p>
          <a:p>
            <a:r>
              <a:rPr lang="en-US"/>
              <a:t>Funding:</a:t>
            </a:r>
          </a:p>
          <a:p>
            <a:r>
              <a:rPr lang="en-US"/>
              <a:t>“The allocated funding allows us to provide outreach, education, and mobile dental services to improve access in rural communities.”</a:t>
            </a:r>
          </a:p>
          <a:p>
            <a:endParaRPr lang="en-US"/>
          </a:p>
          <a:p>
            <a:r>
              <a:rPr lang="en-US"/>
              <a:t>“Looking ahead, sustainability beyond 2027 will require advocacy and innovative strategies to maintain these services.”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0681394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consortium has made a real difference in Alpine County, which is one of the smallest and most remote counties in California.”</a:t>
            </a:r>
          </a:p>
          <a:p>
            <a:endParaRPr lang="en-US"/>
          </a:p>
          <a:p>
            <a:r>
              <a:rPr lang="en-US"/>
              <a:t>“Before this partnership, residents faced significant barriers—long travel times, limited providers, and a lack of local resources.”</a:t>
            </a:r>
          </a:p>
          <a:p>
            <a:endParaRPr lang="en-US"/>
          </a:p>
          <a:p>
            <a:r>
              <a:rPr lang="en-US"/>
              <a:t>“Through coordinated outreach and mobile services, we’ve increased access to care and improved awareness of preventive oral health practices.”</a:t>
            </a:r>
          </a:p>
          <a:p>
            <a:endParaRPr lang="en-US"/>
          </a:p>
          <a:p>
            <a:r>
              <a:rPr lang="en-US"/>
              <a:t>“This collaboration has also strengthened community engagement and trust, laying the groundwork for sustainable oral health programs in the future.”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8020787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“First, let’s acknowledge some of the barriers that impact our work in Alpine County:”</a:t>
            </a:r>
          </a:p>
          <a:p>
            <a:endParaRPr lang="en-US"/>
          </a:p>
          <a:p>
            <a:r>
              <a:rPr lang="en-US"/>
              <a:t>“The rural and remote nature of the county makes access to care and resources more difficult.”</a:t>
            </a:r>
          </a:p>
          <a:p>
            <a:endParaRPr lang="en-US"/>
          </a:p>
          <a:p>
            <a:r>
              <a:rPr lang="en-US"/>
              <a:t>“Limited transportation options create challenges for families trying to reach services.”</a:t>
            </a:r>
          </a:p>
          <a:p>
            <a:endParaRPr lang="en-US"/>
          </a:p>
          <a:p>
            <a:r>
              <a:rPr lang="en-US"/>
              <a:t>“There are no dental and health professionals locally, which limits availability.”</a:t>
            </a:r>
          </a:p>
          <a:p>
            <a:endParaRPr lang="en-US"/>
          </a:p>
          <a:p>
            <a:r>
              <a:rPr lang="en-US"/>
              <a:t>“These factors combined make it harder for residents to receive timely and consistent care.”</a:t>
            </a:r>
          </a:p>
          <a:p>
            <a:endParaRPr lang="en-US"/>
          </a:p>
          <a:p>
            <a:r>
              <a:rPr lang="en-US"/>
              <a:t>“Now, despite these challenges, we’ve made significant progress through collaborative efforts:”</a:t>
            </a:r>
          </a:p>
          <a:p>
            <a:endParaRPr lang="en-US"/>
          </a:p>
          <a:p>
            <a:r>
              <a:rPr lang="en-US"/>
              <a:t>“Bringing care directly to students has helped overcome access barriers.”</a:t>
            </a:r>
          </a:p>
          <a:p>
            <a:endParaRPr lang="en-US"/>
          </a:p>
          <a:p>
            <a:r>
              <a:rPr lang="en-US"/>
              <a:t>“The Early Smiles program has expanded preventive care for young children.”</a:t>
            </a:r>
          </a:p>
          <a:p>
            <a:endParaRPr lang="en-US"/>
          </a:p>
          <a:p>
            <a:r>
              <a:rPr lang="en-US"/>
              <a:t>“Mobile services of Sacramento's Smile Dental Services have been critical in reaching families where they are.”</a:t>
            </a:r>
          </a:p>
          <a:p>
            <a:endParaRPr lang="en-US"/>
          </a:p>
          <a:p>
            <a:endParaRPr lang="en-US"/>
          </a:p>
          <a:p>
            <a:r>
              <a:rPr lang="en-US"/>
              <a:t>“Community engagement has increased awareness and connected families to needed services.”</a:t>
            </a:r>
          </a:p>
          <a:p>
            <a:endParaRPr lang="en-US"/>
          </a:p>
          <a:p>
            <a:r>
              <a:rPr lang="en-US"/>
              <a:t>“Next, we’ll take a closer look at each of these areas—starting with the challenges—so we can better understand the impact and identify opportunities for improvement.”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103515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2C71C21-FA78-4148-A26F-C54F4EF68633}"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7590467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“While we’ve made great progress, serving Alpine County comes with unique challenges.”</a:t>
            </a:r>
          </a:p>
          <a:p>
            <a:endParaRPr lang="en-US"/>
          </a:p>
          <a:p>
            <a:r>
              <a:rPr lang="en-US"/>
              <a:t>“First, geographic isolation and limited transportation options make it difficult for residents to access care.”</a:t>
            </a:r>
          </a:p>
          <a:p>
            <a:endParaRPr lang="en-US"/>
          </a:p>
          <a:p>
            <a:r>
              <a:rPr lang="en-US"/>
              <a:t>“Second, there’s a shortage of dental providers willing to serve such a small, rural population.”</a:t>
            </a:r>
          </a:p>
          <a:p>
            <a:endParaRPr lang="en-US"/>
          </a:p>
          <a:p>
            <a:r>
              <a:rPr lang="en-US"/>
              <a:t>“Funding and sustainability are ongoing concerns—maintaining services in a community this size requires creative solutions and strong partnerships.”</a:t>
            </a:r>
          </a:p>
          <a:p>
            <a:endParaRPr lang="en-US"/>
          </a:p>
          <a:p>
            <a:r>
              <a:rPr lang="en-US"/>
              <a:t>“These challenges highlight why collaboration and innovative approaches are essential to ensure equitable oral health care.”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0545821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our biggest successes has been increasing access to preventive care through school-based screenings. Dental professionals have provided in-school screenings, making it easier for children to receive care without transportation barriers.”</a:t>
            </a:r>
          </a:p>
          <a:p>
            <a:r>
              <a:rPr lang="en-US"/>
              <a:t>“We also partnered with Smile Dental Services to bring their mobile dental van to the community. This has allowed us to offer restorative and preventive services locally, reducing the need for long travel.”</a:t>
            </a:r>
          </a:p>
          <a:p>
            <a:r>
              <a:rPr lang="en-US"/>
              <a:t>“In addition, we’ve hosted multiple outreach events where we distributed oral health resources and engaged families in education about dental hygiene and available services. These events have strengthened community awareness and trust.”</a:t>
            </a:r>
          </a:p>
          <a:p>
            <a:r>
              <a:rPr lang="en-US"/>
              <a:t>“Together, these efforts demonstrate how collaboration and creative solutions can overcome access challenges in rural areas.”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0249905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mobile dental program has hosted five events in Alpine County since 2023, providing care to 43 residents, most of whom were adults and Medi‑Cal Dental patients. Each visit varied in turnout, with some no‑shows and last‑minute cancellations, but overall, the clinics delivered meaningful services, including cleanings, restorations, and referrals. Several patients were able to complete all recommended treatment on-site, while others were connected to specialty providers such as oral surgery, endodontics, periodontics, or pediatric dentistry. These events continue to highlight both the value of mobile dental services and the ongoing need for accessible follow‑up care in the community.”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37620700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These are the Early Smiles screening results from 2024.</a:t>
            </a:r>
          </a:p>
          <a:p>
            <a:r>
              <a:rPr lang="en-US"/>
              <a:t>• Of 58 enrolled students, 30 were screened, giving us a 52 percent screening rate.</a:t>
            </a:r>
          </a:p>
          <a:p>
            <a:endParaRPr lang="en-US"/>
          </a:p>
          <a:p>
            <a:r>
              <a:rPr lang="en-US"/>
              <a:t>24 received fluoride varnish</a:t>
            </a:r>
          </a:p>
          <a:p>
            <a:r>
              <a:rPr lang="en-US"/>
              <a:t>16 received sealants</a:t>
            </a:r>
          </a:p>
          <a:p>
            <a:endParaRPr lang="en-US"/>
          </a:p>
          <a:p>
            <a:r>
              <a:rPr lang="en-US"/>
              <a:t>• Urgency levels showed:</a:t>
            </a:r>
          </a:p>
          <a:p>
            <a:endParaRPr lang="en-US"/>
          </a:p>
          <a:p>
            <a:r>
              <a:rPr lang="en-US"/>
              <a:t>6 students at Level 1 (no visual sign s of decay)</a:t>
            </a:r>
          </a:p>
          <a:p>
            <a:r>
              <a:rPr lang="en-US"/>
              <a:t>22 at Level 2 (early signs) </a:t>
            </a:r>
          </a:p>
          <a:p>
            <a:r>
              <a:rPr lang="en-US"/>
              <a:t>2 at Level 3 (our greatest concern)</a:t>
            </a:r>
          </a:p>
          <a:p>
            <a:endParaRPr lang="en-US"/>
          </a:p>
          <a:p>
            <a:r>
              <a:rPr lang="en-US"/>
              <a:t>• Most screened students had Medi‑Cal; a few had no insurance or private insurance.</a:t>
            </a:r>
          </a:p>
          <a:p>
            <a:endParaRPr lang="en-US"/>
          </a:p>
          <a:p>
            <a:r>
              <a:rPr lang="en-US"/>
              <a:t>• Students with Medi‑Cal, no insurance, or unknown insurance are navigated to care through the Center for Oral Health.</a:t>
            </a:r>
          </a:p>
          <a:p>
            <a:endParaRPr lang="en-US"/>
          </a:p>
          <a:p>
            <a:r>
              <a:rPr lang="en-US"/>
              <a:t>Level 3 students in these groups are contacted within 24–48 hours.</a:t>
            </a:r>
          </a:p>
          <a:p>
            <a:endParaRPr lang="en-US"/>
          </a:p>
          <a:p>
            <a:r>
              <a:rPr lang="en-US"/>
              <a:t>• Level 3 students with private insurance aren’t formally navigated, but families are encouraged to schedule a dental visit.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8889763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Lastly, our vision is to expand oral health services in Alpine beyond 2027 by strengthening partnerships with tribal communities, schools, and local organizations. We aim to increase mobile dental services and outreach programs, enhance education and prevention efforts, and build long‑term sustainability through diversified funding and community-driven strategies. </a:t>
            </a:r>
          </a:p>
          <a:p>
            <a:endParaRPr lang="en-US"/>
          </a:p>
          <a:p>
            <a:r>
              <a:rPr lang="en-US"/>
              <a:t>Key goals include increasing dental van visits to the Washoe Tribe community, implementing school-based screenings every six months, and supporting school staff with care coordination and referrals. We will also help connect families to the new dental clinic in South Lake Tahoe for ongoing treatment. Finally, we’re committed to boosting participation in community meetings, improving in‑person visibility, and deepening relationships with tribal communities and local partners through consistent engagement.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786495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I hope this presentation gave you useful insights, and I’m here if you have questions or want to explore anything further. You can contact me using the information on this slide.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1599347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Materials:</a:t>
            </a:r>
          </a:p>
          <a:p>
            <a:pPr marL="171450" indent="-171450">
              <a:buFontTx/>
              <a:buChar char="-"/>
            </a:pPr>
            <a:r>
              <a:rPr lang="en-US"/>
              <a:t>Agenda</a:t>
            </a:r>
            <a:endParaRPr lang="en-US">
              <a:ea typeface="Calibri"/>
              <a:cs typeface="Calibri"/>
            </a:endParaRPr>
          </a:p>
          <a:p>
            <a:pPr marL="171450" indent="-171450">
              <a:buFontTx/>
              <a:buChar char="-"/>
            </a:pPr>
            <a:r>
              <a:rPr lang="en-US"/>
              <a:t>Workgroup descriptions and contacts</a:t>
            </a:r>
          </a:p>
          <a:p>
            <a:pPr marL="171450" indent="-171450">
              <a:buFontTx/>
              <a:buChar char="-"/>
            </a:pPr>
            <a:r>
              <a:rPr lang="en-US"/>
              <a:t>Oral Health Plan summary</a:t>
            </a:r>
          </a:p>
          <a:p>
            <a:pPr marL="171450" indent="-171450">
              <a:buFontTx/>
              <a:buChar char="-"/>
            </a:pPr>
            <a:r>
              <a:rPr lang="en-US">
                <a:ea typeface="Calibri"/>
                <a:cs typeface="Calibri"/>
              </a:rPr>
              <a:t>After: Slides?</a:t>
            </a:r>
          </a:p>
          <a:p>
            <a:pPr marL="171450" indent="-171450">
              <a:buFontTx/>
              <a:buChar char="-"/>
            </a:pPr>
            <a:endParaRPr lang="en-US">
              <a:ea typeface="Calibri"/>
              <a:cs typeface="Calibri"/>
            </a:endParaRPr>
          </a:p>
          <a:p>
            <a:pPr marL="171450" indent="-171450">
              <a:buFontTx/>
              <a:buChar char="-"/>
            </a:pP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F3DE07-1D36-4E47-B4F0-D99C2BDA5A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06310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685F3-7E3C-E3AB-0C05-8F9FC3155B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E3AB6-9481-7378-F7E7-144962F484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7107DB-7D0A-4488-CFFA-69CCBFEFD0D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3D27A5-0ABD-BAB1-C773-88BD30AC49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F3DE07-1D36-4E47-B4F0-D99C2BDA5A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905021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E3921-760B-F270-B331-2BDF86D4DB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88633D-2365-5B84-1B49-40B408588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5374EE-E115-2FBD-80C9-5B5E2865C2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CE4BD9-BCDD-D73E-8EAD-9F7E13FF21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F3DE07-1D36-4E47-B4F0-D99C2BDA5A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039678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7DFA7-E3A2-8D01-A12E-45FF0B0C7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488AF-53D7-5060-134B-7501884EC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CE4C0B-206C-9581-D114-EA1E48E3E5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97907CC5-579E-3573-76D1-BACDEDEBDB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F3DE07-1D36-4E47-B4F0-D99C2BDA5A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326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7F9B2CE-4A4D-4868-AA96-8D81707656B7}" type="slidenum">
              <a:rPr kumimoji="0" lang="en-US" sz="14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sz="14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5145642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61272-898E-1C2E-C8C4-811E5EE4DE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46A43B-9C94-03E6-261B-8EF0428E16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E1B657-77BA-3CEF-357F-2AF1C0DF83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79CC309D-59DC-087D-FC42-0DBC6890D3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F3DE07-1D36-4E47-B4F0-D99C2BDA5A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981365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9618-7CEF-A41A-872B-D0C763DD4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A8C66-9CE8-A9FA-EB7C-CB89A854F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F17C18-28A6-F3C5-9D4E-E7BD413328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0FB72B22-D6A8-DAA0-95F7-06B4A8F339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F3DE07-1D36-4E47-B4F0-D99C2BDA5A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30553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BB08C-240F-B180-4283-D1AD0F422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AD5E7B-8092-703D-7747-2FB933BD0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0D6C82-D015-D356-B77A-BFEC535582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4688FB1B-2FE0-62D4-E71A-E1DF425774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F3DE07-1D36-4E47-B4F0-D99C2BDA5A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6565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7F9B2CE-4A4D-4868-AA96-8D81707656B7}"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4290816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2C71C21-FA78-4148-A26F-C54F4EF68633}"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7330980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cdph.ca.gov/" TargetMode="Externa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sv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jpe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No Photo">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FDC776-411E-D410-64CB-F81B6BDCC2E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A330D1A-B1C7-4D50-528A-6FC01A4AF7BF}"/>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9450A934-4000-1FE1-2845-E46DBCF43E48}"/>
              </a:ext>
            </a:extLst>
          </p:cNvPr>
          <p:cNvSpPr>
            <a:spLocks noGrp="1"/>
          </p:cNvSpPr>
          <p:nvPr>
            <p:ph type="subTitle" idx="1"/>
          </p:nvPr>
        </p:nvSpPr>
        <p:spPr>
          <a:xfrm>
            <a:off x="576942" y="4042911"/>
            <a:ext cx="7358744" cy="101894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E65554-94AF-4104-9631-1DBCC83B8EEA}"/>
              </a:ext>
            </a:extLst>
          </p:cNvPr>
          <p:cNvSpPr>
            <a:spLocks noGrp="1"/>
          </p:cNvSpPr>
          <p:nvPr>
            <p:ph type="dt" sz="half" idx="10"/>
          </p:nvPr>
        </p:nvSpPr>
        <p:spPr>
          <a:xfrm>
            <a:off x="318721" y="6180982"/>
            <a:ext cx="2743200" cy="365125"/>
          </a:xfrm>
          <a:prstGeom prst="rect">
            <a:avLst/>
          </a:prstGeom>
        </p:spPr>
        <p:txBody>
          <a:bodyPr/>
          <a:lstStyle>
            <a:lvl1pPr>
              <a:defRPr>
                <a:solidFill>
                  <a:schemeClr val="bg1"/>
                </a:solidFill>
              </a:defRPr>
            </a:lvl1pPr>
          </a:lstStyle>
          <a:p>
            <a:fld id="{DAB72782-4FC2-2345-95EA-7B1A1228565D}" type="datetimeFigureOut">
              <a:rPr lang="en-US" smtClean="0"/>
              <a:pPr/>
              <a:t>5/19/2026</a:t>
            </a:fld>
            <a:endParaRPr lang="en-US"/>
          </a:p>
        </p:txBody>
      </p:sp>
      <p:pic>
        <p:nvPicPr>
          <p:cNvPr id="6" name="Picture 5" descr="The California Department of Public Health Logo.">
            <a:extLst>
              <a:ext uri="{FF2B5EF4-FFF2-40B4-BE49-F238E27FC236}">
                <a16:creationId xmlns:a16="http://schemas.microsoft.com/office/drawing/2014/main" id="{BA960E11-0E6F-471E-5035-5887659A0AF3}"/>
              </a:ext>
            </a:extLst>
          </p:cNvPr>
          <p:cNvPicPr>
            <a:picLocks noChangeAspect="1"/>
          </p:cNvPicPr>
          <p:nvPr userDrawn="1"/>
        </p:nvPicPr>
        <p:blipFill>
          <a:blip r:embed="rId3"/>
          <a:stretch>
            <a:fillRect/>
          </a:stretch>
        </p:blipFill>
        <p:spPr>
          <a:xfrm>
            <a:off x="332668" y="310705"/>
            <a:ext cx="2063967" cy="914400"/>
          </a:xfrm>
          <a:prstGeom prst="rect">
            <a:avLst/>
          </a:prstGeom>
        </p:spPr>
      </p:pic>
    </p:spTree>
    <p:extLst>
      <p:ext uri="{BB962C8B-B14F-4D97-AF65-F5344CB8AC3E}">
        <p14:creationId xmlns:p14="http://schemas.microsoft.com/office/powerpoint/2010/main" val="2028889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7 - Photo">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2CDC37-3AB4-77ED-87F4-93A27D8D16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4084467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8 - Photo">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94F039-A79D-8676-939F-C5C433623A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3573172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9 - Photo">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C10EA5-008C-F9EE-3D99-2780D55420C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3078901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10 - Photo">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F9E362-4677-A63B-E965-1F8C1CBE7A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2607356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48B1A7-67A6-4784-1E1F-4B01DB9856B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Content Placeholder 3">
            <a:extLst>
              <a:ext uri="{FF2B5EF4-FFF2-40B4-BE49-F238E27FC236}">
                <a16:creationId xmlns:a16="http://schemas.microsoft.com/office/drawing/2014/main" id="{194C8196-46CC-131B-2850-E5CA6E0251AD}"/>
              </a:ext>
            </a:extLst>
          </p:cNvPr>
          <p:cNvSpPr>
            <a:spLocks noGrp="1"/>
          </p:cNvSpPr>
          <p:nvPr>
            <p:ph sz="half" idx="13"/>
          </p:nvPr>
        </p:nvSpPr>
        <p:spPr>
          <a:xfrm>
            <a:off x="680356" y="1767014"/>
            <a:ext cx="10831285"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a:extLst>
              <a:ext uri="{FF2B5EF4-FFF2-40B4-BE49-F238E27FC236}">
                <a16:creationId xmlns:a16="http://schemas.microsoft.com/office/drawing/2014/main" id="{12729927-9666-2E9E-3BF8-41B4A2693F42}"/>
              </a:ext>
            </a:extLst>
          </p:cNvPr>
          <p:cNvSpPr>
            <a:spLocks noGrp="1"/>
          </p:cNvSpPr>
          <p:nvPr>
            <p:ph type="title"/>
          </p:nvPr>
        </p:nvSpPr>
        <p:spPr>
          <a:xfrm>
            <a:off x="680356" y="489634"/>
            <a:ext cx="10831285" cy="993178"/>
          </a:xfrm>
          <a:prstGeom prst="rect">
            <a:avLst/>
          </a:prstGeom>
        </p:spPr>
        <p:txBody>
          <a:bodyPr vert="horz" lIns="91440" tIns="45720" rIns="91440" bIns="45720" rtlCol="0" anchor="b">
            <a:normAutofit/>
          </a:bodyPr>
          <a:lstStyle/>
          <a:p>
            <a:r>
              <a:rPr lang="en-US"/>
              <a:t>Click to edit Master title style</a:t>
            </a:r>
          </a:p>
        </p:txBody>
      </p:sp>
      <p:sp>
        <p:nvSpPr>
          <p:cNvPr id="20" name="Slide Number Placeholder 5">
            <a:extLst>
              <a:ext uri="{FF2B5EF4-FFF2-40B4-BE49-F238E27FC236}">
                <a16:creationId xmlns:a16="http://schemas.microsoft.com/office/drawing/2014/main" id="{2234ED4D-D82C-7974-398E-9876D0F0DD19}"/>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2" name="Picture 1">
            <a:extLst>
              <a:ext uri="{FF2B5EF4-FFF2-40B4-BE49-F238E27FC236}">
                <a16:creationId xmlns:a16="http://schemas.microsoft.com/office/drawing/2014/main" id="{4FC38216-CE61-338F-E871-EDEC31ACF11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3514837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ubhead - 1 Colum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18F051-D59E-CB02-C877-1B2BD41F32B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4" name="Title Placeholder 1">
            <a:extLst>
              <a:ext uri="{FF2B5EF4-FFF2-40B4-BE49-F238E27FC236}">
                <a16:creationId xmlns:a16="http://schemas.microsoft.com/office/drawing/2014/main" id="{9745C3A6-838D-C38D-0FBC-541FEDDADE1B}"/>
              </a:ext>
            </a:extLst>
          </p:cNvPr>
          <p:cNvSpPr>
            <a:spLocks noGrp="1"/>
          </p:cNvSpPr>
          <p:nvPr>
            <p:ph type="title"/>
          </p:nvPr>
        </p:nvSpPr>
        <p:spPr>
          <a:xfrm>
            <a:off x="680357" y="489634"/>
            <a:ext cx="10831286" cy="993178"/>
          </a:xfrm>
          <a:prstGeom prst="rect">
            <a:avLst/>
          </a:prstGeom>
        </p:spPr>
        <p:txBody>
          <a:bodyPr vert="horz" lIns="91440" tIns="45720" rIns="91440" bIns="45720" rtlCol="0" anchor="b">
            <a:normAutofit/>
          </a:bodyPr>
          <a:lstStyle/>
          <a:p>
            <a:r>
              <a:rPr lang="en-US"/>
              <a:t>Click to edit Master title style</a:t>
            </a:r>
          </a:p>
        </p:txBody>
      </p:sp>
      <p:sp>
        <p:nvSpPr>
          <p:cNvPr id="9" name="Text Placeholder 2">
            <a:extLst>
              <a:ext uri="{FF2B5EF4-FFF2-40B4-BE49-F238E27FC236}">
                <a16:creationId xmlns:a16="http://schemas.microsoft.com/office/drawing/2014/main" id="{7A0B1472-4AB9-A8B0-BA1D-567E746FC0A9}"/>
              </a:ext>
            </a:extLst>
          </p:cNvPr>
          <p:cNvSpPr>
            <a:spLocks noGrp="1"/>
          </p:cNvSpPr>
          <p:nvPr>
            <p:ph type="body" idx="1"/>
          </p:nvPr>
        </p:nvSpPr>
        <p:spPr>
          <a:xfrm>
            <a:off x="680356" y="1767015"/>
            <a:ext cx="10839447" cy="478380"/>
          </a:xfrm>
        </p:spPr>
        <p:txBody>
          <a:bodyPr anchor="t"/>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3">
            <a:extLst>
              <a:ext uri="{FF2B5EF4-FFF2-40B4-BE49-F238E27FC236}">
                <a16:creationId xmlns:a16="http://schemas.microsoft.com/office/drawing/2014/main" id="{47F9DEF9-C2EB-67B2-9454-E88FFA4BAEB6}"/>
              </a:ext>
            </a:extLst>
          </p:cNvPr>
          <p:cNvSpPr>
            <a:spLocks noGrp="1"/>
          </p:cNvSpPr>
          <p:nvPr>
            <p:ph sz="half" idx="13"/>
          </p:nvPr>
        </p:nvSpPr>
        <p:spPr>
          <a:xfrm>
            <a:off x="680356" y="2348089"/>
            <a:ext cx="10831285" cy="3682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3EC58D88-3502-A2F5-DC01-8C3A8E7716AE}"/>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2" name="Picture 1">
            <a:extLst>
              <a:ext uri="{FF2B5EF4-FFF2-40B4-BE49-F238E27FC236}">
                <a16:creationId xmlns:a16="http://schemas.microsoft.com/office/drawing/2014/main" id="{E652FC50-666B-2FEE-DFAB-BEF6AA5A961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1552672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2 Colum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3FB08CD-9CDA-91BC-AD38-84493D2714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8ECE62-F40F-2341-4960-D05C7A777879}"/>
              </a:ext>
            </a:extLst>
          </p:cNvPr>
          <p:cNvSpPr>
            <a:spLocks noGrp="1"/>
          </p:cNvSpPr>
          <p:nvPr>
            <p:ph type="title"/>
          </p:nvPr>
        </p:nvSpPr>
        <p:spPr/>
        <p:txBody>
          <a:bodyPr/>
          <a:lstStyle/>
          <a:p>
            <a:r>
              <a:rPr lang="en-US"/>
              <a:t>Click to edit Master title style</a:t>
            </a:r>
          </a:p>
        </p:txBody>
      </p:sp>
      <p:sp>
        <p:nvSpPr>
          <p:cNvPr id="10" name="Content Placeholder 3">
            <a:extLst>
              <a:ext uri="{FF2B5EF4-FFF2-40B4-BE49-F238E27FC236}">
                <a16:creationId xmlns:a16="http://schemas.microsoft.com/office/drawing/2014/main" id="{04368E80-B0CA-A87B-E8F0-DA376FFCB77F}"/>
              </a:ext>
            </a:extLst>
          </p:cNvPr>
          <p:cNvSpPr>
            <a:spLocks noGrp="1"/>
          </p:cNvSpPr>
          <p:nvPr>
            <p:ph sz="half" idx="13"/>
          </p:nvPr>
        </p:nvSpPr>
        <p:spPr>
          <a:xfrm>
            <a:off x="680357" y="1767014"/>
            <a:ext cx="5181600"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CBB590-967C-C199-49DB-2ED803A6E305}"/>
              </a:ext>
            </a:extLst>
          </p:cNvPr>
          <p:cNvSpPr>
            <a:spLocks noGrp="1"/>
          </p:cNvSpPr>
          <p:nvPr>
            <p:ph sz="half" idx="2"/>
          </p:nvPr>
        </p:nvSpPr>
        <p:spPr>
          <a:xfrm>
            <a:off x="6330043" y="1767014"/>
            <a:ext cx="5181600"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5EF6EBFF-B3F0-4B25-37D7-65A0379C13B1}"/>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8C344827-BBCB-9C0C-9229-6F4DA961843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3622935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ubhead - 2 Column">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7029F703-8396-FD41-535C-3D4A53974793}"/>
              </a:ext>
            </a:extLst>
          </p:cNvPr>
          <p:cNvSpPr>
            <a:spLocks noGrp="1"/>
          </p:cNvSpPr>
          <p:nvPr>
            <p:ph type="title"/>
          </p:nvPr>
        </p:nvSpPr>
        <p:spPr>
          <a:xfrm>
            <a:off x="680357" y="489634"/>
            <a:ext cx="10831286" cy="993178"/>
          </a:xfrm>
        </p:spPr>
        <p:txBody>
          <a:bodyPr/>
          <a:lstStyle/>
          <a:p>
            <a:r>
              <a:rPr lang="en-US"/>
              <a:t>Click to edit Master title style</a:t>
            </a:r>
          </a:p>
        </p:txBody>
      </p:sp>
      <p:sp>
        <p:nvSpPr>
          <p:cNvPr id="19" name="Text Placeholder 2">
            <a:extLst>
              <a:ext uri="{FF2B5EF4-FFF2-40B4-BE49-F238E27FC236}">
                <a16:creationId xmlns:a16="http://schemas.microsoft.com/office/drawing/2014/main" id="{B8D311B9-E25A-8BDD-6B75-49F2C8A71BA5}"/>
              </a:ext>
            </a:extLst>
          </p:cNvPr>
          <p:cNvSpPr>
            <a:spLocks noGrp="1"/>
          </p:cNvSpPr>
          <p:nvPr>
            <p:ph type="body" idx="1"/>
          </p:nvPr>
        </p:nvSpPr>
        <p:spPr>
          <a:xfrm>
            <a:off x="680357" y="1767015"/>
            <a:ext cx="5185505" cy="478380"/>
          </a:xfrm>
        </p:spPr>
        <p:txBody>
          <a:bodyPr anchor="t"/>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1E693342-C3AE-3116-22EF-8A41D9DC0A21}"/>
              </a:ext>
            </a:extLst>
          </p:cNvPr>
          <p:cNvSpPr>
            <a:spLocks noGrp="1"/>
          </p:cNvSpPr>
          <p:nvPr>
            <p:ph sz="half" idx="13"/>
          </p:nvPr>
        </p:nvSpPr>
        <p:spPr>
          <a:xfrm>
            <a:off x="680357" y="2348089"/>
            <a:ext cx="5181600" cy="3682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142342-41F5-D931-AE08-CDFE32DC69B4}"/>
              </a:ext>
            </a:extLst>
          </p:cNvPr>
          <p:cNvSpPr>
            <a:spLocks noGrp="1"/>
          </p:cNvSpPr>
          <p:nvPr>
            <p:ph type="body" sz="quarter" idx="3"/>
          </p:nvPr>
        </p:nvSpPr>
        <p:spPr>
          <a:xfrm>
            <a:off x="6328456" y="1767015"/>
            <a:ext cx="5183188" cy="478380"/>
          </a:xfrm>
        </p:spPr>
        <p:txBody>
          <a:bodyPr anchor="t"/>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2003C91E-806F-F65F-2E9B-1A6B60AB30C2}"/>
              </a:ext>
            </a:extLst>
          </p:cNvPr>
          <p:cNvSpPr>
            <a:spLocks noGrp="1"/>
          </p:cNvSpPr>
          <p:nvPr>
            <p:ph sz="half" idx="2"/>
          </p:nvPr>
        </p:nvSpPr>
        <p:spPr>
          <a:xfrm>
            <a:off x="6330043" y="2348089"/>
            <a:ext cx="5181600" cy="3682007"/>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0F139B76-4239-077A-ABCF-41105ACA8D5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779"/>
            <a:ext cx="12192000" cy="469702"/>
          </a:xfrm>
          <a:prstGeom prst="rect">
            <a:avLst/>
          </a:prstGeom>
        </p:spPr>
      </p:pic>
      <p:sp>
        <p:nvSpPr>
          <p:cNvPr id="23" name="Slide Number Placeholder 5">
            <a:extLst>
              <a:ext uri="{FF2B5EF4-FFF2-40B4-BE49-F238E27FC236}">
                <a16:creationId xmlns:a16="http://schemas.microsoft.com/office/drawing/2014/main" id="{CFD80724-7C39-0219-8A5A-E13CBB8FEDA8}"/>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2" name="Picture 1">
            <a:extLst>
              <a:ext uri="{FF2B5EF4-FFF2-40B4-BE49-F238E27FC236}">
                <a16:creationId xmlns:a16="http://schemas.microsoft.com/office/drawing/2014/main" id="{A38CF2F4-CBDA-6D82-0371-0BB84347078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38103621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3 Colum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F1E6AB-FDEC-0089-F740-A045FA133A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8ECE62-F40F-2341-4960-D05C7A777879}"/>
              </a:ext>
            </a:extLst>
          </p:cNvPr>
          <p:cNvSpPr>
            <a:spLocks noGrp="1"/>
          </p:cNvSpPr>
          <p:nvPr>
            <p:ph type="title"/>
          </p:nvPr>
        </p:nvSpPr>
        <p:spPr/>
        <p:txBody>
          <a:bodyPr/>
          <a:lstStyle/>
          <a:p>
            <a:r>
              <a:rPr lang="en-US"/>
              <a:t>Click to edit Master title style</a:t>
            </a:r>
          </a:p>
        </p:txBody>
      </p:sp>
      <p:sp>
        <p:nvSpPr>
          <p:cNvPr id="10" name="Content Placeholder 3">
            <a:extLst>
              <a:ext uri="{FF2B5EF4-FFF2-40B4-BE49-F238E27FC236}">
                <a16:creationId xmlns:a16="http://schemas.microsoft.com/office/drawing/2014/main" id="{04368E80-B0CA-A87B-E8F0-DA376FFCB77F}"/>
              </a:ext>
            </a:extLst>
          </p:cNvPr>
          <p:cNvSpPr>
            <a:spLocks noGrp="1"/>
          </p:cNvSpPr>
          <p:nvPr>
            <p:ph sz="half" idx="13"/>
          </p:nvPr>
        </p:nvSpPr>
        <p:spPr>
          <a:xfrm>
            <a:off x="680357" y="1767014"/>
            <a:ext cx="3393803"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3">
            <a:extLst>
              <a:ext uri="{FF2B5EF4-FFF2-40B4-BE49-F238E27FC236}">
                <a16:creationId xmlns:a16="http://schemas.microsoft.com/office/drawing/2014/main" id="{2016AD8A-6D2E-D34E-058D-01412EB0CD7C}"/>
              </a:ext>
            </a:extLst>
          </p:cNvPr>
          <p:cNvSpPr>
            <a:spLocks noGrp="1"/>
          </p:cNvSpPr>
          <p:nvPr>
            <p:ph sz="half" idx="14"/>
          </p:nvPr>
        </p:nvSpPr>
        <p:spPr>
          <a:xfrm>
            <a:off x="4399098" y="1767014"/>
            <a:ext cx="3393803"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00ADF8F6-D46B-6854-A2EC-D0991FD40754}"/>
              </a:ext>
            </a:extLst>
          </p:cNvPr>
          <p:cNvSpPr>
            <a:spLocks noGrp="1"/>
          </p:cNvSpPr>
          <p:nvPr>
            <p:ph sz="half" idx="15"/>
          </p:nvPr>
        </p:nvSpPr>
        <p:spPr>
          <a:xfrm>
            <a:off x="8117658" y="1767014"/>
            <a:ext cx="3393803"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a:extLst>
              <a:ext uri="{FF2B5EF4-FFF2-40B4-BE49-F238E27FC236}">
                <a16:creationId xmlns:a16="http://schemas.microsoft.com/office/drawing/2014/main" id="{0547B261-077C-EFE5-579B-B6F4C86D1F03}"/>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4" name="Picture 3">
            <a:extLst>
              <a:ext uri="{FF2B5EF4-FFF2-40B4-BE49-F238E27FC236}">
                <a16:creationId xmlns:a16="http://schemas.microsoft.com/office/drawing/2014/main" id="{D2CC7594-97CE-7694-3540-6F896718CBCF}"/>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24761877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ubhead - 3 Column">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C67C5E5-0289-B72A-E325-87F85E29D2E5}"/>
              </a:ext>
            </a:extLst>
          </p:cNvPr>
          <p:cNvSpPr>
            <a:spLocks noGrp="1"/>
          </p:cNvSpPr>
          <p:nvPr>
            <p:ph type="title"/>
          </p:nvPr>
        </p:nvSpPr>
        <p:spPr>
          <a:xfrm>
            <a:off x="680357" y="489634"/>
            <a:ext cx="10831286" cy="993178"/>
          </a:xfrm>
        </p:spPr>
        <p:txBody>
          <a:bodyPr/>
          <a:lstStyle/>
          <a:p>
            <a:r>
              <a:rPr lang="en-US"/>
              <a:t>Click to edit Master title style</a:t>
            </a:r>
          </a:p>
        </p:txBody>
      </p:sp>
      <p:sp>
        <p:nvSpPr>
          <p:cNvPr id="4" name="Text Placeholder 2">
            <a:extLst>
              <a:ext uri="{FF2B5EF4-FFF2-40B4-BE49-F238E27FC236}">
                <a16:creationId xmlns:a16="http://schemas.microsoft.com/office/drawing/2014/main" id="{B24A44B2-D17E-52C8-AEB7-457ADCA5A3ED}"/>
              </a:ext>
            </a:extLst>
          </p:cNvPr>
          <p:cNvSpPr>
            <a:spLocks noGrp="1"/>
          </p:cNvSpPr>
          <p:nvPr>
            <p:ph type="body" idx="1"/>
          </p:nvPr>
        </p:nvSpPr>
        <p:spPr>
          <a:xfrm>
            <a:off x="680357" y="1760767"/>
            <a:ext cx="3393804" cy="472132"/>
          </a:xfrm>
        </p:spPr>
        <p:txBody>
          <a:bodyPr anchor="t"/>
          <a:lstStyle>
            <a:lvl1pPr marL="0" indent="0" algn="l">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3">
            <a:extLst>
              <a:ext uri="{FF2B5EF4-FFF2-40B4-BE49-F238E27FC236}">
                <a16:creationId xmlns:a16="http://schemas.microsoft.com/office/drawing/2014/main" id="{04368E80-B0CA-A87B-E8F0-DA376FFCB77F}"/>
              </a:ext>
            </a:extLst>
          </p:cNvPr>
          <p:cNvSpPr>
            <a:spLocks noGrp="1"/>
          </p:cNvSpPr>
          <p:nvPr>
            <p:ph sz="half" idx="13"/>
          </p:nvPr>
        </p:nvSpPr>
        <p:spPr>
          <a:xfrm>
            <a:off x="680357" y="2348089"/>
            <a:ext cx="3393803" cy="3688190"/>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6D0B1E6F-BDE5-15A4-67E5-7E47DF3AB255}"/>
              </a:ext>
            </a:extLst>
          </p:cNvPr>
          <p:cNvSpPr>
            <a:spLocks noGrp="1"/>
          </p:cNvSpPr>
          <p:nvPr>
            <p:ph type="body" idx="16"/>
          </p:nvPr>
        </p:nvSpPr>
        <p:spPr>
          <a:xfrm>
            <a:off x="4395355" y="1767015"/>
            <a:ext cx="3401288" cy="472132"/>
          </a:xfrm>
        </p:spPr>
        <p:txBody>
          <a:bodyPr anchor="t"/>
          <a:lstStyle>
            <a:lvl1pPr marL="0" indent="0" algn="l">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 name="Content Placeholder 3">
            <a:extLst>
              <a:ext uri="{FF2B5EF4-FFF2-40B4-BE49-F238E27FC236}">
                <a16:creationId xmlns:a16="http://schemas.microsoft.com/office/drawing/2014/main" id="{2016AD8A-6D2E-D34E-058D-01412EB0CD7C}"/>
              </a:ext>
            </a:extLst>
          </p:cNvPr>
          <p:cNvSpPr>
            <a:spLocks noGrp="1"/>
          </p:cNvSpPr>
          <p:nvPr>
            <p:ph sz="half" idx="14"/>
          </p:nvPr>
        </p:nvSpPr>
        <p:spPr>
          <a:xfrm>
            <a:off x="4399098" y="2348089"/>
            <a:ext cx="3393803" cy="3688190"/>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3F5CF3D5-79ED-747C-8FD1-E4B100F1A2AC}"/>
              </a:ext>
            </a:extLst>
          </p:cNvPr>
          <p:cNvSpPr>
            <a:spLocks noGrp="1"/>
          </p:cNvSpPr>
          <p:nvPr>
            <p:ph type="body" idx="17"/>
          </p:nvPr>
        </p:nvSpPr>
        <p:spPr>
          <a:xfrm>
            <a:off x="8117165" y="1760767"/>
            <a:ext cx="3401288" cy="478380"/>
          </a:xfrm>
        </p:spPr>
        <p:txBody>
          <a:bodyPr anchor="t"/>
          <a:lstStyle>
            <a:lvl1pPr marL="0" indent="0" algn="l">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3">
            <a:extLst>
              <a:ext uri="{FF2B5EF4-FFF2-40B4-BE49-F238E27FC236}">
                <a16:creationId xmlns:a16="http://schemas.microsoft.com/office/drawing/2014/main" id="{00ADF8F6-D46B-6854-A2EC-D0991FD40754}"/>
              </a:ext>
            </a:extLst>
          </p:cNvPr>
          <p:cNvSpPr>
            <a:spLocks noGrp="1"/>
          </p:cNvSpPr>
          <p:nvPr>
            <p:ph sz="half" idx="15"/>
          </p:nvPr>
        </p:nvSpPr>
        <p:spPr>
          <a:xfrm>
            <a:off x="8117658" y="2348089"/>
            <a:ext cx="3393803" cy="3688190"/>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E9120C38-7D0D-9945-C483-78E911E1153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0" name="Slide Number Placeholder 5">
            <a:extLst>
              <a:ext uri="{FF2B5EF4-FFF2-40B4-BE49-F238E27FC236}">
                <a16:creationId xmlns:a16="http://schemas.microsoft.com/office/drawing/2014/main" id="{72C94239-BEA7-133A-FEB5-F96641AC1CD4}"/>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2" name="Picture 1">
            <a:extLst>
              <a:ext uri="{FF2B5EF4-FFF2-40B4-BE49-F238E27FC236}">
                <a16:creationId xmlns:a16="http://schemas.microsoft.com/office/drawing/2014/main" id="{136304E4-B8FC-62DB-1E94-266E5903D0B9}"/>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2394975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511588-8DE0-2C60-4C52-57EE93265F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F8D8295C-3B12-BD00-49BF-F88BD17E781E}"/>
              </a:ext>
              <a:ext uri="{C183D7F6-B498-43B3-948B-1728B52AA6E4}">
                <adec:decorative xmlns:adec="http://schemas.microsoft.com/office/drawing/2017/decorative" val="1"/>
              </a:ext>
            </a:extLst>
          </p:cNvPr>
          <p:cNvPicPr>
            <a:picLocks noChangeAspect="1"/>
          </p:cNvPicPr>
          <p:nvPr userDrawn="1"/>
        </p:nvPicPr>
        <p:blipFill>
          <a:blip r:embed="rId3"/>
          <a:srcRect l="205" r="205"/>
          <a:stretch/>
        </p:blipFill>
        <p:spPr>
          <a:xfrm>
            <a:off x="6988629" y="0"/>
            <a:ext cx="5203372" cy="6858000"/>
          </a:xfrm>
          <a:prstGeom prst="rect">
            <a:avLst/>
          </a:prstGeom>
        </p:spPr>
      </p:pic>
      <p:sp>
        <p:nvSpPr>
          <p:cNvPr id="9" name="Title 1">
            <a:extLst>
              <a:ext uri="{FF2B5EF4-FFF2-40B4-BE49-F238E27FC236}">
                <a16:creationId xmlns:a16="http://schemas.microsoft.com/office/drawing/2014/main" id="{2E1D6F7D-FB65-9CDE-FFB6-2047ADD211F6}"/>
              </a:ext>
            </a:extLst>
          </p:cNvPr>
          <p:cNvSpPr>
            <a:spLocks noGrp="1"/>
          </p:cNvSpPr>
          <p:nvPr>
            <p:ph type="ctrTitle"/>
          </p:nvPr>
        </p:nvSpPr>
        <p:spPr>
          <a:xfrm>
            <a:off x="1701538" y="3131820"/>
            <a:ext cx="6050541" cy="2316368"/>
          </a:xfrm>
        </p:spPr>
        <p:txBody>
          <a:bodyPr anchor="t"/>
          <a:lstStyle>
            <a:lvl1pPr algn="l">
              <a:defRPr sz="6000">
                <a:solidFill>
                  <a:schemeClr val="bg1"/>
                </a:solidFill>
              </a:defRPr>
            </a:lvl1pPr>
          </a:lstStyle>
          <a:p>
            <a:r>
              <a:rPr lang="en-US"/>
              <a:t>Click to edit Master title style</a:t>
            </a:r>
          </a:p>
        </p:txBody>
      </p:sp>
      <p:sp>
        <p:nvSpPr>
          <p:cNvPr id="10" name="Subtitle 2">
            <a:extLst>
              <a:ext uri="{FF2B5EF4-FFF2-40B4-BE49-F238E27FC236}">
                <a16:creationId xmlns:a16="http://schemas.microsoft.com/office/drawing/2014/main" id="{7C68CFE7-ED88-7FD9-0C9D-C15C3BD41D3C}"/>
              </a:ext>
            </a:extLst>
          </p:cNvPr>
          <p:cNvSpPr>
            <a:spLocks noGrp="1"/>
          </p:cNvSpPr>
          <p:nvPr>
            <p:ph type="subTitle" idx="1"/>
          </p:nvPr>
        </p:nvSpPr>
        <p:spPr>
          <a:xfrm>
            <a:off x="1701538" y="2163826"/>
            <a:ext cx="6050541" cy="877657"/>
          </a:xfrm>
        </p:spPr>
        <p:txBody>
          <a:bodyPr anchor="b"/>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Date Placeholder 3">
            <a:extLst>
              <a:ext uri="{FF2B5EF4-FFF2-40B4-BE49-F238E27FC236}">
                <a16:creationId xmlns:a16="http://schemas.microsoft.com/office/drawing/2014/main" id="{BEED605B-CDC6-A4AA-10B8-ED8A09854157}"/>
              </a:ext>
            </a:extLst>
          </p:cNvPr>
          <p:cNvSpPr>
            <a:spLocks noGrp="1"/>
          </p:cNvSpPr>
          <p:nvPr>
            <p:ph type="dt" sz="half" idx="10"/>
          </p:nvPr>
        </p:nvSpPr>
        <p:spPr>
          <a:xfrm>
            <a:off x="982916" y="6180982"/>
            <a:ext cx="2743200" cy="365125"/>
          </a:xfrm>
          <a:prstGeom prst="rect">
            <a:avLst/>
          </a:prstGeom>
        </p:spPr>
        <p:txBody>
          <a:bodyPr/>
          <a:lstStyle>
            <a:lvl1pPr>
              <a:defRPr>
                <a:solidFill>
                  <a:schemeClr val="bg1"/>
                </a:solidFill>
              </a:defRPr>
            </a:lvl1pPr>
          </a:lstStyle>
          <a:p>
            <a:fld id="{DAB72782-4FC2-2345-95EA-7B1A1228565D}" type="datetimeFigureOut">
              <a:rPr lang="en-US" smtClean="0"/>
              <a:pPr/>
              <a:t>5/19/2026</a:t>
            </a:fld>
            <a:endParaRPr lang="en-US"/>
          </a:p>
        </p:txBody>
      </p:sp>
      <p:pic>
        <p:nvPicPr>
          <p:cNvPr id="2" name="Picture 1" descr="The California Department of Public Health Logo.">
            <a:extLst>
              <a:ext uri="{FF2B5EF4-FFF2-40B4-BE49-F238E27FC236}">
                <a16:creationId xmlns:a16="http://schemas.microsoft.com/office/drawing/2014/main" id="{7C875843-90F9-D1E8-445D-8DD55A9D445B}"/>
              </a:ext>
            </a:extLst>
          </p:cNvPr>
          <p:cNvPicPr>
            <a:picLocks noChangeAspect="1"/>
          </p:cNvPicPr>
          <p:nvPr userDrawn="1"/>
        </p:nvPicPr>
        <p:blipFill>
          <a:blip r:embed="rId4"/>
          <a:stretch>
            <a:fillRect/>
          </a:stretch>
        </p:blipFill>
        <p:spPr>
          <a:xfrm>
            <a:off x="1999835" y="338415"/>
            <a:ext cx="2063967" cy="914400"/>
          </a:xfrm>
          <a:prstGeom prst="rect">
            <a:avLst/>
          </a:prstGeom>
        </p:spPr>
      </p:pic>
    </p:spTree>
    <p:extLst>
      <p:ext uri="{BB962C8B-B14F-4D97-AF65-F5344CB8AC3E}">
        <p14:creationId xmlns:p14="http://schemas.microsoft.com/office/powerpoint/2010/main" val="7928335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Split Conten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C049D8-A9E2-A8D8-CAF5-B5838ED037B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483FAAE7-E1B6-DC51-5C1F-380359A19D14}"/>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5">
            <a:extLst>
              <a:ext uri="{FF2B5EF4-FFF2-40B4-BE49-F238E27FC236}">
                <a16:creationId xmlns:a16="http://schemas.microsoft.com/office/drawing/2014/main" id="{3C8C549F-A6A2-6853-7414-F490C10B053B}"/>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5" name="Picture 4">
            <a:extLst>
              <a:ext uri="{FF2B5EF4-FFF2-40B4-BE49-F238E27FC236}">
                <a16:creationId xmlns:a16="http://schemas.microsoft.com/office/drawing/2014/main" id="{382E9B19-6B1D-16A2-BE57-CD4647ADA08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36553017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plit Conten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E5E2A0-43A4-D942-3680-D6EF866188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Content Placeholder 2">
            <a:extLst>
              <a:ext uri="{FF2B5EF4-FFF2-40B4-BE49-F238E27FC236}">
                <a16:creationId xmlns:a16="http://schemas.microsoft.com/office/drawing/2014/main" id="{6D4D3435-6FA3-147F-A367-A8873462E669}"/>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8D6B6542-57A8-7DE2-7791-2FCAD8BCAB73}"/>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3C4A673F-4CF7-43C6-856C-ACA4F0F54B9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3854784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plit Conten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679AAB-F736-C851-A23D-6F14EBD973B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Content Placeholder 2">
            <a:extLst>
              <a:ext uri="{FF2B5EF4-FFF2-40B4-BE49-F238E27FC236}">
                <a16:creationId xmlns:a16="http://schemas.microsoft.com/office/drawing/2014/main" id="{F0F36AEF-A1B1-9990-4D78-94FD75328523}"/>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5">
            <a:extLst>
              <a:ext uri="{FF2B5EF4-FFF2-40B4-BE49-F238E27FC236}">
                <a16:creationId xmlns:a16="http://schemas.microsoft.com/office/drawing/2014/main" id="{34BEBFE7-843C-BE4B-4AD9-C1ADE20C76B8}"/>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53D07183-B4AA-5B3F-1BA5-F653929E4206}"/>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3019253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plit Content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2CE6BF-293E-3B7A-E34D-F67BEB6C89B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Content Placeholder 2">
            <a:extLst>
              <a:ext uri="{FF2B5EF4-FFF2-40B4-BE49-F238E27FC236}">
                <a16:creationId xmlns:a16="http://schemas.microsoft.com/office/drawing/2014/main" id="{C0B9F782-BA46-0AC0-6D9E-E2DA688F3ED1}"/>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a:extLst>
              <a:ext uri="{FF2B5EF4-FFF2-40B4-BE49-F238E27FC236}">
                <a16:creationId xmlns:a16="http://schemas.microsoft.com/office/drawing/2014/main" id="{31640326-6C2B-C264-2732-AE8ECCA2B55B}"/>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D2BB78CF-4734-C38F-4521-AAB13BBC5B7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2192409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plit Content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9F928F-06ED-FE82-30A6-BDB0C126338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EFA5EA-78F3-A234-E246-EF5C51E04FCE}"/>
              </a:ext>
            </a:extLst>
          </p:cNvPr>
          <p:cNvSpPr>
            <a:spLocks noGrp="1"/>
          </p:cNvSpPr>
          <p:nvPr>
            <p:ph type="title"/>
          </p:nvPr>
        </p:nvSpPr>
        <p:spPr>
          <a:xfrm>
            <a:off x="402908" y="1758950"/>
            <a:ext cx="3932237" cy="2052637"/>
          </a:xfrm>
        </p:spPr>
        <p:txBody>
          <a:bodyPr anchor="b">
            <a:noAutofit/>
          </a:bodyPr>
          <a:lstStyle>
            <a:lvl1pPr>
              <a:defRPr sz="4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1769FF6F-507C-B9C0-5A4A-8BEB08BC2C75}"/>
              </a:ext>
            </a:extLst>
          </p:cNvPr>
          <p:cNvSpPr>
            <a:spLocks noGrp="1"/>
          </p:cNvSpPr>
          <p:nvPr>
            <p:ph type="body" sz="half" idx="2"/>
          </p:nvPr>
        </p:nvSpPr>
        <p:spPr>
          <a:xfrm>
            <a:off x="402908" y="3816350"/>
            <a:ext cx="3932237" cy="2052638"/>
          </a:xfrm>
        </p:spPr>
        <p:txBody>
          <a:bodyPr>
            <a:normAutofit/>
          </a:bodyPr>
          <a:lstStyle>
            <a:lvl1pPr marL="0" inden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2">
            <a:extLst>
              <a:ext uri="{FF2B5EF4-FFF2-40B4-BE49-F238E27FC236}">
                <a16:creationId xmlns:a16="http://schemas.microsoft.com/office/drawing/2014/main" id="{22061C47-9C17-A628-B8BC-1FA7D2A74758}"/>
              </a:ext>
            </a:extLst>
          </p:cNvPr>
          <p:cNvSpPr>
            <a:spLocks noGrp="1"/>
          </p:cNvSpPr>
          <p:nvPr>
            <p:ph idx="1"/>
          </p:nvPr>
        </p:nvSpPr>
        <p:spPr>
          <a:xfrm>
            <a:off x="5183188" y="987425"/>
            <a:ext cx="6172200" cy="4873625"/>
          </a:xfrm>
        </p:spPr>
        <p:txBody>
          <a:bodyPr/>
          <a:lstStyle>
            <a:lvl1pPr>
              <a:spcBef>
                <a:spcPts val="1600"/>
              </a:spcBef>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50EADDD4-954A-B7E6-5051-AAC38FC74149}"/>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3" name="Picture 2">
            <a:extLst>
              <a:ext uri="{FF2B5EF4-FFF2-40B4-BE49-F238E27FC236}">
                <a16:creationId xmlns:a16="http://schemas.microsoft.com/office/drawing/2014/main" id="{88CB4BEB-A967-3D1F-B2D7-5A048E0C1DC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33097" y="6361139"/>
            <a:ext cx="1169514" cy="277150"/>
          </a:xfrm>
          <a:prstGeom prst="rect">
            <a:avLst/>
          </a:prstGeom>
        </p:spPr>
      </p:pic>
    </p:spTree>
    <p:extLst>
      <p:ext uri="{BB962C8B-B14F-4D97-AF65-F5344CB8AC3E}">
        <p14:creationId xmlns:p14="http://schemas.microsoft.com/office/powerpoint/2010/main" val="24184727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Logo">
    <p:bg>
      <p:bgPr>
        <a:solidFill>
          <a:schemeClr val="accent6"/>
        </a:solidFill>
        <a:effectLst/>
      </p:bgPr>
    </p:bg>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D40B9CEF-C9E4-8404-BE49-FC0BFBFC9549}"/>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3681836" y="2186550"/>
            <a:ext cx="4720535" cy="2091340"/>
          </a:xfrm>
          <a:prstGeom prst="rect">
            <a:avLst/>
          </a:prstGeom>
        </p:spPr>
      </p:pic>
    </p:spTree>
    <p:extLst>
      <p:ext uri="{BB962C8B-B14F-4D97-AF65-F5344CB8AC3E}">
        <p14:creationId xmlns:p14="http://schemas.microsoft.com/office/powerpoint/2010/main" val="35383277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4">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284617-2E4B-AA60-D7EA-5326915CC1E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89909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 1 Column,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194C8196-46CC-131B-2850-E5CA6E0251AD}"/>
              </a:ext>
            </a:extLst>
          </p:cNvPr>
          <p:cNvSpPr>
            <a:spLocks noGrp="1"/>
          </p:cNvSpPr>
          <p:nvPr>
            <p:ph sz="half" idx="13"/>
          </p:nvPr>
        </p:nvSpPr>
        <p:spPr>
          <a:xfrm>
            <a:off x="680356" y="1767014"/>
            <a:ext cx="10831285" cy="4263081"/>
          </a:xfrm>
        </p:spPr>
        <p:txBody>
          <a:bodyPr/>
          <a:lstStyle>
            <a:lvl1pPr>
              <a:spcBef>
                <a:spcPts val="16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a:extLst>
              <a:ext uri="{FF2B5EF4-FFF2-40B4-BE49-F238E27FC236}">
                <a16:creationId xmlns:a16="http://schemas.microsoft.com/office/drawing/2014/main" id="{12729927-9666-2E9E-3BF8-41B4A2693F42}"/>
              </a:ext>
            </a:extLst>
          </p:cNvPr>
          <p:cNvSpPr>
            <a:spLocks noGrp="1"/>
          </p:cNvSpPr>
          <p:nvPr>
            <p:ph type="title"/>
          </p:nvPr>
        </p:nvSpPr>
        <p:spPr>
          <a:xfrm>
            <a:off x="680356" y="489634"/>
            <a:ext cx="10831285" cy="993178"/>
          </a:xfrm>
          <a:prstGeom prst="rect">
            <a:avLst/>
          </a:prstGeom>
        </p:spPr>
        <p:txBody>
          <a:bodyPr vert="horz" lIns="91440" tIns="45720" rIns="91440" bIns="45720" rtlCol="0" anchor="b">
            <a:normAutofit/>
          </a:bodyPr>
          <a:lstStyle/>
          <a:p>
            <a:r>
              <a:rPr lang="en-US"/>
              <a:t>Click to edit Master title style</a:t>
            </a:r>
          </a:p>
        </p:txBody>
      </p:sp>
      <p:sp>
        <p:nvSpPr>
          <p:cNvPr id="20" name="Slide Number Placeholder 5">
            <a:extLst>
              <a:ext uri="{FF2B5EF4-FFF2-40B4-BE49-F238E27FC236}">
                <a16:creationId xmlns:a16="http://schemas.microsoft.com/office/drawing/2014/main" id="{2234ED4D-D82C-7974-398E-9876D0F0DD19}"/>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pic>
        <p:nvPicPr>
          <p:cNvPr id="2" name="Picture 1">
            <a:extLst>
              <a:ext uri="{FF2B5EF4-FFF2-40B4-BE49-F238E27FC236}">
                <a16:creationId xmlns:a16="http://schemas.microsoft.com/office/drawing/2014/main" id="{4FC38216-CE61-338F-E871-EDEC31ACF11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223159" y="6337046"/>
            <a:ext cx="1154663" cy="274194"/>
          </a:xfrm>
          <a:prstGeom prst="rect">
            <a:avLst/>
          </a:prstGeom>
        </p:spPr>
      </p:pic>
    </p:spTree>
    <p:extLst>
      <p:ext uri="{BB962C8B-B14F-4D97-AF65-F5344CB8AC3E}">
        <p14:creationId xmlns:p14="http://schemas.microsoft.com/office/powerpoint/2010/main" val="3171212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00"/>
            <a:fld id="{5BCAD085-E8A6-8845-BD4E-CB4CCA059FC4}" type="datetimeFigureOut">
              <a:rPr lang="en-US" smtClean="0">
                <a:solidFill>
                  <a:prstClr val="white">
                    <a:tint val="75000"/>
                  </a:prstClr>
                </a:solidFill>
              </a:rPr>
              <a:pPr defTabSz="457200"/>
              <a:t>5/19/2026</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pPr defTabSz="457200"/>
            <a:fld id="{C1FF6DA9-008F-8B48-92A6-B652298478BF}" type="slidenum">
              <a:rPr lang="en-US" smtClean="0">
                <a:solidFill>
                  <a:prstClr val="white">
                    <a:tint val="75000"/>
                  </a:prstClr>
                </a:solidFill>
              </a:rPr>
              <a:pPr defTabSz="457200"/>
              <a:t>‹#›</a:t>
            </a:fld>
            <a:endParaRPr lang="en-US">
              <a:solidFill>
                <a:prstClr val="white">
                  <a:tint val="75000"/>
                </a:prstClr>
              </a:solidFill>
            </a:endParaRPr>
          </a:p>
        </p:txBody>
      </p:sp>
    </p:spTree>
    <p:extLst>
      <p:ext uri="{BB962C8B-B14F-4D97-AF65-F5344CB8AC3E}">
        <p14:creationId xmlns:p14="http://schemas.microsoft.com/office/powerpoint/2010/main" val="3403499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
        <p:cNvGrpSpPr/>
        <p:nvPr/>
      </p:nvGrpSpPr>
      <p:grpSpPr>
        <a:xfrm>
          <a:off x="0" y="0"/>
          <a:ext cx="0" cy="0"/>
          <a:chOff x="0" y="0"/>
          <a:chExt cx="0" cy="0"/>
        </a:xfrm>
      </p:grpSpPr>
      <p:sp>
        <p:nvSpPr>
          <p:cNvPr id="20" name="Google Shape;20;p2"/>
          <p:cNvSpPr/>
          <p:nvPr/>
        </p:nvSpPr>
        <p:spPr>
          <a:xfrm>
            <a:off x="440683"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txBox="1">
            <a:spLocks noGrp="1"/>
          </p:cNvSpPr>
          <p:nvPr>
            <p:ph type="title"/>
          </p:nvPr>
        </p:nvSpPr>
        <p:spPr>
          <a:xfrm>
            <a:off x="575894" y="729658"/>
            <a:ext cx="11029616" cy="98833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921A1E"/>
              </a:solidFill>
              <a:effectLst/>
              <a:uLnTx/>
              <a:uFillTx/>
              <a:latin typeface="Century Gothic"/>
              <a:sym typeface="Century Gothic"/>
            </a:endParaRPr>
          </a:p>
        </p:txBody>
      </p:sp>
      <p:sp>
        <p:nvSpPr>
          <p:cNvPr id="23" name="Google Shape;23;p2"/>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921A1E"/>
              </a:solidFill>
              <a:effectLst/>
              <a:uLnTx/>
              <a:uFillTx/>
              <a:latin typeface="Century Gothic"/>
              <a:sym typeface="Century Gothic"/>
            </a:endParaRPr>
          </a:p>
        </p:txBody>
      </p:sp>
      <p:sp>
        <p:nvSpPr>
          <p:cNvPr id="24" name="Google Shape;24;p2"/>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a:ln>
                  <a:noFill/>
                </a:ln>
                <a:solidFill>
                  <a:srgbClr val="921A1E"/>
                </a:solidFill>
                <a:effectLst/>
                <a:uLnTx/>
                <a:uFillTx/>
                <a:latin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900" b="0" i="0" u="none" strike="noStrike" kern="0" cap="none" spc="0" normalizeH="0" baseline="0" noProof="0">
              <a:ln>
                <a:noFill/>
              </a:ln>
              <a:solidFill>
                <a:srgbClr val="921A1E"/>
              </a:solidFill>
              <a:effectLst/>
              <a:uLnTx/>
              <a:uFillTx/>
              <a:latin typeface="Century Gothic"/>
              <a:sym typeface="Century Gothic"/>
            </a:endParaRPr>
          </a:p>
        </p:txBody>
      </p:sp>
    </p:spTree>
    <p:extLst>
      <p:ext uri="{BB962C8B-B14F-4D97-AF65-F5344CB8AC3E}">
        <p14:creationId xmlns:p14="http://schemas.microsoft.com/office/powerpoint/2010/main" val="2060070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able of Content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F4289F0-6F38-B13B-7701-340C9714D764}"/>
              </a:ext>
              <a:ext uri="{C183D7F6-B498-43B3-948B-1728B52AA6E4}">
                <adec:decorative xmlns:adec="http://schemas.microsoft.com/office/drawing/2017/decorative" val="1"/>
              </a:ext>
            </a:extLst>
          </p:cNvPr>
          <p:cNvSpPr/>
          <p:nvPr userDrawn="1"/>
        </p:nvSpPr>
        <p:spPr>
          <a:xfrm>
            <a:off x="-1" y="0"/>
            <a:ext cx="3588327"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F86EC5-891A-A7AA-060B-80B7F74A2E02}"/>
              </a:ext>
            </a:extLst>
          </p:cNvPr>
          <p:cNvSpPr>
            <a:spLocks noGrp="1"/>
          </p:cNvSpPr>
          <p:nvPr>
            <p:ph type="title" hasCustomPrompt="1"/>
          </p:nvPr>
        </p:nvSpPr>
        <p:spPr>
          <a:xfrm>
            <a:off x="451013" y="1782671"/>
            <a:ext cx="2686298" cy="3292658"/>
          </a:xfrm>
        </p:spPr>
        <p:txBody>
          <a:bodyPr anchor="ctr"/>
          <a:lstStyle>
            <a:lvl1pPr>
              <a:defRPr>
                <a:solidFill>
                  <a:schemeClr val="bg1"/>
                </a:solidFill>
              </a:defRPr>
            </a:lvl1pPr>
          </a:lstStyle>
          <a:p>
            <a:r>
              <a:rPr lang="en-US"/>
              <a:t>Table of Contents</a:t>
            </a:r>
          </a:p>
        </p:txBody>
      </p:sp>
      <p:sp>
        <p:nvSpPr>
          <p:cNvPr id="3" name="Content Placeholder 2">
            <a:extLst>
              <a:ext uri="{FF2B5EF4-FFF2-40B4-BE49-F238E27FC236}">
                <a16:creationId xmlns:a16="http://schemas.microsoft.com/office/drawing/2014/main" id="{B2756CFC-83C1-3F8B-170F-0454A0930B2D}"/>
              </a:ext>
            </a:extLst>
          </p:cNvPr>
          <p:cNvSpPr>
            <a:spLocks noGrp="1"/>
          </p:cNvSpPr>
          <p:nvPr>
            <p:ph idx="1"/>
          </p:nvPr>
        </p:nvSpPr>
        <p:spPr>
          <a:xfrm>
            <a:off x="4039340" y="988081"/>
            <a:ext cx="5644987" cy="4881838"/>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E1D34C23-14EC-62D1-506D-4D62513D228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9056" y="-1507"/>
            <a:ext cx="12172944" cy="6847281"/>
          </a:xfrm>
          <a:prstGeom prst="rect">
            <a:avLst/>
          </a:prstGeom>
        </p:spPr>
      </p:pic>
    </p:spTree>
    <p:extLst>
      <p:ext uri="{BB962C8B-B14F-4D97-AF65-F5344CB8AC3E}">
        <p14:creationId xmlns:p14="http://schemas.microsoft.com/office/powerpoint/2010/main" val="21247898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0"/>
        <p:cNvGrpSpPr/>
        <p:nvPr/>
      </p:nvGrpSpPr>
      <p:grpSpPr>
        <a:xfrm>
          <a:off x="0" y="0"/>
          <a:ext cx="0" cy="0"/>
          <a:chOff x="0" y="0"/>
          <a:chExt cx="0" cy="0"/>
        </a:xfrm>
      </p:grpSpPr>
      <p:sp>
        <p:nvSpPr>
          <p:cNvPr id="41" name="Google Shape;41;p5"/>
          <p:cNvSpPr/>
          <p:nvPr/>
        </p:nvSpPr>
        <p:spPr>
          <a:xfrm>
            <a:off x="440286" y="614407"/>
            <a:ext cx="11309338" cy="11892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5"/>
          <p:cNvSpPr txBox="1">
            <a:spLocks noGrp="1"/>
          </p:cNvSpPr>
          <p:nvPr>
            <p:ph type="title"/>
          </p:nvPr>
        </p:nvSpPr>
        <p:spPr>
          <a:xfrm>
            <a:off x="581192" y="702156"/>
            <a:ext cx="11029616" cy="1013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
          <p:cNvSpPr txBox="1">
            <a:spLocks noGrp="1"/>
          </p:cNvSpPr>
          <p:nvPr>
            <p:ph type="body" idx="1"/>
          </p:nvPr>
        </p:nvSpPr>
        <p:spPr>
          <a:xfrm>
            <a:off x="581192" y="2180496"/>
            <a:ext cx="11029615" cy="3678303"/>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4" name="Google Shape;44;p5"/>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921A1E"/>
              </a:solidFill>
              <a:effectLst/>
              <a:uLnTx/>
              <a:uFillTx/>
              <a:latin typeface="Century Gothic"/>
              <a:sym typeface="Century Gothic"/>
            </a:endParaRPr>
          </a:p>
        </p:txBody>
      </p:sp>
      <p:sp>
        <p:nvSpPr>
          <p:cNvPr id="45" name="Google Shape;45;p5"/>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921A1E"/>
              </a:solidFill>
              <a:effectLst/>
              <a:uLnTx/>
              <a:uFillTx/>
              <a:latin typeface="Century Gothic"/>
              <a:sym typeface="Century Gothic"/>
            </a:endParaRPr>
          </a:p>
        </p:txBody>
      </p:sp>
      <p:sp>
        <p:nvSpPr>
          <p:cNvPr id="46" name="Google Shape;46;p5"/>
          <p:cNvSpPr txBox="1">
            <a:spLocks noGrp="1"/>
          </p:cNvSpPr>
          <p:nvPr>
            <p:ph type="sldNum" idx="12"/>
          </p:nvPr>
        </p:nvSpPr>
        <p:spPr>
          <a:xfrm>
            <a:off x="10558300" y="5956137"/>
            <a:ext cx="105250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a:ln>
                  <a:noFill/>
                </a:ln>
                <a:solidFill>
                  <a:srgbClr val="921A1E"/>
                </a:solidFill>
                <a:effectLst/>
                <a:uLnTx/>
                <a:uFillTx/>
                <a:latin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900" b="0" i="0" u="none" strike="noStrike" kern="0" cap="none" spc="0" normalizeH="0" baseline="0" noProof="0">
              <a:ln>
                <a:noFill/>
              </a:ln>
              <a:solidFill>
                <a:srgbClr val="921A1E"/>
              </a:solidFill>
              <a:effectLst/>
              <a:uLnTx/>
              <a:uFillTx/>
              <a:latin typeface="Century Gothic"/>
              <a:sym typeface="Century Gothic"/>
            </a:endParaRPr>
          </a:p>
        </p:txBody>
      </p:sp>
    </p:spTree>
    <p:extLst>
      <p:ext uri="{BB962C8B-B14F-4D97-AF65-F5344CB8AC3E}">
        <p14:creationId xmlns:p14="http://schemas.microsoft.com/office/powerpoint/2010/main" val="31816035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5"/>
        <p:cNvGrpSpPr/>
        <p:nvPr/>
      </p:nvGrpSpPr>
      <p:grpSpPr>
        <a:xfrm>
          <a:off x="0" y="0"/>
          <a:ext cx="0" cy="0"/>
          <a:chOff x="0" y="0"/>
          <a:chExt cx="0" cy="0"/>
        </a:xfrm>
      </p:grpSpPr>
      <p:sp>
        <p:nvSpPr>
          <p:cNvPr id="26" name="Google Shape;26;p3"/>
          <p:cNvSpPr/>
          <p:nvPr/>
        </p:nvSpPr>
        <p:spPr>
          <a:xfrm>
            <a:off x="446534" y="3085765"/>
            <a:ext cx="11262866" cy="3304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3"/>
          <p:cNvSpPr txBox="1">
            <a:spLocks noGrp="1"/>
          </p:cNvSpPr>
          <p:nvPr>
            <p:ph type="ctrTitle"/>
          </p:nvPr>
        </p:nvSpPr>
        <p:spPr>
          <a:xfrm>
            <a:off x="581191" y="1020431"/>
            <a:ext cx="10993549" cy="147501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Century Gothic"/>
              <a:buNone/>
              <a:defRPr sz="36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subTitle" idx="1"/>
          </p:nvPr>
        </p:nvSpPr>
        <p:spPr>
          <a:xfrm>
            <a:off x="581194" y="2495445"/>
            <a:ext cx="10993546" cy="590321"/>
          </a:xfrm>
          <a:prstGeom prst="rect">
            <a:avLst/>
          </a:prstGeom>
          <a:noFill/>
          <a:ln>
            <a:noFill/>
          </a:ln>
        </p:spPr>
        <p:txBody>
          <a:bodyPr spcFirstLastPara="1" wrap="square" lIns="91425" tIns="45700" rIns="91425" bIns="45700" anchor="t" anchorCtr="0">
            <a:normAutofit/>
          </a:bodyPr>
          <a:lstStyle>
            <a:lvl1pPr lvl="0" algn="l">
              <a:spcBef>
                <a:spcPts val="320"/>
              </a:spcBef>
              <a:spcAft>
                <a:spcPts val="0"/>
              </a:spcAft>
              <a:buSzPts val="1472"/>
              <a:buNone/>
              <a:defRPr sz="1600" cap="none">
                <a:solidFill>
                  <a:schemeClr val="accent2"/>
                </a:solidFill>
              </a:defRPr>
            </a:lvl1pPr>
            <a:lvl2pPr lvl="1" algn="ctr">
              <a:spcBef>
                <a:spcPts val="600"/>
              </a:spcBef>
              <a:spcAft>
                <a:spcPts val="0"/>
              </a:spcAft>
              <a:buSzPts val="1472"/>
              <a:buNone/>
              <a:defRPr>
                <a:solidFill>
                  <a:srgbClr val="888888"/>
                </a:solidFill>
              </a:defRPr>
            </a:lvl2pPr>
            <a:lvl3pPr lvl="2" algn="ctr">
              <a:spcBef>
                <a:spcPts val="600"/>
              </a:spcBef>
              <a:spcAft>
                <a:spcPts val="0"/>
              </a:spcAft>
              <a:buSzPts val="1288"/>
              <a:buNone/>
              <a:defRPr>
                <a:solidFill>
                  <a:srgbClr val="888888"/>
                </a:solidFill>
              </a:defRPr>
            </a:lvl3pPr>
            <a:lvl4pPr lvl="3" algn="ctr">
              <a:spcBef>
                <a:spcPts val="600"/>
              </a:spcBef>
              <a:spcAft>
                <a:spcPts val="0"/>
              </a:spcAft>
              <a:buSzPts val="1104"/>
              <a:buNone/>
              <a:defRPr>
                <a:solidFill>
                  <a:srgbClr val="888888"/>
                </a:solidFill>
              </a:defRPr>
            </a:lvl4pPr>
            <a:lvl5pPr lvl="4" algn="ctr">
              <a:spcBef>
                <a:spcPts val="600"/>
              </a:spcBef>
              <a:spcAft>
                <a:spcPts val="0"/>
              </a:spcAft>
              <a:buSzPts val="1104"/>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a:endParaRPr/>
          </a:p>
        </p:txBody>
      </p:sp>
      <p:sp>
        <p:nvSpPr>
          <p:cNvPr id="29" name="Google Shape;29;p3"/>
          <p:cNvSpPr txBox="1">
            <a:spLocks noGrp="1"/>
          </p:cNvSpPr>
          <p:nvPr>
            <p:ph type="dt" idx="10"/>
          </p:nvPr>
        </p:nvSpPr>
        <p:spPr>
          <a:xfrm>
            <a:off x="7605951" y="6424627"/>
            <a:ext cx="28448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1E59A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1E59A7"/>
              </a:solidFill>
              <a:effectLst/>
              <a:uLnTx/>
              <a:uFillTx/>
              <a:latin typeface="Century Gothic"/>
              <a:sym typeface="Century Gothic"/>
            </a:endParaRPr>
          </a:p>
        </p:txBody>
      </p:sp>
      <p:sp>
        <p:nvSpPr>
          <p:cNvPr id="30" name="Google Shape;30;p3"/>
          <p:cNvSpPr txBox="1">
            <a:spLocks noGrp="1"/>
          </p:cNvSpPr>
          <p:nvPr>
            <p:ph type="ftr" idx="11"/>
          </p:nvPr>
        </p:nvSpPr>
        <p:spPr>
          <a:xfrm>
            <a:off x="581192" y="6420301"/>
            <a:ext cx="45706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1E59A7"/>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1E59A7"/>
              </a:solidFill>
              <a:effectLst/>
              <a:uLnTx/>
              <a:uFillTx/>
              <a:latin typeface="Century Gothic"/>
              <a:sym typeface="Century Gothic"/>
            </a:endParaRPr>
          </a:p>
        </p:txBody>
      </p:sp>
      <p:sp>
        <p:nvSpPr>
          <p:cNvPr id="31" name="Google Shape;31;p3"/>
          <p:cNvSpPr txBox="1">
            <a:spLocks noGrp="1"/>
          </p:cNvSpPr>
          <p:nvPr>
            <p:ph type="sldNum" idx="12"/>
          </p:nvPr>
        </p:nvSpPr>
        <p:spPr>
          <a:xfrm>
            <a:off x="10558300" y="6424627"/>
            <a:ext cx="101644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1E59A7"/>
                </a:solidFill>
                <a:latin typeface="Century Gothic"/>
                <a:ea typeface="Century Gothic"/>
                <a:cs typeface="Century Gothic"/>
                <a:sym typeface="Century Gothic"/>
              </a:defRPr>
            </a:lvl1pPr>
            <a:lvl2pPr marL="0" lvl="1" indent="0" algn="r">
              <a:spcBef>
                <a:spcPts val="0"/>
              </a:spcBef>
              <a:buNone/>
              <a:defRPr sz="900">
                <a:solidFill>
                  <a:srgbClr val="1E59A7"/>
                </a:solidFill>
                <a:latin typeface="Century Gothic"/>
                <a:ea typeface="Century Gothic"/>
                <a:cs typeface="Century Gothic"/>
                <a:sym typeface="Century Gothic"/>
              </a:defRPr>
            </a:lvl2pPr>
            <a:lvl3pPr marL="0" lvl="2" indent="0" algn="r">
              <a:spcBef>
                <a:spcPts val="0"/>
              </a:spcBef>
              <a:buNone/>
              <a:defRPr sz="900">
                <a:solidFill>
                  <a:srgbClr val="1E59A7"/>
                </a:solidFill>
                <a:latin typeface="Century Gothic"/>
                <a:ea typeface="Century Gothic"/>
                <a:cs typeface="Century Gothic"/>
                <a:sym typeface="Century Gothic"/>
              </a:defRPr>
            </a:lvl3pPr>
            <a:lvl4pPr marL="0" lvl="3" indent="0" algn="r">
              <a:spcBef>
                <a:spcPts val="0"/>
              </a:spcBef>
              <a:buNone/>
              <a:defRPr sz="900">
                <a:solidFill>
                  <a:srgbClr val="1E59A7"/>
                </a:solidFill>
                <a:latin typeface="Century Gothic"/>
                <a:ea typeface="Century Gothic"/>
                <a:cs typeface="Century Gothic"/>
                <a:sym typeface="Century Gothic"/>
              </a:defRPr>
            </a:lvl4pPr>
            <a:lvl5pPr marL="0" lvl="4" indent="0" algn="r">
              <a:spcBef>
                <a:spcPts val="0"/>
              </a:spcBef>
              <a:buNone/>
              <a:defRPr sz="900">
                <a:solidFill>
                  <a:srgbClr val="1E59A7"/>
                </a:solidFill>
                <a:latin typeface="Century Gothic"/>
                <a:ea typeface="Century Gothic"/>
                <a:cs typeface="Century Gothic"/>
                <a:sym typeface="Century Gothic"/>
              </a:defRPr>
            </a:lvl5pPr>
            <a:lvl6pPr marL="0" lvl="5" indent="0" algn="r">
              <a:spcBef>
                <a:spcPts val="0"/>
              </a:spcBef>
              <a:buNone/>
              <a:defRPr sz="900">
                <a:solidFill>
                  <a:srgbClr val="1E59A7"/>
                </a:solidFill>
                <a:latin typeface="Century Gothic"/>
                <a:ea typeface="Century Gothic"/>
                <a:cs typeface="Century Gothic"/>
                <a:sym typeface="Century Gothic"/>
              </a:defRPr>
            </a:lvl6pPr>
            <a:lvl7pPr marL="0" lvl="6" indent="0" algn="r">
              <a:spcBef>
                <a:spcPts val="0"/>
              </a:spcBef>
              <a:buNone/>
              <a:defRPr sz="900">
                <a:solidFill>
                  <a:srgbClr val="1E59A7"/>
                </a:solidFill>
                <a:latin typeface="Century Gothic"/>
                <a:ea typeface="Century Gothic"/>
                <a:cs typeface="Century Gothic"/>
                <a:sym typeface="Century Gothic"/>
              </a:defRPr>
            </a:lvl7pPr>
            <a:lvl8pPr marL="0" lvl="7" indent="0" algn="r">
              <a:spcBef>
                <a:spcPts val="0"/>
              </a:spcBef>
              <a:buNone/>
              <a:defRPr sz="900">
                <a:solidFill>
                  <a:srgbClr val="1E59A7"/>
                </a:solidFill>
                <a:latin typeface="Century Gothic"/>
                <a:ea typeface="Century Gothic"/>
                <a:cs typeface="Century Gothic"/>
                <a:sym typeface="Century Gothic"/>
              </a:defRPr>
            </a:lvl8pPr>
            <a:lvl9pPr marL="0" lvl="8" indent="0" algn="r">
              <a:spcBef>
                <a:spcPts val="0"/>
              </a:spcBef>
              <a:buNone/>
              <a:defRPr sz="900">
                <a:solidFill>
                  <a:srgbClr val="1E59A7"/>
                </a:solidFill>
                <a:latin typeface="Century Gothic"/>
                <a:ea typeface="Century Gothic"/>
                <a:cs typeface="Century Gothic"/>
                <a:sym typeface="Century Gothic"/>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a:ln>
                  <a:noFill/>
                </a:ln>
                <a:solidFill>
                  <a:srgbClr val="1E59A7"/>
                </a:solidFill>
                <a:effectLst/>
                <a:uLnTx/>
                <a:uFillTx/>
                <a:latin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900" b="0" i="0" u="none" strike="noStrike" kern="0" cap="none" spc="0" normalizeH="0" baseline="0" noProof="0">
              <a:ln>
                <a:noFill/>
              </a:ln>
              <a:solidFill>
                <a:srgbClr val="1E59A7"/>
              </a:solidFill>
              <a:effectLst/>
              <a:uLnTx/>
              <a:uFillTx/>
              <a:latin typeface="Century Gothic"/>
              <a:sym typeface="Century Gothic"/>
            </a:endParaRPr>
          </a:p>
        </p:txBody>
      </p:sp>
    </p:spTree>
    <p:extLst>
      <p:ext uri="{BB962C8B-B14F-4D97-AF65-F5344CB8AC3E}">
        <p14:creationId xmlns:p14="http://schemas.microsoft.com/office/powerpoint/2010/main" val="1934229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
        <p:cNvGrpSpPr/>
        <p:nvPr/>
      </p:nvGrpSpPr>
      <p:grpSpPr>
        <a:xfrm>
          <a:off x="0" y="0"/>
          <a:ext cx="0" cy="0"/>
          <a:chOff x="0" y="0"/>
          <a:chExt cx="0" cy="0"/>
        </a:xfrm>
      </p:grpSpPr>
      <p:sp>
        <p:nvSpPr>
          <p:cNvPr id="65" name="Google Shape;65;p8"/>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921A1E"/>
              </a:solidFill>
              <a:effectLst/>
              <a:uLnTx/>
              <a:uFillTx/>
              <a:latin typeface="Century Gothic"/>
              <a:sym typeface="Century Gothic"/>
            </a:endParaRPr>
          </a:p>
        </p:txBody>
      </p:sp>
      <p:sp>
        <p:nvSpPr>
          <p:cNvPr id="66" name="Google Shape;66;p8"/>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921A1E"/>
              </a:solidFill>
              <a:effectLst/>
              <a:uLnTx/>
              <a:uFillTx/>
              <a:latin typeface="Century Gothic"/>
              <a:sym typeface="Century Gothic"/>
            </a:endParaRPr>
          </a:p>
        </p:txBody>
      </p:sp>
      <p:sp>
        <p:nvSpPr>
          <p:cNvPr id="67" name="Google Shape;67;p8"/>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a:ln>
                  <a:noFill/>
                </a:ln>
                <a:solidFill>
                  <a:srgbClr val="921A1E"/>
                </a:solidFill>
                <a:effectLst/>
                <a:uLnTx/>
                <a:uFillTx/>
                <a:latin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900" b="0" i="0" u="none" strike="noStrike" kern="0" cap="none" spc="0" normalizeH="0" baseline="0" noProof="0">
              <a:ln>
                <a:noFill/>
              </a:ln>
              <a:solidFill>
                <a:srgbClr val="921A1E"/>
              </a:solidFill>
              <a:effectLst/>
              <a:uLnTx/>
              <a:uFillTx/>
              <a:latin typeface="Century Gothic"/>
              <a:sym typeface="Century Gothic"/>
            </a:endParaRPr>
          </a:p>
        </p:txBody>
      </p:sp>
    </p:spTree>
    <p:extLst>
      <p:ext uri="{BB962C8B-B14F-4D97-AF65-F5344CB8AC3E}">
        <p14:creationId xmlns:p14="http://schemas.microsoft.com/office/powerpoint/2010/main" val="7709562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2"/>
        <p:cNvGrpSpPr/>
        <p:nvPr/>
      </p:nvGrpSpPr>
      <p:grpSpPr>
        <a:xfrm>
          <a:off x="0" y="0"/>
          <a:ext cx="0" cy="0"/>
          <a:chOff x="0" y="0"/>
          <a:chExt cx="0" cy="0"/>
        </a:xfrm>
      </p:grpSpPr>
      <p:sp>
        <p:nvSpPr>
          <p:cNvPr id="33" name="Google Shape;33;p4"/>
          <p:cNvSpPr/>
          <p:nvPr/>
        </p:nvSpPr>
        <p:spPr>
          <a:xfrm>
            <a:off x="445982"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4"/>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581193" y="2228003"/>
            <a:ext cx="5422390" cy="3633047"/>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36" name="Google Shape;36;p4"/>
          <p:cNvSpPr txBox="1">
            <a:spLocks noGrp="1"/>
          </p:cNvSpPr>
          <p:nvPr>
            <p:ph type="body" idx="2"/>
          </p:nvPr>
        </p:nvSpPr>
        <p:spPr>
          <a:xfrm>
            <a:off x="6188417" y="2228003"/>
            <a:ext cx="5422392" cy="3633047"/>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37" name="Google Shape;37;p4"/>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921A1E"/>
              </a:solidFill>
              <a:effectLst/>
              <a:uLnTx/>
              <a:uFillTx/>
              <a:latin typeface="Century Gothic"/>
              <a:sym typeface="Century Gothic"/>
            </a:endParaRPr>
          </a:p>
        </p:txBody>
      </p:sp>
      <p:sp>
        <p:nvSpPr>
          <p:cNvPr id="38" name="Google Shape;38;p4"/>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900" b="0" i="0" u="none" strike="noStrike" kern="0" cap="none" spc="0" normalizeH="0" baseline="0" noProof="0">
              <a:ln>
                <a:noFill/>
              </a:ln>
              <a:solidFill>
                <a:srgbClr val="921A1E"/>
              </a:solidFill>
              <a:effectLst/>
              <a:uLnTx/>
              <a:uFillTx/>
              <a:latin typeface="Century Gothic"/>
              <a:sym typeface="Century Gothic"/>
            </a:endParaRPr>
          </a:p>
        </p:txBody>
      </p:sp>
      <p:sp>
        <p:nvSpPr>
          <p:cNvPr id="39" name="Google Shape;39;p4"/>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a:ln>
                  <a:noFill/>
                </a:ln>
                <a:solidFill>
                  <a:srgbClr val="921A1E"/>
                </a:solidFill>
                <a:effectLst/>
                <a:uLnTx/>
                <a:uFillTx/>
                <a:latin typeface="Century Gothic"/>
                <a:sym typeface="Century Gothic"/>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900" b="0" i="0" u="none" strike="noStrike" kern="0" cap="none" spc="0" normalizeH="0" baseline="0" noProof="0">
              <a:ln>
                <a:noFill/>
              </a:ln>
              <a:solidFill>
                <a:srgbClr val="921A1E"/>
              </a:solidFill>
              <a:effectLst/>
              <a:uLnTx/>
              <a:uFillTx/>
              <a:latin typeface="Century Gothic"/>
              <a:sym typeface="Century Gothic"/>
            </a:endParaRPr>
          </a:p>
        </p:txBody>
      </p:sp>
    </p:spTree>
    <p:extLst>
      <p:ext uri="{BB962C8B-B14F-4D97-AF65-F5344CB8AC3E}">
        <p14:creationId xmlns:p14="http://schemas.microsoft.com/office/powerpoint/2010/main" val="18759840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5/19/2026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6685151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844D727-5ED6-9F41-A5C4-27FD5FD11C74}" type="datetime1">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5/19/2026</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7" name="Title 6">
            <a:extLst>
              <a:ext uri="{FF2B5EF4-FFF2-40B4-BE49-F238E27FC236}">
                <a16:creationId xmlns:a16="http://schemas.microsoft.com/office/drawing/2014/main" id="{F24B395D-11DF-C4EF-1F7C-7D5E4BC22A6B}"/>
              </a:ext>
            </a:extLst>
          </p:cNvPr>
          <p:cNvSpPr>
            <a:spLocks noGrp="1"/>
          </p:cNvSpPr>
          <p:nvPr>
            <p:ph type="title"/>
          </p:nvPr>
        </p:nvSpPr>
        <p:spPr/>
        <p:txBody>
          <a:bodyPr/>
          <a:lstStyle/>
          <a:p>
            <a:r>
              <a:rPr lang="en-US"/>
              <a:t>Click to edit Master title style</a:t>
            </a:r>
          </a:p>
        </p:txBody>
      </p:sp>
      <p:sp>
        <p:nvSpPr>
          <p:cNvPr id="11" name="Content Placeholder 10">
            <a:extLst>
              <a:ext uri="{FF2B5EF4-FFF2-40B4-BE49-F238E27FC236}">
                <a16:creationId xmlns:a16="http://schemas.microsoft.com/office/drawing/2014/main" id="{65615E1E-A119-2ABF-19B9-7288DC5E5355}"/>
              </a:ext>
            </a:extLst>
          </p:cNvPr>
          <p:cNvSpPr>
            <a:spLocks noGrp="1"/>
          </p:cNvSpPr>
          <p:nvPr>
            <p:ph sz="quarter" idx="13"/>
          </p:nvPr>
        </p:nvSpPr>
        <p:spPr>
          <a:xfrm>
            <a:off x="838200" y="1822126"/>
            <a:ext cx="10515600" cy="447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0729806"/>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Section Slide option 1">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6742798-892B-D82A-5A62-779FA59AF39C}"/>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4065" r="642"/>
          <a:stretch/>
        </p:blipFill>
        <p:spPr>
          <a:xfrm>
            <a:off x="0" y="0"/>
            <a:ext cx="12192000" cy="6201973"/>
          </a:xfrm>
          <a:prstGeom prst="rect">
            <a:avLst/>
          </a:prstGeom>
        </p:spPr>
      </p:pic>
      <p:sp>
        <p:nvSpPr>
          <p:cNvPr id="2" name="Title 1"/>
          <p:cNvSpPr>
            <a:spLocks noGrp="1"/>
          </p:cNvSpPr>
          <p:nvPr>
            <p:ph type="ctrTitle" hasCustomPrompt="1"/>
          </p:nvPr>
        </p:nvSpPr>
        <p:spPr>
          <a:xfrm>
            <a:off x="1524000" y="607219"/>
            <a:ext cx="9144000" cy="2387600"/>
          </a:xfrm>
        </p:spPr>
        <p:txBody>
          <a:bodyPr anchor="b">
            <a:noAutofit/>
          </a:bodyPr>
          <a:lstStyle>
            <a:lvl1pPr algn="ctr">
              <a:lnSpc>
                <a:spcPct val="100000"/>
              </a:lnSpc>
              <a:spcAft>
                <a:spcPts val="600"/>
              </a:spcAft>
              <a:defRPr sz="4000" b="0" i="0" baseline="0">
                <a:solidFill>
                  <a:srgbClr val="14315A"/>
                </a:solidFill>
                <a:latin typeface="Segoe UI" panose="020B0502040204020203" pitchFamily="34" charset="0"/>
                <a:cs typeface="Segoe UI" panose="020B0502040204020203" pitchFamily="34" charset="0"/>
              </a:defRPr>
            </a:lvl1pPr>
          </a:lstStyle>
          <a:p>
            <a:r>
              <a:rPr lang="en-US"/>
              <a:t>TITLE OF A PRESENTATION </a:t>
            </a:r>
            <a:br>
              <a:rPr lang="en-US"/>
            </a:br>
            <a:r>
              <a:rPr lang="en-US"/>
              <a:t>WITHIN THE PRESENTATION</a:t>
            </a:r>
          </a:p>
        </p:txBody>
      </p:sp>
      <p:sp>
        <p:nvSpPr>
          <p:cNvPr id="3" name="Subtitle 2"/>
          <p:cNvSpPr>
            <a:spLocks noGrp="1"/>
          </p:cNvSpPr>
          <p:nvPr>
            <p:ph type="subTitle" idx="1" hasCustomPrompt="1"/>
          </p:nvPr>
        </p:nvSpPr>
        <p:spPr>
          <a:xfrm>
            <a:off x="1524000" y="3192735"/>
            <a:ext cx="9144000" cy="1655762"/>
          </a:xfrm>
        </p:spPr>
        <p:txBody>
          <a:bodyPr>
            <a:noAutofit/>
          </a:bodyPr>
          <a:lstStyle>
            <a:lvl1pPr marL="0" indent="0" algn="ctr">
              <a:buNone/>
              <a:defRPr sz="2400" b="0" i="0" baseline="0">
                <a:solidFill>
                  <a:srgbClr val="14315A"/>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AND A SUBTITLE, IF NEEDED</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44" y="6119874"/>
            <a:ext cx="1470449" cy="426996"/>
          </a:xfrm>
          <a:prstGeom prst="rect">
            <a:avLst/>
          </a:prstGeom>
        </p:spPr>
      </p:pic>
      <p:pic>
        <p:nvPicPr>
          <p:cNvPr id="4" name="Graphic 3">
            <a:extLst>
              <a:ext uri="{FF2B5EF4-FFF2-40B4-BE49-F238E27FC236}">
                <a16:creationId xmlns:a16="http://schemas.microsoft.com/office/drawing/2014/main" id="{A4C18EB6-3B05-F1A1-21F3-93CC36369C64}"/>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4065" r="642"/>
          <a:stretch/>
        </p:blipFill>
        <p:spPr>
          <a:xfrm>
            <a:off x="0" y="0"/>
            <a:ext cx="12192000" cy="6201973"/>
          </a:xfrm>
          <a:prstGeom prst="rect">
            <a:avLst/>
          </a:prstGeom>
        </p:spPr>
      </p:pic>
      <p:pic>
        <p:nvPicPr>
          <p:cNvPr id="5" name="Picture 4">
            <a:extLst>
              <a:ext uri="{FF2B5EF4-FFF2-40B4-BE49-F238E27FC236}">
                <a16:creationId xmlns:a16="http://schemas.microsoft.com/office/drawing/2014/main" id="{152A62F1-CC37-F309-3BA2-B707516C5DB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0544" y="6119874"/>
            <a:ext cx="1470449" cy="426996"/>
          </a:xfrm>
          <a:prstGeom prst="rect">
            <a:avLst/>
          </a:prstGeom>
        </p:spPr>
      </p:pic>
    </p:spTree>
    <p:extLst>
      <p:ext uri="{BB962C8B-B14F-4D97-AF65-F5344CB8AC3E}">
        <p14:creationId xmlns:p14="http://schemas.microsoft.com/office/powerpoint/2010/main" val="8357264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Call Out Tinte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9073B46-A856-6044-AEC0-E364DCA1FCF7}" type="datetime1">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5/19/2026</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8" name="Title 7"/>
          <p:cNvSpPr>
            <a:spLocks noGrp="1"/>
          </p:cNvSpPr>
          <p:nvPr>
            <p:ph type="title"/>
          </p:nvPr>
        </p:nvSpPr>
        <p:spPr/>
        <p:txBody>
          <a:bodyPr>
            <a:noAutofit/>
          </a:bodyPr>
          <a:lstStyle>
            <a:lvl1pPr algn="ctr">
              <a:defRPr sz="4000">
                <a:solidFill>
                  <a:srgbClr val="2D6E8D"/>
                </a:solidFill>
              </a:defRPr>
            </a:lvl1pPr>
          </a:lstStyle>
          <a:p>
            <a:r>
              <a:rPr lang="en-US"/>
              <a:t>Click to edit Master title style</a:t>
            </a:r>
          </a:p>
        </p:txBody>
      </p:sp>
      <p:sp>
        <p:nvSpPr>
          <p:cNvPr id="12" name="Content Placeholder 3"/>
          <p:cNvSpPr>
            <a:spLocks noGrp="1"/>
          </p:cNvSpPr>
          <p:nvPr>
            <p:ph sz="half" idx="15"/>
          </p:nvPr>
        </p:nvSpPr>
        <p:spPr>
          <a:xfrm>
            <a:off x="838200" y="1803743"/>
            <a:ext cx="3264243" cy="4351338"/>
          </a:xfrm>
          <a:solidFill>
            <a:srgbClr val="CADBE2"/>
          </a:solidFill>
        </p:spPr>
        <p:txBody>
          <a:bodyPr lIns="182880" tIns="182880" rIns="182880" bIns="228600">
            <a:noAutofit/>
          </a:bodyPr>
          <a:lstStyle>
            <a:lvl1pPr marL="0" indent="0">
              <a:buClr>
                <a:srgbClr val="E47225"/>
              </a:buClr>
              <a:buNone/>
              <a:defRPr b="0" i="0">
                <a:solidFill>
                  <a:schemeClr val="tx1"/>
                </a:solidFill>
                <a:latin typeface="Segoe UI" panose="020B0502040204020203" pitchFamily="34" charset="0"/>
                <a:cs typeface="Segoe UI" panose="020B0502040204020203" pitchFamily="34" charset="0"/>
              </a:defRPr>
            </a:lvl1pPr>
            <a:lvl2pPr marL="457200" indent="0">
              <a:buClr>
                <a:srgbClr val="E47225"/>
              </a:buClr>
              <a:buFont typeface="Arial" panose="020B0604020202020204" pitchFamily="34" charset="0"/>
              <a:buNone/>
              <a:defRPr>
                <a:solidFill>
                  <a:schemeClr val="bg1"/>
                </a:solidFill>
                <a:latin typeface="Segoe UI" panose="020B0502040204020203" pitchFamily="34" charset="0"/>
                <a:cs typeface="Segoe UI" panose="020B0502040204020203" pitchFamily="34" charset="0"/>
              </a:defRPr>
            </a:lvl2pPr>
            <a:lvl3pPr marL="914400" indent="0">
              <a:buClr>
                <a:srgbClr val="E47225"/>
              </a:buClr>
              <a:buFont typeface="Arial" panose="020B0604020202020204" pitchFamily="34" charset="0"/>
              <a:buNone/>
              <a:defRPr>
                <a:solidFill>
                  <a:schemeClr val="bg1"/>
                </a:solidFill>
                <a:latin typeface="Segoe UI" panose="020B0502040204020203" pitchFamily="34" charset="0"/>
                <a:cs typeface="Segoe UI" panose="020B0502040204020203" pitchFamily="34" charset="0"/>
              </a:defRPr>
            </a:lvl3pPr>
            <a:lvl4pPr marL="1371600" indent="0">
              <a:buClr>
                <a:srgbClr val="E47225"/>
              </a:buClr>
              <a:buFont typeface="Arial" panose="020B0604020202020204" pitchFamily="34" charset="0"/>
              <a:buNone/>
              <a:defRPr>
                <a:solidFill>
                  <a:schemeClr val="bg1"/>
                </a:solidFill>
                <a:latin typeface="Segoe UI" panose="020B0502040204020203" pitchFamily="34" charset="0"/>
                <a:cs typeface="Segoe UI" panose="020B0502040204020203" pitchFamily="34" charset="0"/>
              </a:defRPr>
            </a:lvl4pPr>
            <a:lvl5pPr marL="1828800" indent="0">
              <a:buClr>
                <a:srgbClr val="E47225"/>
              </a:buClr>
              <a:buFont typeface="Arial" panose="020B0604020202020204" pitchFamily="34" charset="0"/>
              <a:buNone/>
              <a:defRPr>
                <a:solidFill>
                  <a:schemeClr val="bg1"/>
                </a:solidFill>
                <a:latin typeface="Segoe UI" panose="020B0502040204020203" pitchFamily="34" charset="0"/>
                <a:cs typeface="Segoe UI" panose="020B0502040204020203" pitchFamily="34" charset="0"/>
              </a:defRPr>
            </a:lvl5pPr>
          </a:lstStyle>
          <a:p>
            <a:pPr lvl="0"/>
            <a:r>
              <a:rPr lang="en-US"/>
              <a:t>Click to edit Master text styles</a:t>
            </a:r>
          </a:p>
        </p:txBody>
      </p:sp>
      <p:sp>
        <p:nvSpPr>
          <p:cNvPr id="3" name="Content Placeholder 2">
            <a:extLst>
              <a:ext uri="{FF2B5EF4-FFF2-40B4-BE49-F238E27FC236}">
                <a16:creationId xmlns:a16="http://schemas.microsoft.com/office/drawing/2014/main" id="{A2E72B85-A0C5-4103-7203-114D993B65AB}"/>
              </a:ext>
            </a:extLst>
          </p:cNvPr>
          <p:cNvSpPr>
            <a:spLocks noGrp="1"/>
          </p:cNvSpPr>
          <p:nvPr>
            <p:ph sz="quarter" idx="17"/>
          </p:nvPr>
        </p:nvSpPr>
        <p:spPr>
          <a:xfrm>
            <a:off x="4465638" y="1803400"/>
            <a:ext cx="6888162" cy="43513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29937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Text + Tablet Image">
    <p:spTree>
      <p:nvGrpSpPr>
        <p:cNvPr id="1" name=""/>
        <p:cNvGrpSpPr/>
        <p:nvPr/>
      </p:nvGrpSpPr>
      <p:grpSpPr>
        <a:xfrm>
          <a:off x="0" y="0"/>
          <a:ext cx="0" cy="0"/>
          <a:chOff x="0" y="0"/>
          <a:chExt cx="0" cy="0"/>
        </a:xfrm>
      </p:grpSpPr>
      <p:pic>
        <p:nvPicPr>
          <p:cNvPr id="2" name="Picture Placeholder 6" descr="Shape, square&#10;&#10;Description automatically generated">
            <a:extLst>
              <a:ext uri="{FF2B5EF4-FFF2-40B4-BE49-F238E27FC236}">
                <a16:creationId xmlns:a16="http://schemas.microsoft.com/office/drawing/2014/main" id="{25FAF659-6FC8-EFAE-23CC-DDE22A48416F}"/>
              </a:ext>
            </a:extLst>
          </p:cNvPr>
          <p:cNvPicPr>
            <a:picLocks noChangeAspect="1"/>
          </p:cNvPicPr>
          <p:nvPr/>
        </p:nvPicPr>
        <p:blipFill>
          <a:blip r:embed="rId2"/>
          <a:srcRect l="54238" t="6066" r="8615" b="33259"/>
          <a:stretch/>
        </p:blipFill>
        <p:spPr>
          <a:xfrm>
            <a:off x="5286665" y="0"/>
            <a:ext cx="6997700" cy="6858000"/>
          </a:xfrm>
          <a:prstGeom prst="rect">
            <a:avLst/>
          </a:prstGeom>
        </p:spPr>
      </p:pic>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5357B5-9B37-5742-8DCD-D3CEEFEE83A6}" type="datetime1">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5/19/2026</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8" name="Title 7"/>
          <p:cNvSpPr>
            <a:spLocks noGrp="1"/>
          </p:cNvSpPr>
          <p:nvPr>
            <p:ph type="title"/>
          </p:nvPr>
        </p:nvSpPr>
        <p:spPr>
          <a:xfrm>
            <a:off x="838200" y="365125"/>
            <a:ext cx="4206461" cy="1325563"/>
          </a:xfrm>
        </p:spPr>
        <p:txBody>
          <a:bodyPr anchor="t" anchorCtr="0">
            <a:noAutofit/>
          </a:bodyPr>
          <a:lstStyle>
            <a:lvl1pPr algn="l">
              <a:defRPr sz="4000">
                <a:solidFill>
                  <a:srgbClr val="2D6E8D"/>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B4AAC6D5-B3DF-62E7-E460-D2DE567E20A6}"/>
              </a:ext>
            </a:extLst>
          </p:cNvPr>
          <p:cNvSpPr>
            <a:spLocks noGrp="1"/>
          </p:cNvSpPr>
          <p:nvPr>
            <p:ph type="pic" sz="quarter" idx="17" hasCustomPrompt="1"/>
          </p:nvPr>
        </p:nvSpPr>
        <p:spPr>
          <a:xfrm>
            <a:off x="5725739" y="926674"/>
            <a:ext cx="6063325" cy="6071026"/>
          </a:xfrm>
          <a:ln>
            <a:noFill/>
          </a:ln>
        </p:spPr>
        <p:txBody>
          <a:bodyPr anchor="ctr" anchorCtr="0"/>
          <a:lstStyle>
            <a:lvl1pPr marL="0" indent="0" algn="ctr">
              <a:buNone/>
              <a:defRPr/>
            </a:lvl1pPr>
          </a:lstStyle>
          <a:p>
            <a:r>
              <a:rPr lang="en-US"/>
              <a:t>Insert Image Here</a:t>
            </a:r>
          </a:p>
        </p:txBody>
      </p:sp>
      <p:sp>
        <p:nvSpPr>
          <p:cNvPr id="10" name="Content Placeholder 9">
            <a:extLst>
              <a:ext uri="{FF2B5EF4-FFF2-40B4-BE49-F238E27FC236}">
                <a16:creationId xmlns:a16="http://schemas.microsoft.com/office/drawing/2014/main" id="{567AB5A1-5D87-E657-1EF7-415D59977E05}"/>
              </a:ext>
            </a:extLst>
          </p:cNvPr>
          <p:cNvSpPr>
            <a:spLocks noGrp="1"/>
          </p:cNvSpPr>
          <p:nvPr>
            <p:ph sz="quarter" idx="18"/>
          </p:nvPr>
        </p:nvSpPr>
        <p:spPr>
          <a:xfrm>
            <a:off x="838200" y="1803400"/>
            <a:ext cx="4206875" cy="43513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Placeholder 6" descr="Shape, square&#10;&#10;Description automatically generated">
            <a:extLst>
              <a:ext uri="{FF2B5EF4-FFF2-40B4-BE49-F238E27FC236}">
                <a16:creationId xmlns:a16="http://schemas.microsoft.com/office/drawing/2014/main" id="{1F4CF17B-2B28-CA80-B111-A3AACF19D814}"/>
              </a:ext>
            </a:extLst>
          </p:cNvPr>
          <p:cNvPicPr>
            <a:picLocks noChangeAspect="1"/>
          </p:cNvPicPr>
          <p:nvPr userDrawn="1"/>
        </p:nvPicPr>
        <p:blipFill>
          <a:blip r:embed="rId2"/>
          <a:srcRect l="54238" t="6066" r="8615" b="33259"/>
          <a:stretch/>
        </p:blipFill>
        <p:spPr>
          <a:xfrm>
            <a:off x="5286665" y="0"/>
            <a:ext cx="6997700" cy="6858000"/>
          </a:xfrm>
          <a:prstGeom prst="rect">
            <a:avLst/>
          </a:prstGeom>
        </p:spPr>
      </p:pic>
    </p:spTree>
    <p:extLst>
      <p:ext uri="{BB962C8B-B14F-4D97-AF65-F5344CB8AC3E}">
        <p14:creationId xmlns:p14="http://schemas.microsoft.com/office/powerpoint/2010/main" val="480670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Call Out Blu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422CE51-DA9B-4947-9DB1-0D2BC2711833}" type="datetime1">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5/19/2026</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8" name="Title 7"/>
          <p:cNvSpPr>
            <a:spLocks noGrp="1"/>
          </p:cNvSpPr>
          <p:nvPr>
            <p:ph type="title"/>
          </p:nvPr>
        </p:nvSpPr>
        <p:spPr/>
        <p:txBody>
          <a:bodyPr>
            <a:noAutofit/>
          </a:bodyPr>
          <a:lstStyle>
            <a:lvl1pPr algn="ctr">
              <a:defRPr sz="4000">
                <a:solidFill>
                  <a:srgbClr val="2D6E8D"/>
                </a:solidFill>
              </a:defRPr>
            </a:lvl1pPr>
          </a:lstStyle>
          <a:p>
            <a:r>
              <a:rPr lang="en-US"/>
              <a:t>Click to edit Master title style</a:t>
            </a:r>
          </a:p>
        </p:txBody>
      </p:sp>
      <p:sp>
        <p:nvSpPr>
          <p:cNvPr id="12" name="Content Placeholder 3"/>
          <p:cNvSpPr>
            <a:spLocks noGrp="1"/>
          </p:cNvSpPr>
          <p:nvPr>
            <p:ph sz="half" idx="15"/>
          </p:nvPr>
        </p:nvSpPr>
        <p:spPr>
          <a:xfrm>
            <a:off x="838200" y="1803743"/>
            <a:ext cx="3264243" cy="4351338"/>
          </a:xfrm>
          <a:solidFill>
            <a:schemeClr val="tx2"/>
          </a:solidFill>
        </p:spPr>
        <p:txBody>
          <a:bodyPr lIns="182880" tIns="182880" rIns="182880" bIns="228600">
            <a:noAutofit/>
          </a:bodyPr>
          <a:lstStyle>
            <a:lvl1pPr marL="0" indent="0">
              <a:buClr>
                <a:srgbClr val="E47225"/>
              </a:buClr>
              <a:buNone/>
              <a:defRPr b="0" i="0">
                <a:solidFill>
                  <a:schemeClr val="bg1"/>
                </a:solidFill>
                <a:latin typeface="Segoe UI" panose="020B0502040204020203" pitchFamily="34" charset="0"/>
                <a:cs typeface="Segoe UI" panose="020B0502040204020203" pitchFamily="34" charset="0"/>
              </a:defRPr>
            </a:lvl1pPr>
            <a:lvl2pPr marL="457200" indent="0">
              <a:buClr>
                <a:srgbClr val="E47225"/>
              </a:buClr>
              <a:buFont typeface="Arial" panose="020B0604020202020204" pitchFamily="34" charset="0"/>
              <a:buNone/>
              <a:defRPr>
                <a:solidFill>
                  <a:schemeClr val="bg1"/>
                </a:solidFill>
                <a:latin typeface="Segoe UI" panose="020B0502040204020203" pitchFamily="34" charset="0"/>
                <a:cs typeface="Segoe UI" panose="020B0502040204020203" pitchFamily="34" charset="0"/>
              </a:defRPr>
            </a:lvl2pPr>
            <a:lvl3pPr marL="914400" indent="0">
              <a:buClr>
                <a:srgbClr val="E47225"/>
              </a:buClr>
              <a:buFont typeface="Arial" panose="020B0604020202020204" pitchFamily="34" charset="0"/>
              <a:buNone/>
              <a:defRPr>
                <a:solidFill>
                  <a:schemeClr val="bg1"/>
                </a:solidFill>
                <a:latin typeface="Segoe UI" panose="020B0502040204020203" pitchFamily="34" charset="0"/>
                <a:cs typeface="Segoe UI" panose="020B0502040204020203" pitchFamily="34" charset="0"/>
              </a:defRPr>
            </a:lvl3pPr>
            <a:lvl4pPr marL="1371600" indent="0">
              <a:buClr>
                <a:srgbClr val="E47225"/>
              </a:buClr>
              <a:buFont typeface="Arial" panose="020B0604020202020204" pitchFamily="34" charset="0"/>
              <a:buNone/>
              <a:defRPr>
                <a:solidFill>
                  <a:schemeClr val="bg1"/>
                </a:solidFill>
                <a:latin typeface="Segoe UI" panose="020B0502040204020203" pitchFamily="34" charset="0"/>
                <a:cs typeface="Segoe UI" panose="020B0502040204020203" pitchFamily="34" charset="0"/>
              </a:defRPr>
            </a:lvl4pPr>
            <a:lvl5pPr marL="1828800" indent="0">
              <a:buClr>
                <a:srgbClr val="E47225"/>
              </a:buClr>
              <a:buFont typeface="Arial" panose="020B0604020202020204" pitchFamily="34" charset="0"/>
              <a:buNone/>
              <a:defRPr>
                <a:solidFill>
                  <a:schemeClr val="bg1"/>
                </a:solidFill>
                <a:latin typeface="Segoe UI" panose="020B0502040204020203" pitchFamily="34" charset="0"/>
                <a:cs typeface="Segoe UI" panose="020B0502040204020203" pitchFamily="34" charset="0"/>
              </a:defRPr>
            </a:lvl5pPr>
          </a:lstStyle>
          <a:p>
            <a:pPr lvl="0"/>
            <a:r>
              <a:rPr lang="en-US"/>
              <a:t>Click to edit Master text styles</a:t>
            </a:r>
          </a:p>
        </p:txBody>
      </p:sp>
      <p:sp>
        <p:nvSpPr>
          <p:cNvPr id="3" name="Content Placeholder 2">
            <a:extLst>
              <a:ext uri="{FF2B5EF4-FFF2-40B4-BE49-F238E27FC236}">
                <a16:creationId xmlns:a16="http://schemas.microsoft.com/office/drawing/2014/main" id="{9F687851-0DBA-C02D-5291-7F6FA749CE89}"/>
              </a:ext>
            </a:extLst>
          </p:cNvPr>
          <p:cNvSpPr>
            <a:spLocks noGrp="1"/>
          </p:cNvSpPr>
          <p:nvPr>
            <p:ph sz="quarter" idx="17"/>
          </p:nvPr>
        </p:nvSpPr>
        <p:spPr>
          <a:xfrm>
            <a:off x="4465638" y="1803400"/>
            <a:ext cx="6888162" cy="43513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33572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1">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D172E2-A49B-BBA5-BB66-D5B2B6EBE35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72386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5818B-4833-FBB5-4941-4962E7E33D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B354D-2C6A-1504-C8A8-D43F2B6031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5836C8-910D-77B5-19B4-4E5C141BCD9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9258C0A-392C-4A8B-9007-135A2DC939C1}" type="datetimeFigureOut">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5/19/2026</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5" name="Footer Placeholder 4">
            <a:extLst>
              <a:ext uri="{FF2B5EF4-FFF2-40B4-BE49-F238E27FC236}">
                <a16:creationId xmlns:a16="http://schemas.microsoft.com/office/drawing/2014/main" id="{502F3E71-FEE8-0494-034D-D7C19F94C91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Slide Number Placeholder 5">
            <a:extLst>
              <a:ext uri="{FF2B5EF4-FFF2-40B4-BE49-F238E27FC236}">
                <a16:creationId xmlns:a16="http://schemas.microsoft.com/office/drawing/2014/main" id="{2331DFA1-35B0-D968-5FF6-5D5F00F003A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2558799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B22D0ED-A237-4544-89B1-4C722FD48BD2}" type="datetime1">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5/19/2026</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Title 5">
            <a:extLst>
              <a:ext uri="{FF2B5EF4-FFF2-40B4-BE49-F238E27FC236}">
                <a16:creationId xmlns:a16="http://schemas.microsoft.com/office/drawing/2014/main" id="{577B61F6-BC33-1F41-17FA-D8113303CE4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036986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End Car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B21E270B-94C7-0797-9EC6-022E9EE4E95D}"/>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r="859"/>
          <a:stretch/>
        </p:blipFill>
        <p:spPr>
          <a:xfrm>
            <a:off x="-67112" y="4041008"/>
            <a:ext cx="12259112" cy="1056535"/>
          </a:xfrm>
          <a:prstGeom prst="rect">
            <a:avLst/>
          </a:prstGeom>
        </p:spPr>
      </p:pic>
      <p:sp>
        <p:nvSpPr>
          <p:cNvPr id="2" name="Title 1"/>
          <p:cNvSpPr>
            <a:spLocks noGrp="1"/>
          </p:cNvSpPr>
          <p:nvPr>
            <p:ph type="title" hasCustomPrompt="1"/>
          </p:nvPr>
        </p:nvSpPr>
        <p:spPr>
          <a:xfrm>
            <a:off x="838199" y="910632"/>
            <a:ext cx="10515600" cy="1698171"/>
          </a:xfrm>
        </p:spPr>
        <p:txBody>
          <a:bodyPr anchor="b">
            <a:noAutofit/>
          </a:bodyPr>
          <a:lstStyle>
            <a:lvl1pPr>
              <a:lnSpc>
                <a:spcPct val="100000"/>
              </a:lnSpc>
              <a:spcAft>
                <a:spcPts val="600"/>
              </a:spcAft>
              <a:defRPr sz="4400" b="0" i="0">
                <a:solidFill>
                  <a:srgbClr val="14315A"/>
                </a:solidFill>
                <a:latin typeface="Segoe UI" panose="020B0502040204020203" pitchFamily="34" charset="0"/>
                <a:cs typeface="Segoe UI" panose="020B0502040204020203" pitchFamily="34" charset="0"/>
              </a:defRPr>
            </a:lvl1pPr>
          </a:lstStyle>
          <a:p>
            <a:r>
              <a:rPr lang="en-US"/>
              <a:t>Questions?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2363" y="5618285"/>
            <a:ext cx="1907273" cy="553843"/>
          </a:xfrm>
          <a:prstGeom prst="rect">
            <a:avLst/>
          </a:prstGeom>
        </p:spPr>
      </p:pic>
      <p:pic>
        <p:nvPicPr>
          <p:cNvPr id="3" name="Graphic 2">
            <a:extLst>
              <a:ext uri="{FF2B5EF4-FFF2-40B4-BE49-F238E27FC236}">
                <a16:creationId xmlns:a16="http://schemas.microsoft.com/office/drawing/2014/main" id="{DEE0233D-EFFC-EC74-07AB-93B5DBDB8BB7}"/>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r="859"/>
          <a:stretch/>
        </p:blipFill>
        <p:spPr>
          <a:xfrm>
            <a:off x="-67112" y="4041008"/>
            <a:ext cx="12259112" cy="1056535"/>
          </a:xfrm>
          <a:prstGeom prst="rect">
            <a:avLst/>
          </a:prstGeom>
        </p:spPr>
      </p:pic>
      <p:pic>
        <p:nvPicPr>
          <p:cNvPr id="5" name="Picture 4">
            <a:extLst>
              <a:ext uri="{FF2B5EF4-FFF2-40B4-BE49-F238E27FC236}">
                <a16:creationId xmlns:a16="http://schemas.microsoft.com/office/drawing/2014/main" id="{0B4329AB-E4E0-9926-D152-182BD98424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42363" y="5618285"/>
            <a:ext cx="1907273" cy="553843"/>
          </a:xfrm>
          <a:prstGeom prst="rect">
            <a:avLst/>
          </a:prstGeom>
        </p:spPr>
      </p:pic>
    </p:spTree>
    <p:extLst>
      <p:ext uri="{BB962C8B-B14F-4D97-AF65-F5344CB8AC3E}">
        <p14:creationId xmlns:p14="http://schemas.microsoft.com/office/powerpoint/2010/main" val="2707522299"/>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85D71-C3E5-943C-3F61-1DF8F652A7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2E57A2-A59B-18EF-4595-074CA16DD7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B29576-4942-06E5-24D3-A95D859934F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724EF08-D29E-46C8-AD3B-C838295ABF6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5/19/2026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69067972-B3D7-6AFE-52D8-C5A626E759E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62988851-1368-D1E3-2CAB-4853ACA9A5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99FB91-ECA5-43DD-9AD6-D5ACB17B4AB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29984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Bullet Slid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atin typeface="Arial" panose="020B0604020202020204" pitchFamily="34" charset="0"/>
                <a:ea typeface="Helvetica Neue" panose="02000503000000020004"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cs typeface="Arial" panose="020B0604020202020204" pitchFamily="34" charset="0"/>
              </a:rPr>
              <a:t>Presentation Title</a:t>
            </a:r>
          </a:p>
        </p:txBody>
      </p:sp>
      <p:sp>
        <p:nvSpPr>
          <p:cNvPr id="14" name="Slide Number Placeholder 13"/>
          <p:cNvSpPr>
            <a:spLocks noGrp="1"/>
          </p:cNvSpPr>
          <p:nvPr>
            <p:ph type="sldNum" sz="quarter" idx="13"/>
          </p:nvPr>
        </p:nvSpPr>
        <p:spPr/>
        <p:txBody>
          <a:bodyPr/>
          <a:lstStyle>
            <a:lvl1pPr>
              <a:defRPr b="0" i="0">
                <a:latin typeface="Arial" panose="020B0604020202020204" pitchFamily="34" charset="0"/>
                <a:ea typeface="Helvetica Neue" panose="02000503000000020004" pitchFamily="2"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BCC8D0D-EAEC-449D-9161-023DFF90F2E2}"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pitchFamily="34" charset="0"/>
              <a:cs typeface="Arial" panose="020B0604020202020204" pitchFamily="34" charset="0"/>
            </a:endParaRPr>
          </a:p>
        </p:txBody>
      </p:sp>
      <p:sp>
        <p:nvSpPr>
          <p:cNvPr id="11" name="Title 15"/>
          <p:cNvSpPr>
            <a:spLocks noGrp="1"/>
          </p:cNvSpPr>
          <p:nvPr>
            <p:ph type="title" hasCustomPrompt="1"/>
          </p:nvPr>
        </p:nvSpPr>
        <p:spPr>
          <a:xfrm>
            <a:off x="604780" y="425003"/>
            <a:ext cx="10898107" cy="611449"/>
          </a:xfrm>
        </p:spPr>
        <p:txBody>
          <a:bodyPr anchor="b">
            <a:noAutofit/>
          </a:bodyPr>
          <a:lstStyle>
            <a:lvl1pPr>
              <a:defRPr sz="3600" b="0" i="0">
                <a:latin typeface="Garamond" panose="02020404030301010803" pitchFamily="18" charset="0"/>
                <a:ea typeface="Helvetica Neue" panose="02000503000000020004" pitchFamily="2" charset="0"/>
                <a:cs typeface="Arial" panose="020B0604020202020204" pitchFamily="34" charset="0"/>
              </a:defRPr>
            </a:lvl1pPr>
          </a:lstStyle>
          <a:p>
            <a:r>
              <a:rPr lang="en-US"/>
              <a:t>Slide Title Here</a:t>
            </a:r>
          </a:p>
        </p:txBody>
      </p:sp>
      <p:sp>
        <p:nvSpPr>
          <p:cNvPr id="12" name="Text Placeholder 3"/>
          <p:cNvSpPr>
            <a:spLocks noGrp="1"/>
          </p:cNvSpPr>
          <p:nvPr>
            <p:ph type="body" sz="quarter" idx="15" hasCustomPrompt="1"/>
          </p:nvPr>
        </p:nvSpPr>
        <p:spPr>
          <a:xfrm>
            <a:off x="609603" y="927657"/>
            <a:ext cx="10893285" cy="446529"/>
          </a:xfrm>
          <a:prstGeom prst="rect">
            <a:avLst/>
          </a:prstGeom>
        </p:spPr>
        <p:txBody>
          <a:bodyPr>
            <a:noAutofit/>
          </a:bodyPr>
          <a:lstStyle>
            <a:lvl1pPr marL="0" indent="0">
              <a:lnSpc>
                <a:spcPct val="100000"/>
              </a:lnSpc>
              <a:buNone/>
              <a:defRPr sz="1800" b="0" i="0">
                <a:latin typeface="Arial" panose="020B0604020202020204" pitchFamily="34" charset="0"/>
                <a:ea typeface="Helvetica Neue" panose="02000503000000020004" pitchFamily="2" charset="0"/>
                <a:cs typeface="Arial" panose="020B0604020202020204" pitchFamily="34" charset="0"/>
              </a:defRPr>
            </a:lvl1pPr>
            <a:lvl2pPr marL="230181" indent="0">
              <a:lnSpc>
                <a:spcPct val="100000"/>
              </a:lnSpc>
              <a:buNone/>
              <a:defRPr i="1">
                <a:latin typeface="+mn-lt"/>
              </a:defRPr>
            </a:lvl2pPr>
            <a:lvl3pPr marL="515924" indent="0">
              <a:lnSpc>
                <a:spcPct val="100000"/>
              </a:lnSpc>
              <a:buNone/>
              <a:defRPr i="1">
                <a:latin typeface="+mn-lt"/>
              </a:defRPr>
            </a:lvl3pPr>
            <a:lvl4pPr marL="800080" indent="0">
              <a:lnSpc>
                <a:spcPct val="100000"/>
              </a:lnSpc>
              <a:buNone/>
              <a:defRPr i="1">
                <a:latin typeface="+mn-lt"/>
              </a:defRPr>
            </a:lvl4pPr>
            <a:lvl5pPr marL="1085823" indent="0">
              <a:lnSpc>
                <a:spcPct val="100000"/>
              </a:lnSpc>
              <a:buNone/>
              <a:defRPr i="1">
                <a:latin typeface="+mn-lt"/>
              </a:defRPr>
            </a:lvl5pPr>
          </a:lstStyle>
          <a:p>
            <a:pPr lvl="0"/>
            <a:r>
              <a:rPr lang="en-US"/>
              <a:t>Optional Subhead here</a:t>
            </a:r>
          </a:p>
        </p:txBody>
      </p:sp>
      <p:sp>
        <p:nvSpPr>
          <p:cNvPr id="9" name="Content Placeholder 2">
            <a:extLst>
              <a:ext uri="{FF2B5EF4-FFF2-40B4-BE49-F238E27FC236}">
                <a16:creationId xmlns:a16="http://schemas.microsoft.com/office/drawing/2014/main" id="{79D9FF64-C01C-5C4C-8AB2-E760BF769004}"/>
              </a:ext>
            </a:extLst>
          </p:cNvPr>
          <p:cNvSpPr>
            <a:spLocks noGrp="1"/>
          </p:cNvSpPr>
          <p:nvPr>
            <p:ph sz="quarter" idx="16"/>
          </p:nvPr>
        </p:nvSpPr>
        <p:spPr>
          <a:xfrm>
            <a:off x="604780" y="1869018"/>
            <a:ext cx="10893285" cy="3909483"/>
          </a:xfrm>
        </p:spPr>
        <p:txBody>
          <a:bodyPr/>
          <a:lstStyle>
            <a:lvl1pPr>
              <a:defRPr b="0" i="0"/>
            </a:lvl1pPr>
            <a:lvl2pPr>
              <a:defRPr b="0" i="0"/>
            </a:lvl2pPr>
            <a:lvl3pPr>
              <a:defRPr b="0" i="0"/>
            </a:lvl3pPr>
            <a:lvl4pPr>
              <a:defRPr b="0" i="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6539573"/>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lvl1pPr>
              <a:defRPr>
                <a:solidFill>
                  <a:srgbClr val="0070C0"/>
                </a:solidFill>
              </a:defRPr>
            </a:lvl1pPr>
          </a:lstStyle>
          <a:p>
            <a:r>
              <a:rPr lang="en-US"/>
              <a:t>Click to edit Master title style</a:t>
            </a:r>
          </a:p>
        </p:txBody>
      </p:sp>
      <p:sp>
        <p:nvSpPr>
          <p:cNvPr id="3" name="Subtitle 2"/>
          <p:cNvSpPr>
            <a:spLocks noGrp="1"/>
          </p:cNvSpPr>
          <p:nvPr>
            <p:ph type="subTitle" idx="1"/>
          </p:nvPr>
        </p:nvSpPr>
        <p:spPr>
          <a:xfrm>
            <a:off x="381000" y="3868002"/>
            <a:ext cx="8534400" cy="17526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p:txBody>
          <a:bodyPr/>
          <a:lstStyle>
            <a:lvl1pPr>
              <a:defRPr/>
            </a:lvl1pPr>
          </a:lstStyle>
          <a:p>
            <a:pPr>
              <a:defRPr/>
            </a:pPr>
            <a:fld id="{9BE97D7E-3BE0-4626-B9C1-F598175148E2}" type="datetimeFigureOut">
              <a:rPr lang="en-US" smtClean="0">
                <a:solidFill>
                  <a:prstClr val="black">
                    <a:tint val="75000"/>
                  </a:prstClr>
                </a:solidFill>
              </a:rPr>
              <a:pPr>
                <a:defRPr/>
              </a:pPr>
              <a:t>5/19/2026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9579234-6F20-4489-B22E-C7A73DF511EC}" type="slidenum">
              <a:rPr lang="en-US" smtClean="0">
                <a:solidFill>
                  <a:prstClr val="black">
                    <a:tint val="75000"/>
                  </a:prstClr>
                </a:solidFill>
              </a:rPr>
              <a:pPr>
                <a:defRPr/>
              </a:pPr>
              <a:t>‹#›</a:t>
            </a:fld>
            <a:endParaRPr lang="en-US">
              <a:solidFill>
                <a:prstClr val="black">
                  <a:tint val="75000"/>
                </a:prstClr>
              </a:solidFill>
            </a:endParaRPr>
          </a:p>
        </p:txBody>
      </p:sp>
      <p:pic>
        <p:nvPicPr>
          <p:cNvPr id="8" name="Picture 7" descr="A picture containing food&#10;&#10;Description automatically generated">
            <a:extLst>
              <a:ext uri="{FF2B5EF4-FFF2-40B4-BE49-F238E27FC236}">
                <a16:creationId xmlns:a16="http://schemas.microsoft.com/office/drawing/2014/main" id="{F34EAACB-A950-4674-870D-E4E28071C7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600" y="5791201"/>
            <a:ext cx="2821045" cy="983863"/>
          </a:xfrm>
          <a:prstGeom prst="rect">
            <a:avLst/>
          </a:prstGeom>
        </p:spPr>
      </p:pic>
    </p:spTree>
    <p:extLst>
      <p:ext uri="{BB962C8B-B14F-4D97-AF65-F5344CB8AC3E}">
        <p14:creationId xmlns:p14="http://schemas.microsoft.com/office/powerpoint/2010/main" val="38078615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en-US"/>
              <a:t>Click to edit Master title style</a:t>
            </a:r>
          </a:p>
        </p:txBody>
      </p:sp>
      <p:sp>
        <p:nvSpPr>
          <p:cNvPr id="3" name="Content Placeholder 2"/>
          <p:cNvSpPr>
            <a:spLocks noGrp="1"/>
          </p:cNvSpPr>
          <p:nvPr>
            <p:ph idx="1"/>
          </p:nvPr>
        </p:nvSpPr>
        <p:spPr>
          <a:xfrm>
            <a:off x="609600" y="1624017"/>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B058609-2AE1-4A50-A67E-C12CC68CFE63}" type="datetimeFigureOut">
              <a:rPr lang="en-US" smtClean="0">
                <a:solidFill>
                  <a:prstClr val="black">
                    <a:tint val="75000"/>
                  </a:prstClr>
                </a:solidFill>
              </a:rPr>
              <a:pPr>
                <a:defRPr/>
              </a:pPr>
              <a:t>5/19/2026</a:t>
            </a:fld>
            <a:endParaRPr lang="en-US">
              <a:solidFill>
                <a:prstClr val="black">
                  <a:tint val="75000"/>
                </a:prstClr>
              </a:solidFill>
            </a:endParaRPr>
          </a:p>
        </p:txBody>
      </p:sp>
      <p:sp>
        <p:nvSpPr>
          <p:cNvPr id="6" name="Footer Placeholder 4"/>
          <p:cNvSpPr>
            <a:spLocks noGrp="1"/>
          </p:cNvSpPr>
          <p:nvPr>
            <p:ph type="ftr" sz="quarter" idx="11"/>
          </p:nvPr>
        </p:nvSpPr>
        <p:spPr>
          <a:xfrm>
            <a:off x="4165600" y="6416680"/>
            <a:ext cx="3860800" cy="365125"/>
          </a:xfrm>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8E27E19-E9DB-444A-B992-888BA1D13F1E}"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634461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6AC5006-D375-43BC-A1C6-A88860B45CBD}" type="datetimeFigureOut">
              <a:rPr lang="en-US" smtClean="0">
                <a:solidFill>
                  <a:prstClr val="black">
                    <a:tint val="75000"/>
                  </a:prstClr>
                </a:solidFill>
              </a:rPr>
              <a:pPr>
                <a:defRPr/>
              </a:pPr>
              <a:t>5/19/2026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8E14C30-BAB8-4AFC-8101-BC8329029B72}"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629061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ver – Teal1">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334030" y="325677"/>
            <a:ext cx="11857972" cy="6532323"/>
          </a:xfrm>
          <a:prstGeom prst="rect">
            <a:avLst/>
          </a:prstGeom>
        </p:spPr>
      </p:pic>
      <p:sp>
        <p:nvSpPr>
          <p:cNvPr id="2" name="Rectangle 1"/>
          <p:cNvSpPr/>
          <p:nvPr userDrawn="1"/>
        </p:nvSpPr>
        <p:spPr bwMode="auto">
          <a:xfrm>
            <a:off x="670561" y="1"/>
            <a:ext cx="7555913" cy="5739619"/>
          </a:xfrm>
          <a:prstGeom prst="rect">
            <a:avLst/>
          </a:prstGeom>
          <a:solidFill>
            <a:schemeClr val="accent2"/>
          </a:solidFill>
          <a:ln w="19050" algn="ctr">
            <a:noFill/>
            <a:miter lim="800000"/>
            <a:headEnd/>
            <a:tailEnd/>
          </a:ln>
        </p:spPr>
        <p:txBody>
          <a:bodyPr wrap="none" rtlCol="0" anchor="ctr"/>
          <a:lstStyle/>
          <a:p>
            <a:pPr marL="0" marR="0" lvl="0" indent="0" algn="ctr" defTabSz="1219170" rtl="0" eaLnBrk="1" fontAlgn="auto" latinLnBrk="0" hangingPunct="1">
              <a:lnSpc>
                <a:spcPct val="90000"/>
              </a:lnSpc>
              <a:spcBef>
                <a:spcPts val="0"/>
              </a:spcBef>
              <a:spcAft>
                <a:spcPts val="0"/>
              </a:spcAft>
              <a:buClrTx/>
              <a:buSzTx/>
              <a:buFontTx/>
              <a:buNone/>
              <a:tabLst/>
              <a:defRPr/>
            </a:pPr>
            <a:endParaRPr kumimoji="0" lang="en-US" sz="2133" b="0" i="0" u="none" strike="noStrike" kern="1200" cap="none" spc="0" normalizeH="0" baseline="0" noProof="0" err="1">
              <a:ln>
                <a:noFill/>
              </a:ln>
              <a:solidFill>
                <a:srgbClr val="052049"/>
              </a:solidFill>
              <a:effectLst/>
              <a:uLnTx/>
              <a:uFillTx/>
              <a:latin typeface="Arial" panose="020B0604020202020204" pitchFamily="34" charset="0"/>
              <a:ea typeface="+mn-ea"/>
              <a:cs typeface="+mn-cs"/>
            </a:endParaRPr>
          </a:p>
        </p:txBody>
      </p:sp>
      <p:sp>
        <p:nvSpPr>
          <p:cNvPr id="14" name="Date Placeholder 4">
            <a:extLst>
              <a:ext uri="{FF2B5EF4-FFF2-40B4-BE49-F238E27FC236}">
                <a16:creationId xmlns:a16="http://schemas.microsoft.com/office/drawing/2014/main" id="{3BFC587D-F4CD-7648-95B7-35FDAB00708D}"/>
              </a:ext>
            </a:extLst>
          </p:cNvPr>
          <p:cNvSpPr>
            <a:spLocks noGrp="1"/>
          </p:cNvSpPr>
          <p:nvPr>
            <p:ph type="dt" sz="half" idx="2"/>
          </p:nvPr>
        </p:nvSpPr>
        <p:spPr>
          <a:xfrm>
            <a:off x="915064" y="5159269"/>
            <a:ext cx="2567117" cy="238607"/>
          </a:xfrm>
          <a:prstGeom prst="rect">
            <a:avLst/>
          </a:prstGeom>
        </p:spPr>
        <p:txBody>
          <a:bodyPr vert="horz" wrap="square" lIns="91440" tIns="0" rIns="91440" bIns="0" rtlCol="0" anchor="b" anchorCtr="0">
            <a:noAutofit/>
          </a:bodyPr>
          <a:lstStyle>
            <a:lvl1pPr algn="l">
              <a:defRPr sz="1600" b="0" i="0">
                <a:solidFill>
                  <a:schemeClr val="bg1"/>
                </a:solidFill>
                <a:latin typeface="Arial" panose="020B0604020202020204" pitchFamily="34" charset="0"/>
                <a:cs typeface="Arial" panose="020B0604020202020204" pitchFamily="34" charset="0"/>
              </a:defRPr>
            </a:lvl1pPr>
          </a:lstStyle>
          <a:p>
            <a:pPr defTabSz="1219170"/>
            <a:fld id="{5E758B97-1F12-914B-8A88-08F79B27CB21}" type="datetime1">
              <a:rPr lang="en-US" smtClean="0">
                <a:solidFill>
                  <a:srgbClr val="FFFFFF"/>
                </a:solidFill>
              </a:rPr>
              <a:pPr defTabSz="1219170"/>
              <a:t>5/19/2026</a:t>
            </a:fld>
            <a:endParaRPr lang="en-US">
              <a:solidFill>
                <a:srgbClr val="FFFFFF"/>
              </a:solidFill>
            </a:endParaRPr>
          </a:p>
        </p:txBody>
      </p:sp>
      <p:sp>
        <p:nvSpPr>
          <p:cNvPr id="15" name="Text Placeholder 2">
            <a:extLst>
              <a:ext uri="{FF2B5EF4-FFF2-40B4-BE49-F238E27FC236}">
                <a16:creationId xmlns:a16="http://schemas.microsoft.com/office/drawing/2014/main" id="{2321EFAD-F786-464B-B3E8-5DEEB972AF4D}"/>
              </a:ext>
            </a:extLst>
          </p:cNvPr>
          <p:cNvSpPr>
            <a:spLocks noGrp="1"/>
          </p:cNvSpPr>
          <p:nvPr>
            <p:ph type="body" sz="quarter" idx="10" hasCustomPrompt="1"/>
          </p:nvPr>
        </p:nvSpPr>
        <p:spPr>
          <a:xfrm>
            <a:off x="912925" y="4473719"/>
            <a:ext cx="5588615" cy="56895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2133" b="0" i="0" baseline="0" dirty="0" smtClean="0">
                <a:solidFill>
                  <a:schemeClr val="bg1"/>
                </a:solidFill>
                <a:cs typeface="Arial" panose="020B0604020202020204" pitchFamily="34" charset="0"/>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Presenter’s Name</a:t>
            </a:r>
          </a:p>
        </p:txBody>
      </p:sp>
      <p:sp>
        <p:nvSpPr>
          <p:cNvPr id="10" name="Title 15">
            <a:extLst>
              <a:ext uri="{FF2B5EF4-FFF2-40B4-BE49-F238E27FC236}">
                <a16:creationId xmlns:a16="http://schemas.microsoft.com/office/drawing/2014/main" id="{1D80BBCD-01AA-2048-816B-1926C338266F}"/>
              </a:ext>
            </a:extLst>
          </p:cNvPr>
          <p:cNvSpPr>
            <a:spLocks noGrp="1"/>
          </p:cNvSpPr>
          <p:nvPr>
            <p:ph type="title" hasCustomPrompt="1"/>
          </p:nvPr>
        </p:nvSpPr>
        <p:spPr>
          <a:xfrm>
            <a:off x="893297" y="1503863"/>
            <a:ext cx="6635263" cy="1749284"/>
          </a:xfrm>
        </p:spPr>
        <p:txBody>
          <a:bodyPr anchor="b">
            <a:noAutofit/>
          </a:bodyPr>
          <a:lstStyle>
            <a:lvl1pPr>
              <a:defRPr sz="4800" b="0" i="0" baseline="0">
                <a:solidFill>
                  <a:schemeClr val="bg1"/>
                </a:solidFill>
                <a:latin typeface="+mj-lt"/>
              </a:defRPr>
            </a:lvl1pPr>
          </a:lstStyle>
          <a:p>
            <a:r>
              <a:rPr lang="en-US"/>
              <a:t>Title Here</a:t>
            </a:r>
          </a:p>
        </p:txBody>
      </p:sp>
      <p:sp>
        <p:nvSpPr>
          <p:cNvPr id="16" name="Text Placeholder 3">
            <a:extLst>
              <a:ext uri="{FF2B5EF4-FFF2-40B4-BE49-F238E27FC236}">
                <a16:creationId xmlns:a16="http://schemas.microsoft.com/office/drawing/2014/main" id="{CF776777-542E-DD44-ADA8-B722AD3865C3}"/>
              </a:ext>
            </a:extLst>
          </p:cNvPr>
          <p:cNvSpPr>
            <a:spLocks noGrp="1"/>
          </p:cNvSpPr>
          <p:nvPr>
            <p:ph type="body" sz="quarter" idx="15" hasCustomPrompt="1"/>
          </p:nvPr>
        </p:nvSpPr>
        <p:spPr>
          <a:xfrm>
            <a:off x="898119" y="3368001"/>
            <a:ext cx="6630440" cy="677627"/>
          </a:xfrm>
          <a:prstGeom prst="rect">
            <a:avLst/>
          </a:prstGeom>
        </p:spPr>
        <p:txBody>
          <a:bodyPr>
            <a:noAutofit/>
          </a:bodyPr>
          <a:lstStyle>
            <a:lvl1pPr marL="0" indent="0" algn="l">
              <a:lnSpc>
                <a:spcPct val="100000"/>
              </a:lnSpc>
              <a:buNone/>
              <a:defRPr sz="2133" b="0" i="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306900" indent="0">
              <a:lnSpc>
                <a:spcPct val="100000"/>
              </a:lnSpc>
              <a:buNone/>
              <a:defRPr i="1">
                <a:latin typeface="+mn-lt"/>
              </a:defRPr>
            </a:lvl2pPr>
            <a:lvl3pPr marL="687881" indent="0">
              <a:lnSpc>
                <a:spcPct val="100000"/>
              </a:lnSpc>
              <a:buNone/>
              <a:defRPr i="1">
                <a:latin typeface="+mn-lt"/>
              </a:defRPr>
            </a:lvl3pPr>
            <a:lvl4pPr marL="1066747" indent="0">
              <a:lnSpc>
                <a:spcPct val="100000"/>
              </a:lnSpc>
              <a:buNone/>
              <a:defRPr i="1">
                <a:latin typeface="+mn-lt"/>
              </a:defRPr>
            </a:lvl4pPr>
            <a:lvl5pPr marL="1447728" indent="0">
              <a:lnSpc>
                <a:spcPct val="100000"/>
              </a:lnSpc>
              <a:buNone/>
              <a:defRPr i="1">
                <a:latin typeface="+mn-lt"/>
              </a:defRPr>
            </a:lvl5pPr>
          </a:lstStyle>
          <a:p>
            <a:pPr lvl="0"/>
            <a:r>
              <a:rPr lang="en-US"/>
              <a:t>Optional Subhead Here</a:t>
            </a:r>
          </a:p>
        </p:txBody>
      </p:sp>
      <p:pic>
        <p:nvPicPr>
          <p:cNvPr id="11" name="Picture 10">
            <a:extLst>
              <a:ext uri="{FF2B5EF4-FFF2-40B4-BE49-F238E27FC236}">
                <a16:creationId xmlns:a16="http://schemas.microsoft.com/office/drawing/2014/main" id="{7BC7F4D8-5A99-1448-8564-FCC906597955}"/>
              </a:ext>
            </a:extLst>
          </p:cNvPr>
          <p:cNvPicPr>
            <a:picLocks noChangeAspect="1"/>
          </p:cNvPicPr>
          <p:nvPr userDrawn="1"/>
        </p:nvPicPr>
        <p:blipFill>
          <a:blip r:embed="rId3"/>
          <a:srcRect/>
          <a:stretch/>
        </p:blipFill>
        <p:spPr>
          <a:xfrm>
            <a:off x="912920" y="322269"/>
            <a:ext cx="1083733" cy="1083733"/>
          </a:xfrm>
          <a:prstGeom prst="rect">
            <a:avLst/>
          </a:prstGeom>
        </p:spPr>
      </p:pic>
    </p:spTree>
    <p:extLst>
      <p:ext uri="{BB962C8B-B14F-4D97-AF65-F5344CB8AC3E}">
        <p14:creationId xmlns:p14="http://schemas.microsoft.com/office/powerpoint/2010/main" val="133404504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25F8D-0421-4AEC-9C40-A13163EC8A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037680-115A-411F-AEF6-4AC2096B4A70}"/>
              </a:ext>
            </a:extLst>
          </p:cNvPr>
          <p:cNvSpPr>
            <a:spLocks noGrp="1"/>
          </p:cNvSpPr>
          <p:nvPr>
            <p:ph idx="1"/>
          </p:nvPr>
        </p:nvSpPr>
        <p:spPr>
          <a:xfrm>
            <a:off x="808661" y="2019301"/>
            <a:ext cx="10357667" cy="411480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CC193-1304-4D0F-8331-14D4EC08EFE8}"/>
              </a:ext>
            </a:extLst>
          </p:cNvPr>
          <p:cNvSpPr>
            <a:spLocks noGrp="1"/>
          </p:cNvSpPr>
          <p:nvPr>
            <p:ph type="dt" sz="half" idx="10"/>
          </p:nvPr>
        </p:nvSpPr>
        <p:spPr/>
        <p:txBody>
          <a:bodyPr/>
          <a:lstStyle/>
          <a:p>
            <a:pPr defTabSz="1219170"/>
            <a:r>
              <a:rPr lang="en-US" sz="2400">
                <a:solidFill>
                  <a:srgbClr val="052049"/>
                </a:solidFill>
              </a:rPr>
              <a:t> </a:t>
            </a:r>
          </a:p>
        </p:txBody>
      </p:sp>
      <p:sp>
        <p:nvSpPr>
          <p:cNvPr id="5" name="Footer Placeholder 4">
            <a:extLst>
              <a:ext uri="{FF2B5EF4-FFF2-40B4-BE49-F238E27FC236}">
                <a16:creationId xmlns:a16="http://schemas.microsoft.com/office/drawing/2014/main" id="{0AF455C1-CD32-4050-BAFF-51CC6B62DFBB}"/>
              </a:ext>
            </a:extLst>
          </p:cNvPr>
          <p:cNvSpPr>
            <a:spLocks noGrp="1"/>
          </p:cNvSpPr>
          <p:nvPr>
            <p:ph type="ftr" sz="quarter" idx="11"/>
          </p:nvPr>
        </p:nvSpPr>
        <p:spPr/>
        <p:txBody>
          <a:bodyPr/>
          <a:lstStyle>
            <a:lvl1pPr>
              <a:defRPr/>
            </a:lvl1pPr>
          </a:lstStyle>
          <a:p>
            <a:pPr defTabSz="1219170"/>
            <a:r>
              <a:rPr lang="en-US">
                <a:solidFill>
                  <a:srgbClr val="052049"/>
                </a:solidFill>
              </a:rPr>
              <a:t>LOHP PDM: Fluoride 3/5/26</a:t>
            </a:r>
          </a:p>
        </p:txBody>
      </p:sp>
      <p:sp>
        <p:nvSpPr>
          <p:cNvPr id="6" name="Slide Number Placeholder 5">
            <a:extLst>
              <a:ext uri="{FF2B5EF4-FFF2-40B4-BE49-F238E27FC236}">
                <a16:creationId xmlns:a16="http://schemas.microsoft.com/office/drawing/2014/main" id="{500AF608-FF11-4CBE-B717-5D56AE67DDE1}"/>
              </a:ext>
            </a:extLst>
          </p:cNvPr>
          <p:cNvSpPr>
            <a:spLocks noGrp="1"/>
          </p:cNvSpPr>
          <p:nvPr>
            <p:ph type="sldNum" sz="quarter" idx="12"/>
          </p:nvPr>
        </p:nvSpPr>
        <p:spPr/>
        <p:txBody>
          <a:bodyPr/>
          <a:lstStyle/>
          <a:p>
            <a:pPr defTabSz="1219170"/>
            <a:fld id="{91F18EF7-BE1E-4ECB-84D4-67C2B4D8F095}" type="slidenum">
              <a:rPr lang="en-US" smtClean="0">
                <a:solidFill>
                  <a:srgbClr val="052049"/>
                </a:solidFill>
              </a:rPr>
              <a:pPr defTabSz="1219170"/>
              <a:t>‹#›</a:t>
            </a:fld>
            <a:endParaRPr lang="en-US">
              <a:solidFill>
                <a:srgbClr val="052049"/>
              </a:solidFill>
            </a:endParaRPr>
          </a:p>
        </p:txBody>
      </p:sp>
    </p:spTree>
    <p:extLst>
      <p:ext uri="{BB962C8B-B14F-4D97-AF65-F5344CB8AC3E}">
        <p14:creationId xmlns:p14="http://schemas.microsoft.com/office/powerpoint/2010/main" val="1134229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2">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644737-5D69-9A86-2FA4-C12421DBF94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3042576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wo Column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lvl1pPr>
              <a:defRPr b="0" i="0"/>
            </a:lvl1pPr>
          </a:lstStyle>
          <a:p>
            <a:pPr defTabSz="1219170"/>
            <a:r>
              <a:rPr lang="en-US">
                <a:solidFill>
                  <a:srgbClr val="FFFFFF"/>
                </a:solidFill>
              </a:rPr>
              <a:t>Ebbs and Flows of CWF 11/2/25</a:t>
            </a:r>
          </a:p>
        </p:txBody>
      </p:sp>
      <p:sp>
        <p:nvSpPr>
          <p:cNvPr id="14" name="Slide Number Placeholder 13"/>
          <p:cNvSpPr>
            <a:spLocks noGrp="1"/>
          </p:cNvSpPr>
          <p:nvPr>
            <p:ph type="sldNum" sz="quarter" idx="13"/>
          </p:nvPr>
        </p:nvSpPr>
        <p:spPr/>
        <p:txBody>
          <a:bodyPr/>
          <a:lstStyle>
            <a:lvl1pPr>
              <a:defRPr b="0" i="0"/>
            </a:lvl1pPr>
          </a:lstStyle>
          <a:p>
            <a:pPr defTabSz="1219170"/>
            <a:fld id="{7BCC8D0D-EAEC-449D-9161-023DFF90F2E2}" type="slidenum">
              <a:rPr lang="en-US" smtClean="0">
                <a:solidFill>
                  <a:srgbClr val="FFFFFF"/>
                </a:solidFill>
              </a:rPr>
              <a:pPr defTabSz="1219170"/>
              <a:t>‹#›</a:t>
            </a:fld>
            <a:endParaRPr lang="en-US">
              <a:solidFill>
                <a:srgbClr val="FFFFFF"/>
              </a:solidFill>
            </a:endParaRPr>
          </a:p>
        </p:txBody>
      </p:sp>
      <p:sp>
        <p:nvSpPr>
          <p:cNvPr id="11" name="Title 15"/>
          <p:cNvSpPr>
            <a:spLocks noGrp="1"/>
          </p:cNvSpPr>
          <p:nvPr>
            <p:ph type="title" hasCustomPrompt="1"/>
          </p:nvPr>
        </p:nvSpPr>
        <p:spPr>
          <a:xfrm>
            <a:off x="604780" y="425002"/>
            <a:ext cx="10898107" cy="611449"/>
          </a:xfrm>
          <a:prstGeom prst="rect">
            <a:avLst/>
          </a:prstGeom>
        </p:spPr>
        <p:txBody>
          <a:bodyPr anchor="b">
            <a:noAutofit/>
          </a:bodyPr>
          <a:lstStyle>
            <a:lvl1pPr>
              <a:defRPr sz="4800" b="0" i="0">
                <a:latin typeface="Garamond" panose="02020404030301010803" pitchFamily="18" charset="0"/>
                <a:ea typeface="Helvetica Neue" panose="02000503000000020004" pitchFamily="2" charset="0"/>
                <a:cs typeface="Arial" panose="020B0604020202020204" pitchFamily="34" charset="0"/>
              </a:defRPr>
            </a:lvl1pPr>
          </a:lstStyle>
          <a:p>
            <a:r>
              <a:rPr lang="en-US"/>
              <a:t>Slide Title Here</a:t>
            </a:r>
          </a:p>
        </p:txBody>
      </p:sp>
      <p:sp>
        <p:nvSpPr>
          <p:cNvPr id="12" name="Text Placeholder 3"/>
          <p:cNvSpPr>
            <a:spLocks noGrp="1"/>
          </p:cNvSpPr>
          <p:nvPr>
            <p:ph type="body" sz="quarter" idx="15" hasCustomPrompt="1"/>
          </p:nvPr>
        </p:nvSpPr>
        <p:spPr>
          <a:xfrm>
            <a:off x="609603" y="927656"/>
            <a:ext cx="10893285" cy="446529"/>
          </a:xfrm>
          <a:prstGeom prst="rect">
            <a:avLst/>
          </a:prstGeom>
        </p:spPr>
        <p:txBody>
          <a:bodyPr>
            <a:noAutofit/>
          </a:bodyPr>
          <a:lstStyle>
            <a:lvl1pPr marL="0" indent="0">
              <a:lnSpc>
                <a:spcPct val="100000"/>
              </a:lnSpc>
              <a:buNone/>
              <a:defRPr sz="2400" b="0" i="0">
                <a:latin typeface="Arial" panose="020B0604020202020204" pitchFamily="34" charset="0"/>
              </a:defRPr>
            </a:lvl1pPr>
            <a:lvl2pPr marL="306900" indent="0">
              <a:lnSpc>
                <a:spcPct val="100000"/>
              </a:lnSpc>
              <a:buNone/>
              <a:defRPr i="1">
                <a:latin typeface="+mn-lt"/>
              </a:defRPr>
            </a:lvl2pPr>
            <a:lvl3pPr marL="687881" indent="0">
              <a:lnSpc>
                <a:spcPct val="100000"/>
              </a:lnSpc>
              <a:buNone/>
              <a:defRPr i="1">
                <a:latin typeface="+mn-lt"/>
              </a:defRPr>
            </a:lvl3pPr>
            <a:lvl4pPr marL="1066747" indent="0">
              <a:lnSpc>
                <a:spcPct val="100000"/>
              </a:lnSpc>
              <a:buNone/>
              <a:defRPr i="1">
                <a:latin typeface="+mn-lt"/>
              </a:defRPr>
            </a:lvl4pPr>
            <a:lvl5pPr marL="1447728" indent="0">
              <a:lnSpc>
                <a:spcPct val="100000"/>
              </a:lnSpc>
              <a:buNone/>
              <a:defRPr i="1">
                <a:latin typeface="+mn-lt"/>
              </a:defRPr>
            </a:lvl5pPr>
          </a:lstStyle>
          <a:p>
            <a:pPr lvl="0"/>
            <a:r>
              <a:rPr lang="en-US"/>
              <a:t>Optional Subhead here</a:t>
            </a:r>
          </a:p>
        </p:txBody>
      </p:sp>
      <p:sp>
        <p:nvSpPr>
          <p:cNvPr id="8" name="Content Placeholder 3"/>
          <p:cNvSpPr>
            <a:spLocks noGrp="1"/>
          </p:cNvSpPr>
          <p:nvPr>
            <p:ph sz="quarter" idx="18" hasCustomPrompt="1"/>
          </p:nvPr>
        </p:nvSpPr>
        <p:spPr>
          <a:xfrm>
            <a:off x="609234" y="1894326"/>
            <a:ext cx="5102453" cy="3804111"/>
          </a:xfrm>
          <a:prstGeom prst="rect">
            <a:avLst/>
          </a:prstGeom>
        </p:spPr>
        <p:txBody>
          <a:bodyPr/>
          <a:lstStyle>
            <a:lvl1pPr>
              <a:defRPr b="0" i="0"/>
            </a:lvl1pPr>
            <a:lvl2pPr>
              <a:buClr>
                <a:schemeClr val="tx1"/>
              </a:buClr>
              <a:defRPr b="0" i="0"/>
            </a:lvl2pPr>
            <a:lvl3pPr>
              <a:defRPr b="0" i="0"/>
            </a:lvl3pPr>
            <a:lvl4pPr>
              <a:buClr>
                <a:schemeClr val="tx1"/>
              </a:buClr>
              <a:defRPr b="0" i="0"/>
            </a:lvl4pPr>
          </a:lstStyle>
          <a:p>
            <a:pPr lvl="0"/>
            <a:r>
              <a:rPr lang="en-US"/>
              <a:t>Click to add text</a:t>
            </a:r>
          </a:p>
          <a:p>
            <a:pPr lvl="1"/>
            <a:r>
              <a:rPr lang="en-US"/>
              <a:t>Second level</a:t>
            </a:r>
          </a:p>
          <a:p>
            <a:pPr lvl="2"/>
            <a:r>
              <a:rPr lang="en-US"/>
              <a:t>Third level</a:t>
            </a:r>
          </a:p>
          <a:p>
            <a:pPr lvl="3"/>
            <a:r>
              <a:rPr lang="en-US"/>
              <a:t>Fourth level</a:t>
            </a:r>
          </a:p>
        </p:txBody>
      </p:sp>
      <p:sp>
        <p:nvSpPr>
          <p:cNvPr id="9" name="Content Placeholder 3"/>
          <p:cNvSpPr>
            <a:spLocks noGrp="1"/>
          </p:cNvSpPr>
          <p:nvPr>
            <p:ph sz="quarter" idx="19" hasCustomPrompt="1"/>
          </p:nvPr>
        </p:nvSpPr>
        <p:spPr>
          <a:xfrm>
            <a:off x="6387182" y="1894326"/>
            <a:ext cx="5102453" cy="3804111"/>
          </a:xfrm>
          <a:prstGeom prst="rect">
            <a:avLst/>
          </a:prstGeom>
        </p:spPr>
        <p:txBody>
          <a:bodyPr/>
          <a:lstStyle>
            <a:lvl1pPr>
              <a:defRPr b="0" i="0"/>
            </a:lvl1pPr>
            <a:lvl2pPr>
              <a:buClr>
                <a:schemeClr val="tx1"/>
              </a:buClr>
              <a:defRPr b="0" i="0"/>
            </a:lvl2pPr>
            <a:lvl3pPr>
              <a:defRPr b="0" i="0"/>
            </a:lvl3pPr>
            <a:lvl4pPr>
              <a:buClr>
                <a:schemeClr val="tx1"/>
              </a:buClr>
              <a:defRPr b="0" i="0"/>
            </a:lvl4pPr>
          </a:lstStyle>
          <a:p>
            <a:pPr lvl="0"/>
            <a:r>
              <a:rPr lang="en-US"/>
              <a:t>Click to add text</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78768817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Cover – Navy">
    <p:bg>
      <p:bgPr>
        <a:solidFill>
          <a:schemeClr val="tx2"/>
        </a:solidFill>
        <a:effectLst/>
      </p:bgPr>
    </p:bg>
    <p:spTree>
      <p:nvGrpSpPr>
        <p:cNvPr id="1" name=""/>
        <p:cNvGrpSpPr/>
        <p:nvPr/>
      </p:nvGrpSpPr>
      <p:grpSpPr>
        <a:xfrm>
          <a:off x="0" y="0"/>
          <a:ext cx="0" cy="0"/>
          <a:chOff x="0" y="0"/>
          <a:chExt cx="0" cy="0"/>
        </a:xfrm>
      </p:grpSpPr>
      <p:sp>
        <p:nvSpPr>
          <p:cNvPr id="15" name="Date Placeholder 4"/>
          <p:cNvSpPr>
            <a:spLocks noGrp="1"/>
          </p:cNvSpPr>
          <p:nvPr>
            <p:ph type="dt" sz="half" idx="2"/>
          </p:nvPr>
        </p:nvSpPr>
        <p:spPr>
          <a:xfrm>
            <a:off x="425600" y="6178905"/>
            <a:ext cx="2567117" cy="238607"/>
          </a:xfrm>
          <a:prstGeom prst="rect">
            <a:avLst/>
          </a:prstGeom>
        </p:spPr>
        <p:txBody>
          <a:bodyPr vert="horz" wrap="square" lIns="91440" tIns="0" rIns="91440" bIns="0" rtlCol="0" anchor="b" anchorCtr="0">
            <a:noAutofit/>
          </a:bodyPr>
          <a:lstStyle>
            <a:lvl1pPr algn="l">
              <a:defRPr sz="1600" b="0" i="0">
                <a:solidFill>
                  <a:schemeClr val="bg2"/>
                </a:solidFill>
                <a:latin typeface="Arial" panose="020B0604020202020204" pitchFamily="34" charset="0"/>
                <a:cs typeface="Arial" panose="020B0604020202020204" pitchFamily="34" charset="0"/>
              </a:defRPr>
            </a:lvl1pPr>
          </a:lstStyle>
          <a:p>
            <a:fld id="{44BC1395-2AD9-8C4D-9E13-CE99F3E7EA24}" type="datetime1">
              <a:rPr lang="en-US" smtClean="0"/>
              <a:t>5/19/2026</a:t>
            </a:fld>
            <a:endParaRPr lang="en-US" dirty="0"/>
          </a:p>
        </p:txBody>
      </p:sp>
      <p:sp>
        <p:nvSpPr>
          <p:cNvPr id="8" name="Text Placeholder 2"/>
          <p:cNvSpPr>
            <a:spLocks noGrp="1"/>
          </p:cNvSpPr>
          <p:nvPr>
            <p:ph type="body" sz="quarter" idx="10" hasCustomPrompt="1"/>
          </p:nvPr>
        </p:nvSpPr>
        <p:spPr>
          <a:xfrm>
            <a:off x="423461" y="5493355"/>
            <a:ext cx="5588615" cy="56895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2133" b="0" i="0" baseline="0" dirty="0" smtClean="0">
                <a:solidFill>
                  <a:schemeClr val="bg2"/>
                </a:solidFill>
                <a:cs typeface="Arial" panose="020B0604020202020204" pitchFamily="34" charset="0"/>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dirty="0"/>
              <a:t>Presenter’s Name</a:t>
            </a:r>
          </a:p>
        </p:txBody>
      </p:sp>
      <p:sp>
        <p:nvSpPr>
          <p:cNvPr id="10" name="Title 15">
            <a:extLst>
              <a:ext uri="{FF2B5EF4-FFF2-40B4-BE49-F238E27FC236}">
                <a16:creationId xmlns:a16="http://schemas.microsoft.com/office/drawing/2014/main" id="{65B08227-3138-BB41-8E3C-35CA4778CC1D}"/>
              </a:ext>
            </a:extLst>
          </p:cNvPr>
          <p:cNvSpPr>
            <a:spLocks noGrp="1"/>
          </p:cNvSpPr>
          <p:nvPr>
            <p:ph type="title" hasCustomPrompt="1"/>
          </p:nvPr>
        </p:nvSpPr>
        <p:spPr>
          <a:xfrm>
            <a:off x="449951" y="1891791"/>
            <a:ext cx="8583213" cy="1749284"/>
          </a:xfrm>
        </p:spPr>
        <p:txBody>
          <a:bodyPr anchor="b">
            <a:noAutofit/>
          </a:bodyPr>
          <a:lstStyle>
            <a:lvl1pPr>
              <a:defRPr sz="4800" b="0" i="0" baseline="0">
                <a:solidFill>
                  <a:schemeClr val="bg2"/>
                </a:solidFill>
                <a:latin typeface="+mj-lt"/>
              </a:defRPr>
            </a:lvl1pPr>
          </a:lstStyle>
          <a:p>
            <a:r>
              <a:rPr lang="en-US" dirty="0"/>
              <a:t>Title Here</a:t>
            </a:r>
          </a:p>
        </p:txBody>
      </p:sp>
      <p:sp>
        <p:nvSpPr>
          <p:cNvPr id="12" name="Text Placeholder 3">
            <a:extLst>
              <a:ext uri="{FF2B5EF4-FFF2-40B4-BE49-F238E27FC236}">
                <a16:creationId xmlns:a16="http://schemas.microsoft.com/office/drawing/2014/main" id="{E34A4266-EC7F-FD4B-9C3E-81E7A2295184}"/>
              </a:ext>
            </a:extLst>
          </p:cNvPr>
          <p:cNvSpPr>
            <a:spLocks noGrp="1"/>
          </p:cNvSpPr>
          <p:nvPr>
            <p:ph type="body" sz="quarter" idx="15" hasCustomPrompt="1"/>
          </p:nvPr>
        </p:nvSpPr>
        <p:spPr>
          <a:xfrm>
            <a:off x="454775" y="3755929"/>
            <a:ext cx="8576975" cy="677627"/>
          </a:xfrm>
          <a:prstGeom prst="rect">
            <a:avLst/>
          </a:prstGeom>
        </p:spPr>
        <p:txBody>
          <a:bodyPr>
            <a:noAutofit/>
          </a:bodyPr>
          <a:lstStyle>
            <a:lvl1pPr marL="0" indent="0" algn="l">
              <a:lnSpc>
                <a:spcPct val="100000"/>
              </a:lnSpc>
              <a:buNone/>
              <a:defRPr sz="2133" b="0" i="0">
                <a:solidFill>
                  <a:schemeClr val="bg2"/>
                </a:solidFill>
                <a:latin typeface="Arial" panose="020B0604020202020204" pitchFamily="34" charset="0"/>
                <a:ea typeface="Helvetica Neue" panose="02000503000000020004" pitchFamily="2" charset="0"/>
                <a:cs typeface="Arial" panose="020B0604020202020204" pitchFamily="34" charset="0"/>
              </a:defRPr>
            </a:lvl1pPr>
            <a:lvl2pPr marL="306900" indent="0">
              <a:lnSpc>
                <a:spcPct val="100000"/>
              </a:lnSpc>
              <a:buNone/>
              <a:defRPr i="1">
                <a:latin typeface="+mn-lt"/>
              </a:defRPr>
            </a:lvl2pPr>
            <a:lvl3pPr marL="687881" indent="0">
              <a:lnSpc>
                <a:spcPct val="100000"/>
              </a:lnSpc>
              <a:buNone/>
              <a:defRPr i="1">
                <a:latin typeface="+mn-lt"/>
              </a:defRPr>
            </a:lvl3pPr>
            <a:lvl4pPr marL="1066747" indent="0">
              <a:lnSpc>
                <a:spcPct val="100000"/>
              </a:lnSpc>
              <a:buNone/>
              <a:defRPr i="1">
                <a:latin typeface="+mn-lt"/>
              </a:defRPr>
            </a:lvl4pPr>
            <a:lvl5pPr marL="1447728" indent="0">
              <a:lnSpc>
                <a:spcPct val="100000"/>
              </a:lnSpc>
              <a:buNone/>
              <a:defRPr i="1">
                <a:latin typeface="+mn-lt"/>
              </a:defRPr>
            </a:lvl5pPr>
          </a:lstStyle>
          <a:p>
            <a:pPr lvl="0"/>
            <a:r>
              <a:rPr lang="en-US" dirty="0"/>
              <a:t>Optional Subhead here</a:t>
            </a:r>
          </a:p>
        </p:txBody>
      </p:sp>
      <p:pic>
        <p:nvPicPr>
          <p:cNvPr id="14" name="Picture 13">
            <a:extLst>
              <a:ext uri="{FF2B5EF4-FFF2-40B4-BE49-F238E27FC236}">
                <a16:creationId xmlns:a16="http://schemas.microsoft.com/office/drawing/2014/main" id="{D478ACD5-01D7-EA49-A1A8-0D5AC50A0B57}"/>
              </a:ext>
            </a:extLst>
          </p:cNvPr>
          <p:cNvPicPr>
            <a:picLocks noChangeAspect="1"/>
          </p:cNvPicPr>
          <p:nvPr userDrawn="1"/>
        </p:nvPicPr>
        <p:blipFill>
          <a:blip r:embed="rId2"/>
          <a:srcRect/>
          <a:stretch/>
        </p:blipFill>
        <p:spPr>
          <a:xfrm>
            <a:off x="399757" y="407827"/>
            <a:ext cx="1332612" cy="1332612"/>
          </a:xfrm>
          <a:prstGeom prst="rect">
            <a:avLst/>
          </a:prstGeom>
        </p:spPr>
      </p:pic>
      <p:sp>
        <p:nvSpPr>
          <p:cNvPr id="18" name="Freeform 77">
            <a:extLst>
              <a:ext uri="{FF2B5EF4-FFF2-40B4-BE49-F238E27FC236}">
                <a16:creationId xmlns:a16="http://schemas.microsoft.com/office/drawing/2014/main" id="{09D6DA44-3D41-5E45-80B2-97B2B0E76C11}"/>
              </a:ext>
            </a:extLst>
          </p:cNvPr>
          <p:cNvSpPr>
            <a:spLocks/>
          </p:cNvSpPr>
          <p:nvPr userDrawn="1"/>
        </p:nvSpPr>
        <p:spPr bwMode="auto">
          <a:xfrm>
            <a:off x="11190818" y="6400801"/>
            <a:ext cx="641349" cy="308099"/>
          </a:xfrm>
          <a:custGeom>
            <a:avLst/>
            <a:gdLst>
              <a:gd name="T0" fmla="*/ 350 w 350"/>
              <a:gd name="T1" fmla="*/ 52 h 168"/>
              <a:gd name="T2" fmla="*/ 270 w 350"/>
              <a:gd name="T3" fmla="*/ 130 h 168"/>
              <a:gd name="T4" fmla="*/ 240 w 350"/>
              <a:gd name="T5" fmla="*/ 100 h 168"/>
              <a:gd name="T6" fmla="*/ 205 w 350"/>
              <a:gd name="T7" fmla="*/ 91 h 168"/>
              <a:gd name="T8" fmla="*/ 201 w 350"/>
              <a:gd name="T9" fmla="*/ 86 h 168"/>
              <a:gd name="T10" fmla="*/ 200 w 350"/>
              <a:gd name="T11" fmla="*/ 82 h 168"/>
              <a:gd name="T12" fmla="*/ 203 w 350"/>
              <a:gd name="T13" fmla="*/ 73 h 168"/>
              <a:gd name="T14" fmla="*/ 203 w 350"/>
              <a:gd name="T15" fmla="*/ 73 h 168"/>
              <a:gd name="T16" fmla="*/ 205 w 350"/>
              <a:gd name="T17" fmla="*/ 72 h 168"/>
              <a:gd name="T18" fmla="*/ 234 w 350"/>
              <a:gd name="T19" fmla="*/ 71 h 168"/>
              <a:gd name="T20" fmla="*/ 266 w 350"/>
              <a:gd name="T21" fmla="*/ 85 h 168"/>
              <a:gd name="T22" fmla="*/ 222 w 350"/>
              <a:gd name="T23" fmla="*/ 48 h 168"/>
              <a:gd name="T24" fmla="*/ 179 w 350"/>
              <a:gd name="T25" fmla="*/ 73 h 168"/>
              <a:gd name="T26" fmla="*/ 178 w 350"/>
              <a:gd name="T27" fmla="*/ 76 h 168"/>
              <a:gd name="T28" fmla="*/ 122 w 350"/>
              <a:gd name="T29" fmla="*/ 60 h 168"/>
              <a:gd name="T30" fmla="*/ 178 w 350"/>
              <a:gd name="T31" fmla="*/ 41 h 168"/>
              <a:gd name="T32" fmla="*/ 153 w 350"/>
              <a:gd name="T33" fmla="*/ 0 h 168"/>
              <a:gd name="T34" fmla="*/ 97 w 350"/>
              <a:gd name="T35" fmla="*/ 2 h 168"/>
              <a:gd name="T36" fmla="*/ 72 w 350"/>
              <a:gd name="T37" fmla="*/ 73 h 168"/>
              <a:gd name="T38" fmla="*/ 25 w 350"/>
              <a:gd name="T39" fmla="*/ 73 h 168"/>
              <a:gd name="T40" fmla="*/ 0 w 350"/>
              <a:gd name="T41" fmla="*/ 2 h 168"/>
              <a:gd name="T42" fmla="*/ 48 w 350"/>
              <a:gd name="T43" fmla="*/ 119 h 168"/>
              <a:gd name="T44" fmla="*/ 97 w 350"/>
              <a:gd name="T45" fmla="*/ 64 h 168"/>
              <a:gd name="T46" fmla="*/ 187 w 350"/>
              <a:gd name="T47" fmla="*/ 107 h 168"/>
              <a:gd name="T48" fmla="*/ 214 w 350"/>
              <a:gd name="T49" fmla="*/ 117 h 168"/>
              <a:gd name="T50" fmla="*/ 242 w 350"/>
              <a:gd name="T51" fmla="*/ 125 h 168"/>
              <a:gd name="T52" fmla="*/ 237 w 350"/>
              <a:gd name="T53" fmla="*/ 147 h 168"/>
              <a:gd name="T54" fmla="*/ 203 w 350"/>
              <a:gd name="T55" fmla="*/ 141 h 168"/>
              <a:gd name="T56" fmla="*/ 176 w 350"/>
              <a:gd name="T57" fmla="*/ 130 h 168"/>
              <a:gd name="T58" fmla="*/ 224 w 350"/>
              <a:gd name="T59" fmla="*/ 168 h 168"/>
              <a:gd name="T60" fmla="*/ 270 w 350"/>
              <a:gd name="T61" fmla="*/ 134 h 168"/>
              <a:gd name="T62" fmla="*/ 295 w 350"/>
              <a:gd name="T63" fmla="*/ 166 h 168"/>
              <a:gd name="T64" fmla="*/ 343 w 350"/>
              <a:gd name="T65" fmla="*/ 119 h 168"/>
              <a:gd name="T66" fmla="*/ 295 w 350"/>
              <a:gd name="T67" fmla="*/ 99 h 168"/>
              <a:gd name="T68" fmla="*/ 350 w 350"/>
              <a:gd name="T69" fmla="*/ 7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0" h="168">
                <a:moveTo>
                  <a:pt x="350" y="73"/>
                </a:moveTo>
                <a:cubicBezTo>
                  <a:pt x="350" y="52"/>
                  <a:pt x="350" y="52"/>
                  <a:pt x="350" y="52"/>
                </a:cubicBezTo>
                <a:cubicBezTo>
                  <a:pt x="270" y="52"/>
                  <a:pt x="270" y="52"/>
                  <a:pt x="270" y="52"/>
                </a:cubicBezTo>
                <a:cubicBezTo>
                  <a:pt x="270" y="130"/>
                  <a:pt x="270" y="130"/>
                  <a:pt x="270" y="130"/>
                </a:cubicBezTo>
                <a:cubicBezTo>
                  <a:pt x="269" y="121"/>
                  <a:pt x="266" y="114"/>
                  <a:pt x="260" y="109"/>
                </a:cubicBezTo>
                <a:cubicBezTo>
                  <a:pt x="255" y="105"/>
                  <a:pt x="249" y="102"/>
                  <a:pt x="240" y="100"/>
                </a:cubicBezTo>
                <a:cubicBezTo>
                  <a:pt x="220" y="96"/>
                  <a:pt x="220" y="96"/>
                  <a:pt x="220" y="96"/>
                </a:cubicBezTo>
                <a:cubicBezTo>
                  <a:pt x="213" y="94"/>
                  <a:pt x="208" y="92"/>
                  <a:pt x="205" y="91"/>
                </a:cubicBezTo>
                <a:cubicBezTo>
                  <a:pt x="203" y="90"/>
                  <a:pt x="201" y="88"/>
                  <a:pt x="201" y="86"/>
                </a:cubicBezTo>
                <a:cubicBezTo>
                  <a:pt x="201" y="86"/>
                  <a:pt x="201" y="86"/>
                  <a:pt x="201" y="86"/>
                </a:cubicBezTo>
                <a:cubicBezTo>
                  <a:pt x="201" y="86"/>
                  <a:pt x="201" y="86"/>
                  <a:pt x="201" y="86"/>
                </a:cubicBezTo>
                <a:cubicBezTo>
                  <a:pt x="200" y="85"/>
                  <a:pt x="200" y="83"/>
                  <a:pt x="200" y="82"/>
                </a:cubicBezTo>
                <a:cubicBezTo>
                  <a:pt x="200" y="78"/>
                  <a:pt x="201" y="75"/>
                  <a:pt x="203" y="73"/>
                </a:cubicBezTo>
                <a:cubicBezTo>
                  <a:pt x="203" y="73"/>
                  <a:pt x="203" y="73"/>
                  <a:pt x="203" y="73"/>
                </a:cubicBezTo>
                <a:cubicBezTo>
                  <a:pt x="203" y="73"/>
                  <a:pt x="203" y="73"/>
                  <a:pt x="203" y="73"/>
                </a:cubicBezTo>
                <a:cubicBezTo>
                  <a:pt x="203" y="73"/>
                  <a:pt x="203" y="73"/>
                  <a:pt x="203" y="73"/>
                </a:cubicBezTo>
                <a:cubicBezTo>
                  <a:pt x="203" y="73"/>
                  <a:pt x="203" y="73"/>
                  <a:pt x="203" y="73"/>
                </a:cubicBezTo>
                <a:cubicBezTo>
                  <a:pt x="204" y="72"/>
                  <a:pt x="205" y="72"/>
                  <a:pt x="205" y="72"/>
                </a:cubicBezTo>
                <a:cubicBezTo>
                  <a:pt x="209" y="69"/>
                  <a:pt x="214" y="68"/>
                  <a:pt x="220" y="68"/>
                </a:cubicBezTo>
                <a:cubicBezTo>
                  <a:pt x="226" y="68"/>
                  <a:pt x="231" y="69"/>
                  <a:pt x="234" y="71"/>
                </a:cubicBezTo>
                <a:cubicBezTo>
                  <a:pt x="240" y="74"/>
                  <a:pt x="243" y="78"/>
                  <a:pt x="243" y="85"/>
                </a:cubicBezTo>
                <a:cubicBezTo>
                  <a:pt x="266" y="85"/>
                  <a:pt x="266" y="85"/>
                  <a:pt x="266" y="85"/>
                </a:cubicBezTo>
                <a:cubicBezTo>
                  <a:pt x="266" y="73"/>
                  <a:pt x="261" y="64"/>
                  <a:pt x="253" y="58"/>
                </a:cubicBezTo>
                <a:cubicBezTo>
                  <a:pt x="244" y="51"/>
                  <a:pt x="234" y="48"/>
                  <a:pt x="222" y="48"/>
                </a:cubicBezTo>
                <a:cubicBezTo>
                  <a:pt x="207" y="48"/>
                  <a:pt x="196" y="52"/>
                  <a:pt x="189" y="58"/>
                </a:cubicBezTo>
                <a:cubicBezTo>
                  <a:pt x="184" y="62"/>
                  <a:pt x="181" y="67"/>
                  <a:pt x="179" y="73"/>
                </a:cubicBezTo>
                <a:cubicBezTo>
                  <a:pt x="179" y="73"/>
                  <a:pt x="179" y="73"/>
                  <a:pt x="179" y="73"/>
                </a:cubicBezTo>
                <a:cubicBezTo>
                  <a:pt x="179" y="74"/>
                  <a:pt x="179" y="75"/>
                  <a:pt x="178" y="76"/>
                </a:cubicBezTo>
                <a:cubicBezTo>
                  <a:pt x="176" y="89"/>
                  <a:pt x="167" y="98"/>
                  <a:pt x="153" y="98"/>
                </a:cubicBezTo>
                <a:cubicBezTo>
                  <a:pt x="131" y="98"/>
                  <a:pt x="122" y="79"/>
                  <a:pt x="122" y="60"/>
                </a:cubicBezTo>
                <a:cubicBezTo>
                  <a:pt x="122" y="40"/>
                  <a:pt x="131" y="21"/>
                  <a:pt x="153" y="21"/>
                </a:cubicBezTo>
                <a:cubicBezTo>
                  <a:pt x="166" y="21"/>
                  <a:pt x="176" y="29"/>
                  <a:pt x="178" y="41"/>
                </a:cubicBezTo>
                <a:cubicBezTo>
                  <a:pt x="202" y="41"/>
                  <a:pt x="202" y="41"/>
                  <a:pt x="202" y="41"/>
                </a:cubicBezTo>
                <a:cubicBezTo>
                  <a:pt x="199" y="14"/>
                  <a:pt x="178" y="0"/>
                  <a:pt x="153" y="0"/>
                </a:cubicBezTo>
                <a:cubicBezTo>
                  <a:pt x="119" y="0"/>
                  <a:pt x="99" y="24"/>
                  <a:pt x="97" y="55"/>
                </a:cubicBezTo>
                <a:cubicBezTo>
                  <a:pt x="97" y="2"/>
                  <a:pt x="97" y="2"/>
                  <a:pt x="97" y="2"/>
                </a:cubicBezTo>
                <a:cubicBezTo>
                  <a:pt x="72" y="2"/>
                  <a:pt x="72" y="2"/>
                  <a:pt x="72" y="2"/>
                </a:cubicBezTo>
                <a:cubicBezTo>
                  <a:pt x="72" y="73"/>
                  <a:pt x="72" y="73"/>
                  <a:pt x="72" y="73"/>
                </a:cubicBezTo>
                <a:cubicBezTo>
                  <a:pt x="72" y="90"/>
                  <a:pt x="66" y="98"/>
                  <a:pt x="48" y="98"/>
                </a:cubicBezTo>
                <a:cubicBezTo>
                  <a:pt x="28" y="98"/>
                  <a:pt x="25" y="86"/>
                  <a:pt x="25" y="73"/>
                </a:cubicBezTo>
                <a:cubicBezTo>
                  <a:pt x="25" y="2"/>
                  <a:pt x="25" y="2"/>
                  <a:pt x="25" y="2"/>
                </a:cubicBezTo>
                <a:cubicBezTo>
                  <a:pt x="0" y="2"/>
                  <a:pt x="0" y="2"/>
                  <a:pt x="0" y="2"/>
                </a:cubicBezTo>
                <a:cubicBezTo>
                  <a:pt x="0" y="73"/>
                  <a:pt x="0" y="73"/>
                  <a:pt x="0" y="73"/>
                </a:cubicBezTo>
                <a:cubicBezTo>
                  <a:pt x="0" y="104"/>
                  <a:pt x="18" y="119"/>
                  <a:pt x="48" y="119"/>
                </a:cubicBezTo>
                <a:cubicBezTo>
                  <a:pt x="79" y="119"/>
                  <a:pt x="97" y="104"/>
                  <a:pt x="97" y="73"/>
                </a:cubicBezTo>
                <a:cubicBezTo>
                  <a:pt x="97" y="64"/>
                  <a:pt x="97" y="64"/>
                  <a:pt x="97" y="64"/>
                </a:cubicBezTo>
                <a:cubicBezTo>
                  <a:pt x="99" y="95"/>
                  <a:pt x="119" y="119"/>
                  <a:pt x="153" y="119"/>
                </a:cubicBezTo>
                <a:cubicBezTo>
                  <a:pt x="167" y="119"/>
                  <a:pt x="179" y="115"/>
                  <a:pt x="187" y="107"/>
                </a:cubicBezTo>
                <a:cubicBezTo>
                  <a:pt x="188" y="107"/>
                  <a:pt x="189" y="108"/>
                  <a:pt x="189" y="108"/>
                </a:cubicBezTo>
                <a:cubicBezTo>
                  <a:pt x="194" y="111"/>
                  <a:pt x="202" y="114"/>
                  <a:pt x="214" y="117"/>
                </a:cubicBezTo>
                <a:cubicBezTo>
                  <a:pt x="226" y="119"/>
                  <a:pt x="226" y="119"/>
                  <a:pt x="226" y="119"/>
                </a:cubicBezTo>
                <a:cubicBezTo>
                  <a:pt x="234" y="121"/>
                  <a:pt x="239" y="123"/>
                  <a:pt x="242" y="125"/>
                </a:cubicBezTo>
                <a:cubicBezTo>
                  <a:pt x="245" y="127"/>
                  <a:pt x="247" y="130"/>
                  <a:pt x="247" y="133"/>
                </a:cubicBezTo>
                <a:cubicBezTo>
                  <a:pt x="247" y="140"/>
                  <a:pt x="244" y="144"/>
                  <a:pt x="237" y="147"/>
                </a:cubicBezTo>
                <a:cubicBezTo>
                  <a:pt x="233" y="148"/>
                  <a:pt x="229" y="148"/>
                  <a:pt x="223" y="148"/>
                </a:cubicBezTo>
                <a:cubicBezTo>
                  <a:pt x="213" y="148"/>
                  <a:pt x="207" y="146"/>
                  <a:pt x="203" y="141"/>
                </a:cubicBezTo>
                <a:cubicBezTo>
                  <a:pt x="201" y="139"/>
                  <a:pt x="199" y="135"/>
                  <a:pt x="198" y="130"/>
                </a:cubicBezTo>
                <a:cubicBezTo>
                  <a:pt x="176" y="130"/>
                  <a:pt x="176" y="130"/>
                  <a:pt x="176" y="130"/>
                </a:cubicBezTo>
                <a:cubicBezTo>
                  <a:pt x="176" y="142"/>
                  <a:pt x="180" y="151"/>
                  <a:pt x="189" y="158"/>
                </a:cubicBezTo>
                <a:cubicBezTo>
                  <a:pt x="197" y="164"/>
                  <a:pt x="209" y="168"/>
                  <a:pt x="224" y="168"/>
                </a:cubicBezTo>
                <a:cubicBezTo>
                  <a:pt x="239" y="168"/>
                  <a:pt x="250" y="164"/>
                  <a:pt x="258" y="158"/>
                </a:cubicBezTo>
                <a:cubicBezTo>
                  <a:pt x="265" y="151"/>
                  <a:pt x="269" y="143"/>
                  <a:pt x="270" y="134"/>
                </a:cubicBezTo>
                <a:cubicBezTo>
                  <a:pt x="270" y="166"/>
                  <a:pt x="270" y="166"/>
                  <a:pt x="270" y="166"/>
                </a:cubicBezTo>
                <a:cubicBezTo>
                  <a:pt x="295" y="166"/>
                  <a:pt x="295" y="166"/>
                  <a:pt x="295" y="166"/>
                </a:cubicBezTo>
                <a:cubicBezTo>
                  <a:pt x="295" y="119"/>
                  <a:pt x="295" y="119"/>
                  <a:pt x="295" y="119"/>
                </a:cubicBezTo>
                <a:cubicBezTo>
                  <a:pt x="343" y="119"/>
                  <a:pt x="343" y="119"/>
                  <a:pt x="343" y="119"/>
                </a:cubicBezTo>
                <a:cubicBezTo>
                  <a:pt x="343" y="99"/>
                  <a:pt x="343" y="99"/>
                  <a:pt x="343" y="99"/>
                </a:cubicBezTo>
                <a:cubicBezTo>
                  <a:pt x="295" y="99"/>
                  <a:pt x="295" y="99"/>
                  <a:pt x="295" y="99"/>
                </a:cubicBezTo>
                <a:cubicBezTo>
                  <a:pt x="295" y="73"/>
                  <a:pt x="295" y="73"/>
                  <a:pt x="295" y="73"/>
                </a:cubicBezTo>
                <a:lnTo>
                  <a:pt x="350" y="73"/>
                </a:lnTo>
                <a:close/>
              </a:path>
            </a:pathLst>
          </a:custGeom>
          <a:solidFill>
            <a:schemeClr val="bg2"/>
          </a:solidFill>
          <a:ln>
            <a:noFill/>
          </a:ln>
        </p:spPr>
        <p:txBody>
          <a:bodyPr vert="horz" wrap="square" lIns="121920" tIns="60960" rIns="121920" bIns="60960" numCol="1" anchor="t" anchorCtr="0" compatLnSpc="1">
            <a:prstTxWarp prst="textNoShape">
              <a:avLst/>
            </a:prstTxWarp>
          </a:bodyPr>
          <a:lstStyle/>
          <a:p>
            <a:endParaRPr lang="en-US" sz="2400" b="0" i="0" dirty="0">
              <a:latin typeface="Arial" panose="020B0604020202020204" pitchFamily="34" charset="0"/>
              <a:ea typeface="Helvetica Neue" panose="02000503000000020004" pitchFamily="2" charset="0"/>
              <a:cs typeface="Arial" panose="020B0604020202020204" pitchFamily="34" charset="0"/>
            </a:endParaRPr>
          </a:p>
        </p:txBody>
      </p:sp>
      <p:pic>
        <p:nvPicPr>
          <p:cNvPr id="2" name="Picture 1">
            <a:extLst>
              <a:ext uri="{FF2B5EF4-FFF2-40B4-BE49-F238E27FC236}">
                <a16:creationId xmlns:a16="http://schemas.microsoft.com/office/drawing/2014/main" id="{504723CD-1F5B-804C-A079-FE3D1017AF2B}"/>
              </a:ext>
            </a:extLst>
          </p:cNvPr>
          <p:cNvPicPr>
            <a:picLocks noChangeAspect="1"/>
          </p:cNvPicPr>
          <p:nvPr userDrawn="1"/>
        </p:nvPicPr>
        <p:blipFill rotWithShape="1">
          <a:blip r:embed="rId3" cstate="screen">
            <a:alphaModFix amt="45000"/>
            <a:extLst>
              <a:ext uri="{28A0092B-C50C-407E-A947-70E740481C1C}">
                <a14:useLocalDpi xmlns:a14="http://schemas.microsoft.com/office/drawing/2010/main"/>
              </a:ext>
            </a:extLst>
          </a:blip>
          <a:srcRect r="32084"/>
          <a:stretch/>
        </p:blipFill>
        <p:spPr>
          <a:xfrm>
            <a:off x="2992717" y="244782"/>
            <a:ext cx="9199283" cy="2249132"/>
          </a:xfrm>
          <a:prstGeom prst="rect">
            <a:avLst/>
          </a:prstGeom>
        </p:spPr>
      </p:pic>
    </p:spTree>
    <p:extLst>
      <p:ext uri="{BB962C8B-B14F-4D97-AF65-F5344CB8AC3E}">
        <p14:creationId xmlns:p14="http://schemas.microsoft.com/office/powerpoint/2010/main" val="43151104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620">
          <p15:clr>
            <a:srgbClr val="FBAE40"/>
          </p15:clr>
        </p15:guide>
        <p15:guide id="2" pos="2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284617-2E4B-AA60-D7EA-5326915CC1E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38895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4">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CCA334-B766-660F-8C57-4F113AFA9D2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43137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5">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D4CFBF-681B-9535-651E-1C286919988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889500" y="0"/>
            <a:ext cx="7302500" cy="6858000"/>
          </a:xfrm>
          <a:prstGeom prst="rect">
            <a:avLst/>
          </a:prstGeom>
        </p:spPr>
      </p:pic>
      <p:sp>
        <p:nvSpPr>
          <p:cNvPr id="6" name="Slide Number Placeholder 5">
            <a:extLst>
              <a:ext uri="{FF2B5EF4-FFF2-40B4-BE49-F238E27FC236}">
                <a16:creationId xmlns:a16="http://schemas.microsoft.com/office/drawing/2014/main" id="{ED39F5FA-78E5-8449-F4E2-EB95350DA33E}"/>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81D71972-4D9B-4849-B57D-2F08B4442115}" type="slidenum">
              <a:rPr lang="en-US" smtClean="0"/>
              <a:pPr/>
              <a:t>‹#›</a:t>
            </a:fld>
            <a:endParaRPr lang="en-US"/>
          </a:p>
        </p:txBody>
      </p:sp>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2" y="1563236"/>
            <a:ext cx="7358744" cy="2387600"/>
          </a:xfrm>
        </p:spPr>
        <p:txBody>
          <a:bodyPr anchor="b"/>
          <a:lstStyle>
            <a:lvl1pPr algn="l">
              <a:defRPr sz="6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4042911"/>
            <a:ext cx="7358744" cy="1018946"/>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63897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6 - Photo">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A8A7EE-23CB-7834-F00C-41957665084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3A2B5DC4-7E2D-0284-48EC-1C0B5091063D}"/>
              </a:ext>
            </a:extLst>
          </p:cNvPr>
          <p:cNvSpPr>
            <a:spLocks noGrp="1"/>
          </p:cNvSpPr>
          <p:nvPr>
            <p:ph type="ctrTitle"/>
          </p:nvPr>
        </p:nvSpPr>
        <p:spPr>
          <a:xfrm>
            <a:off x="576941" y="4382382"/>
            <a:ext cx="11074731" cy="1120842"/>
          </a:xfrm>
        </p:spPr>
        <p:txBody>
          <a:bodyPr anchor="b">
            <a:normAutofit/>
          </a:bodyPr>
          <a:lstStyle>
            <a:lvl1pPr algn="l">
              <a:defRPr sz="5000">
                <a:solidFill>
                  <a:schemeClr val="bg1"/>
                </a:solidFill>
              </a:defRPr>
            </a:lvl1pPr>
          </a:lstStyle>
          <a:p>
            <a:r>
              <a:rPr lang="en-US"/>
              <a:t>Click to edit Master title style</a:t>
            </a:r>
          </a:p>
        </p:txBody>
      </p:sp>
      <p:sp>
        <p:nvSpPr>
          <p:cNvPr id="13" name="Subtitle 2">
            <a:extLst>
              <a:ext uri="{FF2B5EF4-FFF2-40B4-BE49-F238E27FC236}">
                <a16:creationId xmlns:a16="http://schemas.microsoft.com/office/drawing/2014/main" id="{06B46850-58E4-0F1A-2BC4-91378ADFE97F}"/>
              </a:ext>
            </a:extLst>
          </p:cNvPr>
          <p:cNvSpPr>
            <a:spLocks noGrp="1"/>
          </p:cNvSpPr>
          <p:nvPr>
            <p:ph type="subTitle" idx="1"/>
          </p:nvPr>
        </p:nvSpPr>
        <p:spPr>
          <a:xfrm>
            <a:off x="576942" y="5587432"/>
            <a:ext cx="11074730" cy="5763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lide Number Placeholder 5">
            <a:extLst>
              <a:ext uri="{FF2B5EF4-FFF2-40B4-BE49-F238E27FC236}">
                <a16:creationId xmlns:a16="http://schemas.microsoft.com/office/drawing/2014/main" id="{84423A89-8325-92EC-DF7E-C10696FB045C}"/>
              </a:ext>
              <a:ext uri="{C183D7F6-B498-43B3-948B-1728B52AA6E4}">
                <adec:decorative xmlns:adec="http://schemas.microsoft.com/office/drawing/2017/decorative" val="1"/>
              </a:ext>
            </a:extLst>
          </p:cNvPr>
          <p:cNvSpPr>
            <a:spLocks noGrp="1"/>
          </p:cNvSpPr>
          <p:nvPr>
            <p:ph type="sldNum" sz="quarter" idx="12"/>
          </p:nvPr>
        </p:nvSpPr>
        <p:spPr>
          <a:xfrm>
            <a:off x="9225641" y="6267449"/>
            <a:ext cx="2743200" cy="365125"/>
          </a:xfrm>
        </p:spPr>
        <p:txBody>
          <a:bodyPr/>
          <a:lstStyle>
            <a:lvl1pPr>
              <a:defRPr>
                <a:solidFill>
                  <a:schemeClr val="bg1"/>
                </a:solidFill>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877842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theme" Target="../theme/theme3.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44.xml"/><Relationship Id="rId1" Type="http://schemas.openxmlformats.org/officeDocument/2006/relationships/slideLayout" Target="../slideLayouts/slideLayout4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image" Target="../media/image33.png"/><Relationship Id="rId5" Type="http://schemas.openxmlformats.org/officeDocument/2006/relationships/theme" Target="../theme/theme8.xml"/><Relationship Id="rId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E60E4B-757A-55AA-F002-1FBC8F6D11BE}"/>
              </a:ext>
            </a:extLst>
          </p:cNvPr>
          <p:cNvSpPr>
            <a:spLocks noGrp="1"/>
          </p:cNvSpPr>
          <p:nvPr>
            <p:ph type="title"/>
          </p:nvPr>
        </p:nvSpPr>
        <p:spPr>
          <a:xfrm>
            <a:off x="680357" y="489634"/>
            <a:ext cx="10831286" cy="99317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684E101B-EDF9-A972-7FA4-476169D640DF}"/>
              </a:ext>
            </a:extLst>
          </p:cNvPr>
          <p:cNvSpPr>
            <a:spLocks noGrp="1"/>
          </p:cNvSpPr>
          <p:nvPr>
            <p:ph type="body" idx="1"/>
          </p:nvPr>
        </p:nvSpPr>
        <p:spPr>
          <a:xfrm>
            <a:off x="680357" y="1767015"/>
            <a:ext cx="10831286" cy="42630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9D4898C-8E32-65AD-40F0-DCA81BB95EB5}"/>
              </a:ext>
            </a:extLst>
          </p:cNvPr>
          <p:cNvSpPr>
            <a:spLocks noGrp="1"/>
          </p:cNvSpPr>
          <p:nvPr>
            <p:ph type="sldNum" sz="quarter" idx="4"/>
          </p:nvPr>
        </p:nvSpPr>
        <p:spPr>
          <a:xfrm>
            <a:off x="9225641" y="6267449"/>
            <a:ext cx="2743200" cy="365125"/>
          </a:xfrm>
          <a:prstGeom prst="rect">
            <a:avLst/>
          </a:prstGeom>
        </p:spPr>
        <p:txBody>
          <a:bodyPr vert="horz" lIns="91440" tIns="45720" rIns="91440" bIns="45720" rtlCol="0" anchor="ctr"/>
          <a:lstStyle>
            <a:lvl1pPr algn="r">
              <a:defRPr sz="1200" b="1">
                <a:solidFill>
                  <a:schemeClr val="accent1"/>
                </a:solidFill>
                <a:latin typeface="Arial" panose="020B0604020202020204" pitchFamily="34" charset="0"/>
                <a:cs typeface="Arial" panose="020B0604020202020204" pitchFamily="34" charset="0"/>
              </a:defRPr>
            </a:lvl1pPr>
          </a:lstStyle>
          <a:p>
            <a:fld id="{81D71972-4D9B-4849-B57D-2F08B4442115}" type="slidenum">
              <a:rPr lang="en-US" smtClean="0"/>
              <a:pPr/>
              <a:t>‹#›</a:t>
            </a:fld>
            <a:endParaRPr lang="en-US"/>
          </a:p>
        </p:txBody>
      </p:sp>
    </p:spTree>
    <p:extLst>
      <p:ext uri="{BB962C8B-B14F-4D97-AF65-F5344CB8AC3E}">
        <p14:creationId xmlns:p14="http://schemas.microsoft.com/office/powerpoint/2010/main" val="194799727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61" r:id="rId5"/>
    <p:sldLayoutId id="2147483662" r:id="rId6"/>
    <p:sldLayoutId id="2147483663" r:id="rId7"/>
    <p:sldLayoutId id="2147483664" r:id="rId8"/>
    <p:sldLayoutId id="2147483669" r:id="rId9"/>
    <p:sldLayoutId id="2147483668" r:id="rId10"/>
    <p:sldLayoutId id="2147483667" r:id="rId11"/>
    <p:sldLayoutId id="2147483666" r:id="rId12"/>
    <p:sldLayoutId id="2147483665" r:id="rId13"/>
    <p:sldLayoutId id="2147483654" r:id="rId14"/>
    <p:sldLayoutId id="2147483655" r:id="rId15"/>
    <p:sldLayoutId id="2147483652" r:id="rId16"/>
    <p:sldLayoutId id="2147483653" r:id="rId17"/>
    <p:sldLayoutId id="2147483675" r:id="rId18"/>
    <p:sldLayoutId id="2147483676" r:id="rId19"/>
    <p:sldLayoutId id="2147483656" r:id="rId20"/>
    <p:sldLayoutId id="2147483671" r:id="rId21"/>
    <p:sldLayoutId id="2147483672" r:id="rId22"/>
    <p:sldLayoutId id="2147483673" r:id="rId23"/>
    <p:sldLayoutId id="2147483674" r:id="rId24"/>
    <p:sldLayoutId id="2147483677" r:id="rId25"/>
    <p:sldLayoutId id="2147483715" r:id="rId26"/>
    <p:sldLayoutId id="2147483716" r:id="rId27"/>
  </p:sldLayoutIdLst>
  <p:txStyles>
    <p:titleStyle>
      <a:lvl1pPr algn="l" defTabSz="914400" rtl="0" eaLnBrk="1" latinLnBrk="0" hangingPunct="1">
        <a:lnSpc>
          <a:spcPct val="90000"/>
        </a:lnSpc>
        <a:spcBef>
          <a:spcPct val="0"/>
        </a:spcBef>
        <a:buNone/>
        <a:defRPr sz="44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5"/>
        </a:buClr>
        <a:buFont typeface="Arial" panose="020B0604020202020204" pitchFamily="34" charset="0"/>
        <a:buChar char="•"/>
        <a:defRPr sz="2400" kern="1200">
          <a:solidFill>
            <a:srgbClr val="6A707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rgbClr val="6A707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rgbClr val="6A707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rgbClr val="6A707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rgbClr val="6A707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7" y="609602"/>
            <a:ext cx="10353761" cy="132632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2096064"/>
            <a:ext cx="10353763"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5883277"/>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BCAD085-E8A6-8845-BD4E-CB4CCA059FC4}" type="datetimeFigureOut">
              <a:rPr lang="en-US" smtClean="0"/>
              <a:t>5/19/2026</a:t>
            </a:fld>
            <a:endParaRPr lang="en-US"/>
          </a:p>
        </p:txBody>
      </p:sp>
      <p:sp>
        <p:nvSpPr>
          <p:cNvPr id="5" name="Footer Placeholder 4"/>
          <p:cNvSpPr>
            <a:spLocks noGrp="1"/>
          </p:cNvSpPr>
          <p:nvPr>
            <p:ph type="ftr" sz="quarter" idx="3"/>
          </p:nvPr>
        </p:nvSpPr>
        <p:spPr>
          <a:xfrm>
            <a:off x="913796" y="5883277"/>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3" y="5883277"/>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926844403"/>
      </p:ext>
    </p:extLst>
  </p:cSld>
  <p:clrMap bg1="dk1" tx1="lt1" bg2="dk2" tx2="lt2" accent1="accent1" accent2="accent2" accent3="accent3" accent4="accent4" accent5="accent5" accent6="accent6" hlink="hlink" folHlink="folHlink"/>
  <p:sldLayoutIdLst>
    <p:sldLayoutId id="2147483679" r:id="rId1"/>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81192" y="705124"/>
            <a:ext cx="11029616" cy="1189554"/>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chemeClr val="lt1"/>
              </a:buClr>
              <a:buSzPts val="2800"/>
              <a:buFont typeface="Century Gothic"/>
              <a:buNone/>
              <a:defRPr sz="28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 name="Google Shape;11;p1"/>
          <p:cNvSpPr txBox="1">
            <a:spLocks noGrp="1"/>
          </p:cNvSpPr>
          <p:nvPr>
            <p:ph type="body" idx="1"/>
          </p:nvPr>
        </p:nvSpPr>
        <p:spPr>
          <a:xfrm>
            <a:off x="581192" y="2336003"/>
            <a:ext cx="11029616" cy="3522794"/>
          </a:xfrm>
          <a:prstGeom prst="rect">
            <a:avLst/>
          </a:prstGeom>
          <a:noFill/>
          <a:ln>
            <a:noFill/>
          </a:ln>
        </p:spPr>
        <p:txBody>
          <a:bodyPr spcFirstLastPara="1" wrap="square" lIns="91425" tIns="45700" rIns="91425" bIns="45700" anchor="ctr" anchorCtr="0">
            <a:normAutofit/>
          </a:bodyPr>
          <a:lstStyle>
            <a:lvl1pPr marL="457200" marR="0" lvl="0" indent="-333756" algn="l" rtl="0">
              <a:spcBef>
                <a:spcPts val="360"/>
              </a:spcBef>
              <a:spcAft>
                <a:spcPts val="0"/>
              </a:spcAft>
              <a:buClr>
                <a:schemeClr val="accent2"/>
              </a:buClr>
              <a:buSzPts val="1656"/>
              <a:buFont typeface="Noto Sans Symbols"/>
              <a:buChar char="◼"/>
              <a:defRPr sz="1800" b="0" i="0" u="none" strike="noStrike" cap="none">
                <a:solidFill>
                  <a:schemeClr val="dk2"/>
                </a:solidFill>
                <a:latin typeface="Century Gothic"/>
                <a:ea typeface="Century Gothic"/>
                <a:cs typeface="Century Gothic"/>
                <a:sym typeface="Century Gothic"/>
              </a:defRPr>
            </a:lvl1pPr>
            <a:lvl2pPr marL="914400" marR="0" lvl="1" indent="-322072" algn="l" rtl="0">
              <a:spcBef>
                <a:spcPts val="600"/>
              </a:spcBef>
              <a:spcAft>
                <a:spcPts val="0"/>
              </a:spcAft>
              <a:buClr>
                <a:schemeClr val="accent2"/>
              </a:buClr>
              <a:buSzPts val="1472"/>
              <a:buFont typeface="Noto Sans Symbols"/>
              <a:buChar char="◼"/>
              <a:defRPr sz="1600" b="0" i="0" u="none" strike="noStrike" cap="none">
                <a:solidFill>
                  <a:schemeClr val="dk2"/>
                </a:solidFill>
                <a:latin typeface="Century Gothic"/>
                <a:ea typeface="Century Gothic"/>
                <a:cs typeface="Century Gothic"/>
                <a:sym typeface="Century Gothic"/>
              </a:defRPr>
            </a:lvl2pPr>
            <a:lvl3pPr marL="1371600" marR="0" lvl="2" indent="-310388" algn="l" rtl="0">
              <a:spcBef>
                <a:spcPts val="600"/>
              </a:spcBef>
              <a:spcAft>
                <a:spcPts val="0"/>
              </a:spcAft>
              <a:buClr>
                <a:schemeClr val="accent2"/>
              </a:buClr>
              <a:buSzPts val="1288"/>
              <a:buFont typeface="Noto Sans Symbols"/>
              <a:buChar char="◼"/>
              <a:defRPr sz="1400" b="0" i="0" u="none" strike="noStrike" cap="none">
                <a:solidFill>
                  <a:schemeClr val="dk2"/>
                </a:solidFill>
                <a:latin typeface="Century Gothic"/>
                <a:ea typeface="Century Gothic"/>
                <a:cs typeface="Century Gothic"/>
                <a:sym typeface="Century Gothic"/>
              </a:defRPr>
            </a:lvl3pPr>
            <a:lvl4pPr marL="1828800" marR="0" lvl="3"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entury Gothic"/>
                <a:ea typeface="Century Gothic"/>
                <a:cs typeface="Century Gothic"/>
                <a:sym typeface="Century Gothic"/>
              </a:defRPr>
            </a:lvl4pPr>
            <a:lvl5pPr marL="2286000" marR="0" lvl="4"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entury Gothic"/>
                <a:ea typeface="Century Gothic"/>
                <a:cs typeface="Century Gothic"/>
                <a:sym typeface="Century Gothic"/>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entury Gothic"/>
                <a:ea typeface="Century Gothic"/>
                <a:cs typeface="Century Gothic"/>
                <a:sym typeface="Century Gothic"/>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entury Gothic"/>
                <a:ea typeface="Century Gothic"/>
                <a:cs typeface="Century Gothic"/>
                <a:sym typeface="Century Gothic"/>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entury Gothic"/>
                <a:ea typeface="Century Gothic"/>
                <a:cs typeface="Century Gothic"/>
                <a:sym typeface="Century Gothic"/>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entury Gothic"/>
                <a:ea typeface="Century Gothic"/>
                <a:cs typeface="Century Gothic"/>
                <a:sym typeface="Century Gothic"/>
              </a:defRPr>
            </a:lvl9pPr>
          </a:lstStyle>
          <a:p>
            <a:endParaRPr/>
          </a:p>
        </p:txBody>
      </p:sp>
      <p:sp>
        <p:nvSpPr>
          <p:cNvPr id="12" name="Google Shape;12;p1"/>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chemeClr val="accent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3" name="Google Shape;13;p1"/>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chemeClr val="accent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4" name="Google Shape;14;p1"/>
          <p:cNvSpPr txBox="1">
            <a:spLocks noGrp="1"/>
          </p:cNvSpPr>
          <p:nvPr>
            <p:ph type="sldNum" idx="12"/>
          </p:nvPr>
        </p:nvSpPr>
        <p:spPr>
          <a:xfrm>
            <a:off x="10558300" y="5956137"/>
            <a:ext cx="105251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2"/>
                </a:solidFill>
                <a:latin typeface="Century Gothic"/>
                <a:ea typeface="Century Gothic"/>
                <a:cs typeface="Century Gothic"/>
                <a:sym typeface="Century Gothic"/>
              </a:defRPr>
            </a:lvl1pPr>
            <a:lvl2pPr marL="0" marR="0" lvl="1" indent="0" algn="r" rtl="0">
              <a:spcBef>
                <a:spcPts val="0"/>
              </a:spcBef>
              <a:buNone/>
              <a:defRPr sz="900" b="0" i="0" u="none" strike="noStrike" cap="none">
                <a:solidFill>
                  <a:schemeClr val="accent2"/>
                </a:solidFill>
                <a:latin typeface="Century Gothic"/>
                <a:ea typeface="Century Gothic"/>
                <a:cs typeface="Century Gothic"/>
                <a:sym typeface="Century Gothic"/>
              </a:defRPr>
            </a:lvl2pPr>
            <a:lvl3pPr marL="0" marR="0" lvl="2" indent="0" algn="r" rtl="0">
              <a:spcBef>
                <a:spcPts val="0"/>
              </a:spcBef>
              <a:buNone/>
              <a:defRPr sz="900" b="0" i="0" u="none" strike="noStrike" cap="none">
                <a:solidFill>
                  <a:schemeClr val="accent2"/>
                </a:solidFill>
                <a:latin typeface="Century Gothic"/>
                <a:ea typeface="Century Gothic"/>
                <a:cs typeface="Century Gothic"/>
                <a:sym typeface="Century Gothic"/>
              </a:defRPr>
            </a:lvl3pPr>
            <a:lvl4pPr marL="0" marR="0" lvl="3" indent="0" algn="r" rtl="0">
              <a:spcBef>
                <a:spcPts val="0"/>
              </a:spcBef>
              <a:buNone/>
              <a:defRPr sz="900" b="0" i="0" u="none" strike="noStrike" cap="none">
                <a:solidFill>
                  <a:schemeClr val="accent2"/>
                </a:solidFill>
                <a:latin typeface="Century Gothic"/>
                <a:ea typeface="Century Gothic"/>
                <a:cs typeface="Century Gothic"/>
                <a:sym typeface="Century Gothic"/>
              </a:defRPr>
            </a:lvl4pPr>
            <a:lvl5pPr marL="0" marR="0" lvl="4" indent="0" algn="r" rtl="0">
              <a:spcBef>
                <a:spcPts val="0"/>
              </a:spcBef>
              <a:buNone/>
              <a:defRPr sz="900" b="0" i="0" u="none" strike="noStrike" cap="none">
                <a:solidFill>
                  <a:schemeClr val="accent2"/>
                </a:solidFill>
                <a:latin typeface="Century Gothic"/>
                <a:ea typeface="Century Gothic"/>
                <a:cs typeface="Century Gothic"/>
                <a:sym typeface="Century Gothic"/>
              </a:defRPr>
            </a:lvl5pPr>
            <a:lvl6pPr marL="0" marR="0" lvl="5" indent="0" algn="r" rtl="0">
              <a:spcBef>
                <a:spcPts val="0"/>
              </a:spcBef>
              <a:buNone/>
              <a:defRPr sz="900" b="0" i="0" u="none" strike="noStrike" cap="none">
                <a:solidFill>
                  <a:schemeClr val="accent2"/>
                </a:solidFill>
                <a:latin typeface="Century Gothic"/>
                <a:ea typeface="Century Gothic"/>
                <a:cs typeface="Century Gothic"/>
                <a:sym typeface="Century Gothic"/>
              </a:defRPr>
            </a:lvl6pPr>
            <a:lvl7pPr marL="0" marR="0" lvl="6" indent="0" algn="r" rtl="0">
              <a:spcBef>
                <a:spcPts val="0"/>
              </a:spcBef>
              <a:buNone/>
              <a:defRPr sz="900" b="0" i="0" u="none" strike="noStrike" cap="none">
                <a:solidFill>
                  <a:schemeClr val="accent2"/>
                </a:solidFill>
                <a:latin typeface="Century Gothic"/>
                <a:ea typeface="Century Gothic"/>
                <a:cs typeface="Century Gothic"/>
                <a:sym typeface="Century Gothic"/>
              </a:defRPr>
            </a:lvl7pPr>
            <a:lvl8pPr marL="0" marR="0" lvl="7" indent="0" algn="r" rtl="0">
              <a:spcBef>
                <a:spcPts val="0"/>
              </a:spcBef>
              <a:buNone/>
              <a:defRPr sz="900" b="0" i="0" u="none" strike="noStrike" cap="none">
                <a:solidFill>
                  <a:schemeClr val="accent2"/>
                </a:solidFill>
                <a:latin typeface="Century Gothic"/>
                <a:ea typeface="Century Gothic"/>
                <a:cs typeface="Century Gothic"/>
                <a:sym typeface="Century Gothic"/>
              </a:defRPr>
            </a:lvl8pPr>
            <a:lvl9pPr marL="0" marR="0" lvl="8" indent="0" algn="r" rtl="0">
              <a:spcBef>
                <a:spcPts val="0"/>
              </a:spcBef>
              <a:buNone/>
              <a:defRPr sz="900" b="0" i="0" u="none" strike="noStrike" cap="none">
                <a:solidFill>
                  <a:schemeClr val="accent2"/>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1"/>
          <p:cNvSpPr/>
          <p:nvPr/>
        </p:nvSpPr>
        <p:spPr>
          <a:xfrm>
            <a:off x="446534" y="457200"/>
            <a:ext cx="3703320" cy="9499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8042147" y="453643"/>
            <a:ext cx="3703320" cy="98554"/>
          </a:xfrm>
          <a:prstGeom prst="rect">
            <a:avLst/>
          </a:prstGeom>
          <a:solidFill>
            <a:srgbClr val="E0DED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17" name="Google Shape;17;p1"/>
          <p:cNvSpPr/>
          <p:nvPr/>
        </p:nvSpPr>
        <p:spPr>
          <a:xfrm>
            <a:off x="4241830" y="457200"/>
            <a:ext cx="3703320" cy="9144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1"/>
          <p:cNvSpPr/>
          <p:nvPr/>
        </p:nvSpPr>
        <p:spPr>
          <a:xfrm>
            <a:off x="0" y="0"/>
            <a:ext cx="12192000" cy="6858000"/>
          </a:xfrm>
          <a:prstGeom prst="rect">
            <a:avLst/>
          </a:prstGeom>
          <a:noFill/>
          <a:ln w="127000" cap="sq" cmpd="sng">
            <a:solidFill>
              <a:srgbClr val="102C5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952234476"/>
      </p:ext>
    </p:extLst>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5/19/2026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3897247"/>
      </p:ext>
    </p:extLst>
  </p:cSld>
  <p:clrMap bg1="lt1" tx1="dk1" bg2="lt2" tx2="dk2" accent1="accent1" accent2="accent2" accent3="accent3" accent4="accent4" accent5="accent5" accent6="accent6" hlink="hlink" folHlink="folHlink"/>
  <p:sldLayoutIdLst>
    <p:sldLayoutId id="2147483687" r:id="rId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343B9BFA-2FB2-4944-BB01-F4F4A11C16B5}" type="datetime1">
              <a:rPr lang="en-US" smtClean="0"/>
              <a:pPr/>
              <a:t>5/19/2026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solidFill>
                <a:latin typeface="Segoe UI" panose="020B0502040204020203" pitchFamily="34" charset="0"/>
                <a:cs typeface="Segoe UI" panose="020B0502040204020203" pitchFamily="34" charset="0"/>
              </a:defRPr>
            </a:lvl1pPr>
          </a:lstStyle>
          <a:p>
            <a:endParaRPr lang="en-US"/>
          </a:p>
        </p:txBody>
      </p:sp>
      <p:sp>
        <p:nvSpPr>
          <p:cNvPr id="6" name="Slide Number Placeholder 5"/>
          <p:cNvSpPr>
            <a:spLocks noGrp="1"/>
          </p:cNvSpPr>
          <p:nvPr>
            <p:ph type="sldNum" sz="quarter" idx="4"/>
          </p:nvPr>
        </p:nvSpPr>
        <p:spPr>
          <a:xfrm>
            <a:off x="9322443" y="6356350"/>
            <a:ext cx="2743200" cy="365125"/>
          </a:xfrm>
          <a:prstGeom prst="rect">
            <a:avLst/>
          </a:prstGeom>
        </p:spPr>
        <p:txBody>
          <a:bodyPr vert="horz" lIns="91440" tIns="45720" rIns="91440" bIns="45720" rtlCol="0" anchor="ctr"/>
          <a:lstStyle>
            <a:lvl1pPr algn="r">
              <a:defRPr sz="1200" b="0" i="0">
                <a:solidFill>
                  <a:schemeClr val="tx1"/>
                </a:solidFill>
                <a:latin typeface="Segoe UI" panose="020B0502040204020203" pitchFamily="34" charset="0"/>
                <a:cs typeface="Segoe UI" panose="020B0502040204020203" pitchFamily="34" charset="0"/>
              </a:defRPr>
            </a:lvl1pPr>
          </a:lstStyle>
          <a:p>
            <a:fld id="{EB8090AE-F645-47C1-81A8-D4E28BF03D47}" type="slidenum">
              <a:rPr lang="en-US" smtClean="0"/>
              <a:pPr/>
              <a:t>‹#›</a:t>
            </a:fld>
            <a:endParaRPr lang="en-US"/>
          </a:p>
        </p:txBody>
      </p:sp>
    </p:spTree>
    <p:extLst>
      <p:ext uri="{BB962C8B-B14F-4D97-AF65-F5344CB8AC3E}">
        <p14:creationId xmlns:p14="http://schemas.microsoft.com/office/powerpoint/2010/main" val="85170418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Lst>
  <p:hf hdr="0" ftr="0" dt="0"/>
  <p:txStyles>
    <p:titleStyle>
      <a:lvl1pPr algn="ctr" defTabSz="914400" rtl="0" eaLnBrk="1" latinLnBrk="0" hangingPunct="1">
        <a:lnSpc>
          <a:spcPct val="100000"/>
        </a:lnSpc>
        <a:spcBef>
          <a:spcPct val="0"/>
        </a:spcBef>
        <a:buNone/>
        <a:defRPr sz="4000" b="0" i="0" kern="1200">
          <a:solidFill>
            <a:srgbClr val="2D6E8D"/>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100000"/>
        </a:lnSpc>
        <a:spcBef>
          <a:spcPts val="0"/>
        </a:spcBef>
        <a:spcAft>
          <a:spcPts val="600"/>
        </a:spcAft>
        <a:buClr>
          <a:schemeClr val="accent4"/>
        </a:buClr>
        <a:buFont typeface="Segoe UI" panose="020B0502040204020203" pitchFamily="34" charset="0"/>
        <a:buChar char="»"/>
        <a:defRPr sz="2800" b="0" i="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00000"/>
        </a:lnSpc>
        <a:spcBef>
          <a:spcPts val="0"/>
        </a:spcBef>
        <a:spcAft>
          <a:spcPts val="600"/>
        </a:spcAft>
        <a:buClr>
          <a:schemeClr val="accent4"/>
        </a:buClr>
        <a:buFont typeface="Arial" panose="020B0604020202020204" pitchFamily="34" charset="0"/>
        <a:buChar char="•"/>
        <a:defRPr sz="2400" b="0" i="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8EECB6-1B24-1EC0-C50F-13AFC758BD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4EFE35-63D3-6D61-413B-A5C9246BB4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3CFBB2-5ED6-048A-F34A-614B2A8830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24EF08-D29E-46C8-AD3B-C838295ABF6F}" type="datetimeFigureOut">
              <a:rPr lang="en-US" smtClean="0"/>
              <a:t>5/19/2026</a:t>
            </a:fld>
            <a:endParaRPr lang="en-US"/>
          </a:p>
        </p:txBody>
      </p:sp>
      <p:sp>
        <p:nvSpPr>
          <p:cNvPr id="5" name="Footer Placeholder 4">
            <a:extLst>
              <a:ext uri="{FF2B5EF4-FFF2-40B4-BE49-F238E27FC236}">
                <a16:creationId xmlns:a16="http://schemas.microsoft.com/office/drawing/2014/main" id="{CD79E354-0729-1E38-2334-E540E50101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1407AE4-14B6-72A7-EBEC-5D5D5809BA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99FB91-ECA5-43DD-9AD6-D5ACB17B4AB2}" type="slidenum">
              <a:rPr lang="en-US" smtClean="0"/>
              <a:t>‹#›</a:t>
            </a:fld>
            <a:endParaRPr lang="en-US"/>
          </a:p>
        </p:txBody>
      </p:sp>
      <p:sp>
        <p:nvSpPr>
          <p:cNvPr id="8" name="TextBox 7">
            <a:extLst>
              <a:ext uri="{FF2B5EF4-FFF2-40B4-BE49-F238E27FC236}">
                <a16:creationId xmlns:a16="http://schemas.microsoft.com/office/drawing/2014/main" id="{E739F651-2B80-B702-1D8A-22F6939CFEFB}"/>
              </a:ext>
            </a:extLst>
          </p:cNvPr>
          <p:cNvSpPr txBox="1"/>
          <p:nvPr userDrawn="1">
            <p:extLst>
              <p:ext uri="{1162E1C5-73C7-4A58-AE30-91384D911F3F}">
                <p184:classification xmlns:p184="http://schemas.microsoft.com/office/powerpoint/2018/4/main" val="ftr"/>
              </p:ext>
            </p:extLst>
          </p:nvPr>
        </p:nvSpPr>
        <p:spPr>
          <a:xfrm>
            <a:off x="5630037" y="6642100"/>
            <a:ext cx="960438" cy="152400"/>
          </a:xfrm>
          <a:prstGeom prst="rect">
            <a:avLst/>
          </a:prstGeom>
        </p:spPr>
        <p:txBody>
          <a:bodyPr horzOverflow="overflow" lIns="0" tIns="0" rIns="0" bIns="0">
            <a:spAutoFit/>
          </a:bodyPr>
          <a:lstStyle/>
          <a:p>
            <a:pPr algn="l"/>
            <a:r>
              <a:rPr lang="en-US" sz="1000">
                <a:solidFill>
                  <a:srgbClr val="000000"/>
                </a:solidFill>
                <a:latin typeface="Calibri" panose="020F0502020204030204" pitchFamily="34" charset="0"/>
                <a:ea typeface="Calibri" panose="020F0502020204030204" pitchFamily="34" charset="0"/>
                <a:cs typeface="Calibri" panose="020F0502020204030204" pitchFamily="34" charset="0"/>
              </a:rPr>
              <a:t>Confidential - Low</a:t>
            </a:r>
          </a:p>
        </p:txBody>
      </p:sp>
    </p:spTree>
    <p:extLst>
      <p:ext uri="{BB962C8B-B14F-4D97-AF65-F5344CB8AC3E}">
        <p14:creationId xmlns:p14="http://schemas.microsoft.com/office/powerpoint/2010/main" val="259682402"/>
      </p:ext>
    </p:extLst>
  </p:cSld>
  <p:clrMap bg1="lt1" tx1="dk1" bg2="lt2" tx2="dk2" accent1="accent1" accent2="accent2" accent3="accent3" accent4="accent4" accent5="accent5" accent6="accent6" hlink="hlink" folHlink="folHlink"/>
  <p:sldLayoutIdLst>
    <p:sldLayoutId id="2147483702" r:id="rId1"/>
    <p:sldLayoutId id="214748370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5"/>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16C3C34-6F7C-40AE-B4F9-F44680FC1B75}" type="datetimeFigureOut">
              <a:rPr lang="en-US"/>
              <a:pPr>
                <a:defRPr/>
              </a:pPr>
              <a:t>5/19/2026</a:t>
            </a:fld>
            <a:endParaRPr lang="en-US"/>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D9DC9C2-F3C6-40C8-9F09-E531AF23C851}" type="slidenum">
              <a:rPr lang="en-US"/>
              <a:pPr>
                <a:defRPr/>
              </a:pPr>
              <a:t>‹#›</a:t>
            </a:fld>
            <a:endParaRPr lang="en-US"/>
          </a:p>
        </p:txBody>
      </p:sp>
      <p:sp>
        <p:nvSpPr>
          <p:cNvPr id="7" name="TextBox 6">
            <a:extLst>
              <a:ext uri="{FF2B5EF4-FFF2-40B4-BE49-F238E27FC236}">
                <a16:creationId xmlns:a16="http://schemas.microsoft.com/office/drawing/2014/main" id="{03181BC2-703F-4A85-A41E-3D220BE9877E}"/>
              </a:ext>
            </a:extLst>
          </p:cNvPr>
          <p:cNvSpPr txBox="1">
            <a:spLocks noChangeArrowheads="1"/>
          </p:cNvSpPr>
          <p:nvPr userDrawn="1"/>
        </p:nvSpPr>
        <p:spPr bwMode="auto">
          <a:xfrm>
            <a:off x="2946400" y="6477005"/>
            <a:ext cx="6705600"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sz="1400" baseline="0">
                <a:solidFill>
                  <a:srgbClr val="386398"/>
                </a:solidFill>
                <a:latin typeface="Georgia" pitchFamily="18" charset="0"/>
              </a:rPr>
              <a:t>California </a:t>
            </a:r>
            <a:r>
              <a:rPr lang="en-US" sz="1400" baseline="0" err="1">
                <a:solidFill>
                  <a:srgbClr val="386398"/>
                </a:solidFill>
                <a:latin typeface="Georgia" pitchFamily="18" charset="0"/>
              </a:rPr>
              <a:t>Northstate</a:t>
            </a:r>
            <a:r>
              <a:rPr lang="en-US" sz="1400" baseline="0">
                <a:solidFill>
                  <a:srgbClr val="386398"/>
                </a:solidFill>
                <a:latin typeface="Georgia" pitchFamily="18" charset="0"/>
              </a:rPr>
              <a:t> University College of Dental Medicine</a:t>
            </a:r>
          </a:p>
        </p:txBody>
      </p:sp>
    </p:spTree>
    <p:extLst>
      <p:ext uri="{BB962C8B-B14F-4D97-AF65-F5344CB8AC3E}">
        <p14:creationId xmlns:p14="http://schemas.microsoft.com/office/powerpoint/2010/main" val="121976714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txStyles>
    <p:titleStyle>
      <a:lvl1pPr algn="ctr" rtl="0" eaLnBrk="1" fontAlgn="base" hangingPunct="1">
        <a:spcBef>
          <a:spcPct val="0"/>
        </a:spcBef>
        <a:spcAft>
          <a:spcPct val="0"/>
        </a:spcAft>
        <a:defRPr sz="4400" b="1" kern="1200">
          <a:solidFill>
            <a:srgbClr val="0070C0"/>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ooter Placeholder 5"/>
          <p:cNvSpPr>
            <a:spLocks noGrp="1"/>
          </p:cNvSpPr>
          <p:nvPr>
            <p:ph type="ftr" sz="quarter" idx="3"/>
          </p:nvPr>
        </p:nvSpPr>
        <p:spPr>
          <a:xfrm>
            <a:off x="730870" y="6470130"/>
            <a:ext cx="5747876" cy="137980"/>
          </a:xfrm>
          <a:prstGeom prst="rect">
            <a:avLst/>
          </a:prstGeom>
        </p:spPr>
        <p:txBody>
          <a:bodyPr vert="horz" wrap="square" lIns="0" tIns="0" rIns="0" bIns="0" rtlCol="0" anchor="b" anchorCtr="0"/>
          <a:lstStyle>
            <a:lvl1pPr algn="l">
              <a:defRPr sz="933" b="0" i="0">
                <a:solidFill>
                  <a:schemeClr val="tx1"/>
                </a:solidFill>
                <a:latin typeface="Arial" panose="020B0604020202020204" pitchFamily="34" charset="0"/>
                <a:ea typeface="Helvetica Neue" panose="02000503000000020004" pitchFamily="2" charset="0"/>
                <a:cs typeface="Arial" panose="020B0604020202020204" pitchFamily="34" charset="0"/>
              </a:defRPr>
            </a:lvl1pPr>
          </a:lstStyle>
          <a:p>
            <a:r>
              <a:rPr lang="en-US"/>
              <a:t>Ebbs and Flows of CWF 11/2/25</a:t>
            </a:r>
          </a:p>
        </p:txBody>
      </p:sp>
      <p:sp>
        <p:nvSpPr>
          <p:cNvPr id="12" name="Slide Number Placeholder 6"/>
          <p:cNvSpPr>
            <a:spLocks noGrp="1"/>
          </p:cNvSpPr>
          <p:nvPr>
            <p:ph type="sldNum" sz="quarter" idx="4"/>
          </p:nvPr>
        </p:nvSpPr>
        <p:spPr>
          <a:xfrm>
            <a:off x="362810" y="6453506"/>
            <a:ext cx="328081" cy="155233"/>
          </a:xfrm>
          <a:prstGeom prst="rect">
            <a:avLst/>
          </a:prstGeom>
        </p:spPr>
        <p:txBody>
          <a:bodyPr vert="horz" wrap="square" lIns="0" tIns="0" rIns="0" bIns="0" rtlCol="0" anchor="b" anchorCtr="0"/>
          <a:lstStyle>
            <a:lvl1pPr algn="l">
              <a:defRPr sz="933" b="0" i="0">
                <a:solidFill>
                  <a:schemeClr val="tx1"/>
                </a:solidFill>
                <a:latin typeface="Arial" panose="020B0604020202020204" pitchFamily="34" charset="0"/>
                <a:ea typeface="Helvetica Neue" panose="02000503000000020004" pitchFamily="2" charset="0"/>
                <a:cs typeface="Arial" panose="020B0604020202020204" pitchFamily="34" charset="0"/>
              </a:defRPr>
            </a:lvl1pPr>
          </a:lstStyle>
          <a:p>
            <a:fld id="{7BCC8D0D-EAEC-449D-9161-023DFF90F2E2}" type="slidenum">
              <a:rPr lang="en-US" smtClean="0"/>
              <a:pPr/>
              <a:t>‹#›</a:t>
            </a:fld>
            <a:endParaRPr lang="en-US"/>
          </a:p>
        </p:txBody>
      </p:sp>
      <p:cxnSp>
        <p:nvCxnSpPr>
          <p:cNvPr id="36" name="Straight Connector 35"/>
          <p:cNvCxnSpPr/>
          <p:nvPr/>
        </p:nvCxnSpPr>
        <p:spPr>
          <a:xfrm>
            <a:off x="486834" y="6250080"/>
            <a:ext cx="11218333"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370417" y="6250080"/>
            <a:ext cx="1146048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0" name="Text Placeholder 3">
            <a:extLst>
              <a:ext uri="{FF2B5EF4-FFF2-40B4-BE49-F238E27FC236}">
                <a16:creationId xmlns:a16="http://schemas.microsoft.com/office/drawing/2014/main" id="{77A11AC4-0317-9648-9B11-2E4A9F79415E}"/>
              </a:ext>
            </a:extLst>
          </p:cNvPr>
          <p:cNvSpPr>
            <a:spLocks noGrp="1"/>
          </p:cNvSpPr>
          <p:nvPr>
            <p:ph type="body" idx="1"/>
          </p:nvPr>
        </p:nvSpPr>
        <p:spPr>
          <a:xfrm>
            <a:off x="612914" y="1868557"/>
            <a:ext cx="10850220" cy="3909393"/>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itle Placeholder 1">
            <a:extLst>
              <a:ext uri="{FF2B5EF4-FFF2-40B4-BE49-F238E27FC236}">
                <a16:creationId xmlns:a16="http://schemas.microsoft.com/office/drawing/2014/main" id="{EEA57C94-8CEE-E147-BA04-64415375E2D2}"/>
              </a:ext>
            </a:extLst>
          </p:cNvPr>
          <p:cNvSpPr>
            <a:spLocks noGrp="1"/>
          </p:cNvSpPr>
          <p:nvPr>
            <p:ph type="title"/>
          </p:nvPr>
        </p:nvSpPr>
        <p:spPr>
          <a:xfrm>
            <a:off x="604780" y="425002"/>
            <a:ext cx="10898107" cy="611449"/>
          </a:xfrm>
          <a:prstGeom prst="rect">
            <a:avLst/>
          </a:prstGeom>
        </p:spPr>
        <p:txBody>
          <a:bodyPr vert="horz" wrap="square" lIns="91440" tIns="45720" rIns="91440" bIns="45720" rtlCol="0" anchor="t" anchorCtr="0">
            <a:noAutofit/>
          </a:bodyPr>
          <a:lstStyle/>
          <a:p>
            <a:r>
              <a:rPr lang="en-US"/>
              <a:t>Slide Title Here</a:t>
            </a:r>
          </a:p>
        </p:txBody>
      </p:sp>
      <p:pic>
        <p:nvPicPr>
          <p:cNvPr id="4" name="Picture 3">
            <a:extLst>
              <a:ext uri="{FF2B5EF4-FFF2-40B4-BE49-F238E27FC236}">
                <a16:creationId xmlns:a16="http://schemas.microsoft.com/office/drawing/2014/main" id="{4F90B84D-239E-D5E0-686A-4EF3B04BEC0C}"/>
              </a:ext>
            </a:extLst>
          </p:cNvPr>
          <p:cNvPicPr>
            <a:picLocks noChangeAspect="1"/>
          </p:cNvPicPr>
          <p:nvPr userDrawn="1"/>
        </p:nvPicPr>
        <p:blipFill>
          <a:blip r:embed="rId6"/>
          <a:srcRect t="34693" b="34693"/>
          <a:stretch/>
        </p:blipFill>
        <p:spPr>
          <a:xfrm>
            <a:off x="10456498" y="6321004"/>
            <a:ext cx="1372693" cy="420235"/>
          </a:xfrm>
          <a:prstGeom prst="rect">
            <a:avLst/>
          </a:prstGeom>
        </p:spPr>
      </p:pic>
    </p:spTree>
    <p:extLst>
      <p:ext uri="{BB962C8B-B14F-4D97-AF65-F5344CB8AC3E}">
        <p14:creationId xmlns:p14="http://schemas.microsoft.com/office/powerpoint/2010/main" val="230366500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7" r:id="rId4"/>
  </p:sldLayoutIdLst>
  <p:transition>
    <p:fade/>
  </p:transition>
  <p:hf hdr="0"/>
  <p:txStyles>
    <p:titleStyle>
      <a:lvl1pPr algn="l" defTabSz="1219140" rtl="0" eaLnBrk="1" latinLnBrk="0" hangingPunct="1">
        <a:lnSpc>
          <a:spcPct val="85000"/>
        </a:lnSpc>
        <a:spcBef>
          <a:spcPct val="0"/>
        </a:spcBef>
        <a:buNone/>
        <a:defRPr lang="en-US" sz="4800" b="0" i="0" kern="1200" cap="none" spc="0" baseline="0" dirty="0" smtClean="0">
          <a:solidFill>
            <a:schemeClr val="tx1"/>
          </a:solidFill>
          <a:latin typeface="Garamond" panose="02020404030301010803" pitchFamily="18" charset="0"/>
          <a:ea typeface="Helvetica Neue" panose="02000503000000020004" pitchFamily="2" charset="0"/>
          <a:cs typeface="Arial" panose="020B0604020202020204" pitchFamily="34" charset="0"/>
        </a:defRPr>
      </a:lvl1pPr>
    </p:titleStyle>
    <p:bodyStyle>
      <a:lvl1pPr marL="311135" indent="-311135" algn="l" defTabSz="853397" rtl="0" eaLnBrk="1" latinLnBrk="0" hangingPunct="1">
        <a:lnSpc>
          <a:spcPct val="100000"/>
        </a:lnSpc>
        <a:spcBef>
          <a:spcPts val="0"/>
        </a:spcBef>
        <a:spcAft>
          <a:spcPts val="800"/>
        </a:spcAft>
        <a:buClr>
          <a:schemeClr val="accent1"/>
        </a:buClr>
        <a:buSzPct val="80000"/>
        <a:buFont typeface="Wingdings" charset="2"/>
        <a:buChar char="§"/>
        <a:tabLst/>
        <a:defRPr lang="en-US" sz="2933" b="0" i="0" kern="1200" dirty="0" smtClean="0">
          <a:solidFill>
            <a:schemeClr val="tx1"/>
          </a:solidFill>
          <a:latin typeface="Arial" panose="020B0604020202020204" pitchFamily="34" charset="0"/>
          <a:ea typeface="Helvetica Neue" panose="02000503000000020004" pitchFamily="2" charset="0"/>
          <a:cs typeface="Arial" panose="020B0604020202020204" pitchFamily="34" charset="0"/>
        </a:defRPr>
      </a:lvl1pPr>
      <a:lvl2pPr marL="696349" indent="-302668" algn="l" defTabSz="853397" rtl="0" eaLnBrk="1" latinLnBrk="0" hangingPunct="1">
        <a:lnSpc>
          <a:spcPct val="100000"/>
        </a:lnSpc>
        <a:spcBef>
          <a:spcPts val="0"/>
        </a:spcBef>
        <a:spcAft>
          <a:spcPts val="800"/>
        </a:spcAft>
        <a:buClr>
          <a:schemeClr val="tx2"/>
        </a:buClr>
        <a:buSzPct val="100000"/>
        <a:buFont typeface=".AppleSystemUIFont" charset="0"/>
        <a:buChar char="-"/>
        <a:tabLst/>
        <a:defRPr lang="en-US" sz="2667" b="0" i="0" kern="1200" dirty="0" smtClean="0">
          <a:solidFill>
            <a:schemeClr val="tx1"/>
          </a:solidFill>
          <a:latin typeface="Arial" panose="020B0604020202020204" pitchFamily="34" charset="0"/>
          <a:ea typeface="Helvetica Neue" panose="02000503000000020004" pitchFamily="2" charset="0"/>
          <a:cs typeface="Arial" panose="020B0604020202020204" pitchFamily="34" charset="0"/>
        </a:defRPr>
      </a:lvl2pPr>
      <a:lvl3pPr marL="994783" indent="-222240" algn="l" defTabSz="853397" rtl="0" eaLnBrk="1" latinLnBrk="0" hangingPunct="1">
        <a:lnSpc>
          <a:spcPct val="100000"/>
        </a:lnSpc>
        <a:spcBef>
          <a:spcPts val="0"/>
        </a:spcBef>
        <a:spcAft>
          <a:spcPts val="800"/>
        </a:spcAft>
        <a:buClr>
          <a:schemeClr val="accent1"/>
        </a:buClr>
        <a:buSzPct val="80000"/>
        <a:buFont typeface="Wingdings" charset="2"/>
        <a:buChar char="§"/>
        <a:tabLst/>
        <a:defRPr lang="en-US" sz="2400" b="0" i="0" kern="1200" dirty="0" smtClean="0">
          <a:solidFill>
            <a:schemeClr val="tx1"/>
          </a:solidFill>
          <a:latin typeface="Arial" panose="020B0604020202020204" pitchFamily="34" charset="0"/>
          <a:ea typeface="Helvetica Neue" panose="02000503000000020004" pitchFamily="2" charset="0"/>
          <a:cs typeface="Arial" panose="020B0604020202020204" pitchFamily="34" charset="0"/>
        </a:defRPr>
      </a:lvl3pPr>
      <a:lvl4pPr marL="1305918" indent="-230706" algn="l" defTabSz="853397" rtl="0" eaLnBrk="1" latinLnBrk="0" hangingPunct="1">
        <a:lnSpc>
          <a:spcPct val="100000"/>
        </a:lnSpc>
        <a:spcBef>
          <a:spcPts val="0"/>
        </a:spcBef>
        <a:spcAft>
          <a:spcPts val="800"/>
        </a:spcAft>
        <a:buClr>
          <a:schemeClr val="tx2"/>
        </a:buClr>
        <a:buSzPct val="100000"/>
        <a:buFont typeface=".AppleSystemUIFont" charset="0"/>
        <a:buChar char="-"/>
        <a:tabLst/>
        <a:defRPr lang="en-US" sz="2133" b="0" i="0" kern="1200" dirty="0" smtClean="0">
          <a:solidFill>
            <a:schemeClr val="tx1"/>
          </a:solidFill>
          <a:latin typeface="Arial" panose="020B0604020202020204" pitchFamily="34" charset="0"/>
          <a:ea typeface="Helvetica Neue" panose="02000503000000020004" pitchFamily="2" charset="0"/>
          <a:cs typeface="Arial" panose="020B0604020202020204" pitchFamily="34" charset="0"/>
        </a:defRPr>
      </a:lvl4pPr>
      <a:lvl5pPr marL="1750396" indent="-302668" algn="l" defTabSz="853397" rtl="0" eaLnBrk="1" latinLnBrk="0" hangingPunct="1">
        <a:lnSpc>
          <a:spcPct val="200000"/>
        </a:lnSpc>
        <a:spcBef>
          <a:spcPts val="0"/>
        </a:spcBef>
        <a:buClr>
          <a:srgbClr val="18A3AC"/>
        </a:buClr>
        <a:buSzPct val="80000"/>
        <a:buFont typeface="Wingdings" charset="2"/>
        <a:buChar char="§"/>
        <a:defRPr lang="en-US" sz="2667" b="0" kern="1200" dirty="0">
          <a:solidFill>
            <a:schemeClr val="tx1"/>
          </a:solidFill>
          <a:latin typeface="+mj-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100.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3.jpeg"/><Relationship Id="rId1" Type="http://schemas.openxmlformats.org/officeDocument/2006/relationships/slideLayout" Target="../slideLayouts/slideLayout2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2.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53.jpeg"/><Relationship Id="rId1" Type="http://schemas.openxmlformats.org/officeDocument/2006/relationships/slideLayout" Target="../slideLayouts/slideLayout28.xml"/></Relationships>
</file>

<file path=ppt/slides/_rels/slide103.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53.jpeg"/><Relationship Id="rId1" Type="http://schemas.openxmlformats.org/officeDocument/2006/relationships/slideLayout" Target="../slideLayouts/slideLayout28.xml"/><Relationship Id="rId4" Type="http://schemas.openxmlformats.org/officeDocument/2006/relationships/image" Target="../media/image163.jpe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53.jpeg"/><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06.xml.rels><?xml version="1.0" encoding="UTF-8" standalone="yes"?>
<Relationships xmlns="http://schemas.openxmlformats.org/package/2006/relationships"><Relationship Id="rId3" Type="http://schemas.openxmlformats.org/officeDocument/2006/relationships/hyperlink" Target="https://www.dhcs.ca.gov/community-health-workers" TargetMode="External"/><Relationship Id="rId2" Type="http://schemas.openxmlformats.org/officeDocument/2006/relationships/image" Target="../media/image153.jpeg"/><Relationship Id="rId1" Type="http://schemas.openxmlformats.org/officeDocument/2006/relationships/slideLayout" Target="../slideLayouts/slideLayout28.xml"/><Relationship Id="rId5" Type="http://schemas.openxmlformats.org/officeDocument/2006/relationships/image" Target="../media/image164.svg"/><Relationship Id="rId4" Type="http://schemas.openxmlformats.org/officeDocument/2006/relationships/hyperlink" Target="https://www.dhcs.ca.gov/provgovpart/Documents/CHW-Benefit-Webinar-Slide-Deck.pdf" TargetMode="Externa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8.xml.rels><?xml version="1.0" encoding="UTF-8" standalone="yes"?>
<Relationships xmlns="http://schemas.openxmlformats.org/package/2006/relationships"><Relationship Id="rId3" Type="http://schemas.openxmlformats.org/officeDocument/2006/relationships/hyperlink" Target="mailto:amartin@buttecounty.net" TargetMode="External"/><Relationship Id="rId2" Type="http://schemas.openxmlformats.org/officeDocument/2006/relationships/image" Target="../media/image153.jpeg"/><Relationship Id="rId1" Type="http://schemas.openxmlformats.org/officeDocument/2006/relationships/slideLayout" Target="../slideLayouts/slideLayout28.xml"/><Relationship Id="rId4" Type="http://schemas.openxmlformats.org/officeDocument/2006/relationships/hyperlink" Target="mailto:ccanalia@buttecounty.net" TargetMode="External"/></Relationships>
</file>

<file path=ppt/slides/_rels/slide109.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166.png"/></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9.xml"/><Relationship Id="rId4" Type="http://schemas.openxmlformats.org/officeDocument/2006/relationships/image" Target="../media/image44.jpeg"/></Relationships>
</file>

<file path=ppt/slides/_rels/slide110.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35.xml"/><Relationship Id="rId1" Type="http://schemas.openxmlformats.org/officeDocument/2006/relationships/slideLayout" Target="../slideLayouts/slideLayout30.xml"/><Relationship Id="rId4" Type="http://schemas.openxmlformats.org/officeDocument/2006/relationships/image" Target="../media/image165.png"/></Relationships>
</file>

<file path=ppt/slides/_rels/slide111.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36.xml"/><Relationship Id="rId1" Type="http://schemas.openxmlformats.org/officeDocument/2006/relationships/slideLayout" Target="../slideLayouts/slideLayout30.xml"/></Relationships>
</file>

<file path=ppt/slides/_rels/slide112.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37.xml"/><Relationship Id="rId1" Type="http://schemas.openxmlformats.org/officeDocument/2006/relationships/slideLayout" Target="../slideLayouts/slideLayout30.xml"/><Relationship Id="rId6" Type="http://schemas.openxmlformats.org/officeDocument/2006/relationships/image" Target="../media/image170.png"/><Relationship Id="rId5" Type="http://schemas.openxmlformats.org/officeDocument/2006/relationships/image" Target="../media/image165.png"/><Relationship Id="rId4" Type="http://schemas.openxmlformats.org/officeDocument/2006/relationships/image" Target="../media/image166.png"/></Relationships>
</file>

<file path=ppt/slides/_rels/slide113.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38.xml"/><Relationship Id="rId1" Type="http://schemas.openxmlformats.org/officeDocument/2006/relationships/slideLayout" Target="../slideLayouts/slideLayout30.xml"/><Relationship Id="rId4" Type="http://schemas.openxmlformats.org/officeDocument/2006/relationships/image" Target="../media/image169.png"/></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0.xml"/></Relationships>
</file>

<file path=ppt/slides/_rels/slide115.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40.xml"/><Relationship Id="rId1" Type="http://schemas.openxmlformats.org/officeDocument/2006/relationships/slideLayout" Target="../slideLayouts/slideLayout30.xml"/><Relationship Id="rId4" Type="http://schemas.openxmlformats.org/officeDocument/2006/relationships/image" Target="../media/image173.jpeg"/></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1.xml"/><Relationship Id="rId1" Type="http://schemas.openxmlformats.org/officeDocument/2006/relationships/slideLayout" Target="../slideLayouts/slideLayout2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7.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42.xml"/><Relationship Id="rId1" Type="http://schemas.openxmlformats.org/officeDocument/2006/relationships/slideLayout" Target="../slideLayouts/slideLayout31.xml"/></Relationships>
</file>

<file path=ppt/slides/_rels/slide118.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43.xml"/><Relationship Id="rId1" Type="http://schemas.openxmlformats.org/officeDocument/2006/relationships/slideLayout" Target="../slideLayouts/slideLayout32.xml"/></Relationships>
</file>

<file path=ppt/slides/_rels/slide119.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78.png"/><Relationship Id="rId2" Type="http://schemas.openxmlformats.org/officeDocument/2006/relationships/notesSlide" Target="../notesSlides/notesSlide44.xml"/><Relationship Id="rId1" Type="http://schemas.openxmlformats.org/officeDocument/2006/relationships/slideLayout" Target="../slideLayouts/slideLayout30.xml"/><Relationship Id="rId6" Type="http://schemas.openxmlformats.org/officeDocument/2006/relationships/image" Target="../media/image177.jpeg"/><Relationship Id="rId5" Type="http://schemas.openxmlformats.org/officeDocument/2006/relationships/image" Target="../media/image176.jpeg"/><Relationship Id="rId4" Type="http://schemas.openxmlformats.org/officeDocument/2006/relationships/image" Target="../media/image175.jpeg"/></Relationships>
</file>

<file path=ppt/slides/_rels/slide1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2.xml"/></Relationships>
</file>

<file path=ppt/slides/_rels/slide120.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45.xml"/><Relationship Id="rId1" Type="http://schemas.openxmlformats.org/officeDocument/2006/relationships/slideLayout" Target="../slideLayouts/slideLayout32.xml"/></Relationships>
</file>

<file path=ppt/slides/_rels/slide12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46.xml"/><Relationship Id="rId1" Type="http://schemas.openxmlformats.org/officeDocument/2006/relationships/slideLayout" Target="../slideLayouts/slideLayout30.xml"/><Relationship Id="rId6" Type="http://schemas.openxmlformats.org/officeDocument/2006/relationships/image" Target="../media/image182.jpeg"/><Relationship Id="rId5" Type="http://schemas.openxmlformats.org/officeDocument/2006/relationships/image" Target="../media/image181.png"/><Relationship Id="rId4" Type="http://schemas.openxmlformats.org/officeDocument/2006/relationships/image" Target="../media/image165.png"/></Relationships>
</file>

<file path=ppt/slides/_rels/slide122.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86.jpeg"/><Relationship Id="rId2" Type="http://schemas.openxmlformats.org/officeDocument/2006/relationships/notesSlide" Target="../notesSlides/notesSlide47.xml"/><Relationship Id="rId1" Type="http://schemas.openxmlformats.org/officeDocument/2006/relationships/slideLayout" Target="../slideLayouts/slideLayout30.xml"/><Relationship Id="rId6" Type="http://schemas.openxmlformats.org/officeDocument/2006/relationships/image" Target="../media/image185.png"/><Relationship Id="rId5" Type="http://schemas.openxmlformats.org/officeDocument/2006/relationships/image" Target="../media/image184.png"/><Relationship Id="rId4" Type="http://schemas.openxmlformats.org/officeDocument/2006/relationships/image" Target="../media/image183.png"/></Relationships>
</file>

<file path=ppt/slides/_rels/slide12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48.xml"/><Relationship Id="rId1" Type="http://schemas.openxmlformats.org/officeDocument/2006/relationships/slideLayout" Target="../slideLayouts/slideLayout31.xml"/></Relationships>
</file>

<file path=ppt/slides/_rels/slide124.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49.xml"/><Relationship Id="rId1" Type="http://schemas.openxmlformats.org/officeDocument/2006/relationships/slideLayout" Target="../slideLayouts/slideLayout29.xml"/><Relationship Id="rId4" Type="http://schemas.openxmlformats.org/officeDocument/2006/relationships/image" Target="../media/image188.png"/></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0.xml"/><Relationship Id="rId1" Type="http://schemas.openxmlformats.org/officeDocument/2006/relationships/slideLayout" Target="../slideLayouts/slideLayout2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0.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0.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30.xml.rels><?xml version="1.0" encoding="UTF-8" standalone="yes"?>
<Relationships xmlns="http://schemas.openxmlformats.org/package/2006/relationships"><Relationship Id="rId3" Type="http://schemas.openxmlformats.org/officeDocument/2006/relationships/hyperlink" Target="mailto:jrivera@sbceo.org" TargetMode="External"/><Relationship Id="rId2" Type="http://schemas.openxmlformats.org/officeDocument/2006/relationships/notesSlide" Target="../notesSlides/notesSlide55.xml"/><Relationship Id="rId1" Type="http://schemas.openxmlformats.org/officeDocument/2006/relationships/slideLayout" Target="../slideLayouts/slideLayout29.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hyperlink" Target="mailto:mrehse@sbceo.org" TargetMode="External"/></Relationships>
</file>

<file path=ppt/slides/_rels/slide131.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2.svg"/><Relationship Id="rId7" Type="http://schemas.openxmlformats.org/officeDocument/2006/relationships/image" Target="../media/image196.png"/><Relationship Id="rId2" Type="http://schemas.openxmlformats.org/officeDocument/2006/relationships/notesSlide" Target="../notesSlides/notesSlide56.xml"/><Relationship Id="rId1" Type="http://schemas.openxmlformats.org/officeDocument/2006/relationships/slideLayout" Target="../slideLayouts/slideLayout34.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193.png"/></Relationships>
</file>

<file path=ppt/slides/_rels/slide132.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57.xml"/><Relationship Id="rId1" Type="http://schemas.openxmlformats.org/officeDocument/2006/relationships/slideLayout" Target="../slideLayouts/slideLayout34.xml"/><Relationship Id="rId4" Type="http://schemas.openxmlformats.org/officeDocument/2006/relationships/image" Target="../media/image199.png"/></Relationships>
</file>

<file path=ppt/slides/_rels/slide133.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58.xml"/><Relationship Id="rId1" Type="http://schemas.openxmlformats.org/officeDocument/2006/relationships/slideLayout" Target="../slideLayouts/slideLayout34.xml"/><Relationship Id="rId6" Type="http://schemas.openxmlformats.org/officeDocument/2006/relationships/image" Target="../media/image202.svg"/><Relationship Id="rId5" Type="http://schemas.openxmlformats.org/officeDocument/2006/relationships/image" Target="../media/image198.png"/><Relationship Id="rId4" Type="http://schemas.openxmlformats.org/officeDocument/2006/relationships/image" Target="../media/image201.png"/></Relationships>
</file>

<file path=ppt/slides/_rels/slide134.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notesSlide" Target="../notesSlides/notesSlide59.xml"/><Relationship Id="rId1" Type="http://schemas.openxmlformats.org/officeDocument/2006/relationships/slideLayout" Target="../slideLayouts/slideLayout34.xml"/></Relationships>
</file>

<file path=ppt/slides/_rels/slide135.xml.rels><?xml version="1.0" encoding="UTF-8" standalone="yes"?>
<Relationships xmlns="http://schemas.openxmlformats.org/package/2006/relationships"><Relationship Id="rId3" Type="http://schemas.openxmlformats.org/officeDocument/2006/relationships/image" Target="../media/image204.svg"/><Relationship Id="rId2" Type="http://schemas.openxmlformats.org/officeDocument/2006/relationships/notesSlide" Target="../notesSlides/notesSlide60.xml"/><Relationship Id="rId1" Type="http://schemas.openxmlformats.org/officeDocument/2006/relationships/slideLayout" Target="../slideLayouts/slideLayout34.xml"/></Relationships>
</file>

<file path=ppt/slides/_rels/slide136.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61.xml"/><Relationship Id="rId1" Type="http://schemas.openxmlformats.org/officeDocument/2006/relationships/slideLayout" Target="../slideLayouts/slideLayout34.xml"/><Relationship Id="rId6" Type="http://schemas.openxmlformats.org/officeDocument/2006/relationships/image" Target="../media/image200.png"/><Relationship Id="rId5" Type="http://schemas.openxmlformats.org/officeDocument/2006/relationships/image" Target="../media/image207.png"/><Relationship Id="rId4" Type="http://schemas.openxmlformats.org/officeDocument/2006/relationships/image" Target="../media/image206.png"/></Relationships>
</file>

<file path=ppt/slides/_rels/slide137.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notesSlide" Target="../notesSlides/notesSlide62.xml"/><Relationship Id="rId1" Type="http://schemas.openxmlformats.org/officeDocument/2006/relationships/slideLayout" Target="../slideLayouts/slideLayout34.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9.png"/><Relationship Id="rId9" Type="http://schemas.openxmlformats.org/officeDocument/2006/relationships/image" Target="../media/image214.png"/></Relationships>
</file>

<file path=ppt/slides/_rels/slide138.xml.rels><?xml version="1.0" encoding="UTF-8" standalone="yes"?>
<Relationships xmlns="http://schemas.openxmlformats.org/package/2006/relationships"><Relationship Id="rId3" Type="http://schemas.openxmlformats.org/officeDocument/2006/relationships/image" Target="../media/image215.png"/><Relationship Id="rId7" Type="http://schemas.openxmlformats.org/officeDocument/2006/relationships/image" Target="../media/image219.png"/><Relationship Id="rId2" Type="http://schemas.openxmlformats.org/officeDocument/2006/relationships/notesSlide" Target="../notesSlides/notesSlide63.xml"/><Relationship Id="rId1" Type="http://schemas.openxmlformats.org/officeDocument/2006/relationships/slideLayout" Target="../slideLayouts/slideLayout34.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s>
</file>

<file path=ppt/slides/_rels/slide139.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64.xml"/><Relationship Id="rId1" Type="http://schemas.openxmlformats.org/officeDocument/2006/relationships/slideLayout" Target="../slideLayouts/slideLayout34.xml"/><Relationship Id="rId4" Type="http://schemas.openxmlformats.org/officeDocument/2006/relationships/image" Target="../media/image198.png"/></Relationships>
</file>

<file path=ppt/slides/_rels/slide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4.xml"/></Relationships>
</file>

<file path=ppt/slides/_rels/slide140.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221.svg"/><Relationship Id="rId7" Type="http://schemas.openxmlformats.org/officeDocument/2006/relationships/image" Target="../media/image195.png"/><Relationship Id="rId2" Type="http://schemas.openxmlformats.org/officeDocument/2006/relationships/notesSlide" Target="../notesSlides/notesSlide65.xml"/><Relationship Id="rId1" Type="http://schemas.openxmlformats.org/officeDocument/2006/relationships/slideLayout" Target="../slideLayouts/slideLayout34.xml"/><Relationship Id="rId6" Type="http://schemas.openxmlformats.org/officeDocument/2006/relationships/image" Target="../media/image224.svg"/><Relationship Id="rId5" Type="http://schemas.openxmlformats.org/officeDocument/2006/relationships/image" Target="../media/image223.svg"/><Relationship Id="rId4" Type="http://schemas.openxmlformats.org/officeDocument/2006/relationships/image" Target="../media/image222.svg"/><Relationship Id="rId9" Type="http://schemas.openxmlformats.org/officeDocument/2006/relationships/image" Target="../media/image197.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8.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66.xml"/><Relationship Id="rId1" Type="http://schemas.openxmlformats.org/officeDocument/2006/relationships/slideLayout" Target="../slideLayouts/slideLayout43.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7.xml"/><Relationship Id="rId1" Type="http://schemas.openxmlformats.org/officeDocument/2006/relationships/slideLayout" Target="../slideLayouts/slideLayout4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4.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4.xml"/></Relationships>
</file>

<file path=ppt/slides/_rels/slide152.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70.xml"/><Relationship Id="rId1" Type="http://schemas.openxmlformats.org/officeDocument/2006/relationships/slideLayout" Target="../slideLayouts/slideLayout44.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4.xml"/></Relationships>
</file>

<file path=ppt/slides/_rels/slide154.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notesSlide" Target="../notesSlides/notesSlide72.xml"/><Relationship Id="rId1" Type="http://schemas.openxmlformats.org/officeDocument/2006/relationships/slideLayout" Target="../slideLayouts/slideLayout4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9.xml.rels><?xml version="1.0" encoding="UTF-8" standalone="yes"?>
<Relationships xmlns="http://schemas.openxmlformats.org/package/2006/relationships"><Relationship Id="rId2" Type="http://schemas.openxmlformats.org/officeDocument/2006/relationships/hyperlink" Target="https://urldefense.com/v3/__https:/www.youtube.com/watch?v=FFWpWTrA6_k__;!!FcsZvA!Q7uA5Ugarruf-z4zO5w1D6zS74f71DtqLBOeFMgh55jO-3P6e04dYXYc8QXK3dyHJBYJzqAGHRVopDt8fsZYitr_tYc$" TargetMode="Externa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4.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hyperlink" Target="mailto:Paul.Glassman@cnsu.edu" TargetMode="External"/><Relationship Id="rId2" Type="http://schemas.openxmlformats.org/officeDocument/2006/relationships/notesSlide" Target="../notesSlides/notesSlide6.xml"/><Relationship Id="rId1" Type="http://schemas.openxmlformats.org/officeDocument/2006/relationships/slideLayout" Target="../slideLayouts/slideLayout4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46.xml"/><Relationship Id="rId5" Type="http://schemas.openxmlformats.org/officeDocument/2006/relationships/image" Target="../media/image5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7.xml"/><Relationship Id="rId5" Type="http://schemas.openxmlformats.org/officeDocument/2006/relationships/image" Target="../media/image60.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1.png"/><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6.xml"/><Relationship Id="rId1" Type="http://schemas.openxmlformats.org/officeDocument/2006/relationships/tags" Target="../tags/tag1.xml"/><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7.xml"/><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7.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6.xml"/><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46.xml"/></Relationships>
</file>

<file path=ppt/slides/_rels/slide3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9.png"/><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46.xml"/><Relationship Id="rId5" Type="http://schemas.openxmlformats.org/officeDocument/2006/relationships/image" Target="../media/image79.png"/><Relationship Id="rId4" Type="http://schemas.openxmlformats.org/officeDocument/2006/relationships/image" Target="../media/image78.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eg"/><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7.xml"/></Relationships>
</file>

<file path=ppt/slides/_rels/slide46.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3" Type="http://schemas.openxmlformats.org/officeDocument/2006/relationships/image" Target="../media/image84.png"/><Relationship Id="rId7" Type="http://schemas.openxmlformats.org/officeDocument/2006/relationships/image" Target="../media/image87.png"/><Relationship Id="rId12" Type="http://schemas.openxmlformats.org/officeDocument/2006/relationships/image" Target="../media/image92.jpeg"/><Relationship Id="rId2" Type="http://schemas.openxmlformats.org/officeDocument/2006/relationships/notesSlide" Target="../notesSlides/notesSlide8.xml"/><Relationship Id="rId1" Type="http://schemas.openxmlformats.org/officeDocument/2006/relationships/slideLayout" Target="../slideLayouts/slideLayout47.xml"/><Relationship Id="rId6" Type="http://schemas.openxmlformats.org/officeDocument/2006/relationships/image" Target="../media/image86.jpeg"/><Relationship Id="rId11" Type="http://schemas.openxmlformats.org/officeDocument/2006/relationships/image" Target="../media/image91.png"/><Relationship Id="rId5" Type="http://schemas.openxmlformats.org/officeDocument/2006/relationships/image" Target="../media/image73.png"/><Relationship Id="rId15" Type="http://schemas.openxmlformats.org/officeDocument/2006/relationships/image" Target="../media/image95.png"/><Relationship Id="rId10" Type="http://schemas.openxmlformats.org/officeDocument/2006/relationships/image" Target="../media/image90.jpeg"/><Relationship Id="rId4" Type="http://schemas.openxmlformats.org/officeDocument/2006/relationships/image" Target="../media/image85.png"/><Relationship Id="rId9" Type="http://schemas.openxmlformats.org/officeDocument/2006/relationships/image" Target="../media/image89.png"/><Relationship Id="rId14" Type="http://schemas.openxmlformats.org/officeDocument/2006/relationships/image" Target="../media/image94.png"/></Relationships>
</file>

<file path=ppt/slides/_rels/slide47.xml.rels><?xml version="1.0" encoding="UTF-8" standalone="yes"?>
<Relationships xmlns="http://schemas.openxmlformats.org/package/2006/relationships"><Relationship Id="rId3" Type="http://schemas.openxmlformats.org/officeDocument/2006/relationships/hyperlink" Target="mailto:Paul.Glassman@cnsu.edu" TargetMode="External"/><Relationship Id="rId2" Type="http://schemas.openxmlformats.org/officeDocument/2006/relationships/notesSlide" Target="../notesSlides/notesSlide9.xml"/><Relationship Id="rId1" Type="http://schemas.openxmlformats.org/officeDocument/2006/relationships/slideLayout" Target="../slideLayouts/slideLayout4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2" Type="http://schemas.openxmlformats.org/officeDocument/2006/relationships/hyperlink" Target="https://www.youtube.com/watch?v=liVfsoQgdXw"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50.xml"/><Relationship Id="rId4" Type="http://schemas.openxmlformats.org/officeDocument/2006/relationships/image" Target="../media/image97.png"/></Relationships>
</file>

<file path=ppt/slides/_rels/slide5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54.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5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5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49.xml"/></Relationships>
</file>

<file path=ppt/slides/_rels/slide5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5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0.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50.xml"/></Relationships>
</file>

<file path=ppt/slides/_rels/slide61.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50.xml"/></Relationships>
</file>

<file path=ppt/slides/_rels/slide6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63.xml.rels><?xml version="1.0" encoding="UTF-8" standalone="yes"?>
<Relationships xmlns="http://schemas.openxmlformats.org/package/2006/relationships"><Relationship Id="rId3" Type="http://schemas.openxmlformats.org/officeDocument/2006/relationships/hyperlink" Target="https://oralhealthsupport.ucsf.edu/our-programs/fluoridation" TargetMode="External"/><Relationship Id="rId2" Type="http://schemas.openxmlformats.org/officeDocument/2006/relationships/notesSlide" Target="../notesSlides/notesSlide17.xml"/><Relationship Id="rId1" Type="http://schemas.openxmlformats.org/officeDocument/2006/relationships/slideLayout" Target="../slideLayouts/slideLayout50.xml"/><Relationship Id="rId4" Type="http://schemas.openxmlformats.org/officeDocument/2006/relationships/hyperlink" Target="mailto:oralhealthsupport@ucsf.edu"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6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9.xml"/><Relationship Id="rId1" Type="http://schemas.openxmlformats.org/officeDocument/2006/relationships/slideLayout" Target="../slideLayouts/slideLayout50.xml"/></Relationships>
</file>

<file path=ppt/slides/_rels/slide6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0.xml"/><Relationship Id="rId1" Type="http://schemas.openxmlformats.org/officeDocument/2006/relationships/slideLayout" Target="../slideLayouts/slideLayout50.xml"/><Relationship Id="rId4" Type="http://schemas.openxmlformats.org/officeDocument/2006/relationships/image" Target="../media/image117.png"/></Relationships>
</file>

<file path=ppt/slides/_rels/slide6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1.xml"/><Relationship Id="rId1" Type="http://schemas.openxmlformats.org/officeDocument/2006/relationships/slideLayout" Target="../slideLayouts/slideLayout50.xml"/><Relationship Id="rId4" Type="http://schemas.openxmlformats.org/officeDocument/2006/relationships/image" Target="../media/image119.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notesSlide" Target="../notesSlides/notesSlide30.xml"/><Relationship Id="rId1" Type="http://schemas.openxmlformats.org/officeDocument/2006/relationships/slideLayout" Target="../slideLayouts/slideLayout40.xml"/><Relationship Id="rId6" Type="http://schemas.openxmlformats.org/officeDocument/2006/relationships/image" Target="../media/image124.png"/><Relationship Id="rId5" Type="http://schemas.openxmlformats.org/officeDocument/2006/relationships/image" Target="../media/image123.png"/><Relationship Id="rId10" Type="http://schemas.openxmlformats.org/officeDocument/2006/relationships/image" Target="../media/image128.jpeg"/><Relationship Id="rId4" Type="http://schemas.openxmlformats.org/officeDocument/2006/relationships/image" Target="../media/image122.png"/><Relationship Id="rId9" Type="http://schemas.openxmlformats.org/officeDocument/2006/relationships/image" Target="../media/image12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3.xml.rels><?xml version="1.0" encoding="UTF-8" standalone="yes"?>
<Relationships xmlns="http://schemas.openxmlformats.org/package/2006/relationships"><Relationship Id="rId3" Type="http://schemas.openxmlformats.org/officeDocument/2006/relationships/hyperlink" Target="https://dental.dhcs.ca.gov/Providers/Medi_Cal_Dental/CareCoordinationReferralForm" TargetMode="External"/><Relationship Id="rId2" Type="http://schemas.openxmlformats.org/officeDocument/2006/relationships/notesSlide" Target="../notesSlides/notesSlide31.xml"/><Relationship Id="rId1" Type="http://schemas.openxmlformats.org/officeDocument/2006/relationships/slideLayout" Target="../slideLayouts/slideLayout41.xml"/><Relationship Id="rId4" Type="http://schemas.openxmlformats.org/officeDocument/2006/relationships/image" Target="../media/image129.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5.xml.rels><?xml version="1.0" encoding="UTF-8" standalone="yes"?>
<Relationships xmlns="http://schemas.openxmlformats.org/package/2006/relationships"><Relationship Id="rId3" Type="http://schemas.openxmlformats.org/officeDocument/2006/relationships/hyperlink" Target="https://dental.dhcs.ca.gov/Providers/Medi_Cal_Dental/Dental_Case_Management/DentalCaseManagementReferral" TargetMode="External"/><Relationship Id="rId2" Type="http://schemas.openxmlformats.org/officeDocument/2006/relationships/notesSlide" Target="../notesSlides/notesSlide32.xml"/><Relationship Id="rId1" Type="http://schemas.openxmlformats.org/officeDocument/2006/relationships/slideLayout" Target="../slideLayouts/slideLayout38.xml"/><Relationship Id="rId5" Type="http://schemas.openxmlformats.org/officeDocument/2006/relationships/image" Target="../media/image131.png"/><Relationship Id="rId4" Type="http://schemas.openxmlformats.org/officeDocument/2006/relationships/image" Target="../media/image130.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jpeg"/><Relationship Id="rId1" Type="http://schemas.openxmlformats.org/officeDocument/2006/relationships/slideLayout" Target="../slideLayouts/slideLayout34.xml"/><Relationship Id="rId4" Type="http://schemas.openxmlformats.org/officeDocument/2006/relationships/image" Target="../media/image134.png"/></Relationships>
</file>

<file path=ppt/slides/_rels/slide89.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36.svg"/><Relationship Id="rId7" Type="http://schemas.openxmlformats.org/officeDocument/2006/relationships/image" Target="../media/image134.png"/><Relationship Id="rId2" Type="http://schemas.openxmlformats.org/officeDocument/2006/relationships/image" Target="../media/image135.svg"/><Relationship Id="rId1" Type="http://schemas.openxmlformats.org/officeDocument/2006/relationships/slideLayout" Target="../slideLayouts/slideLayout34.xml"/><Relationship Id="rId6" Type="http://schemas.openxmlformats.org/officeDocument/2006/relationships/image" Target="../media/image133.png"/><Relationship Id="rId5" Type="http://schemas.openxmlformats.org/officeDocument/2006/relationships/image" Target="../media/image138.svg"/><Relationship Id="rId4" Type="http://schemas.openxmlformats.org/officeDocument/2006/relationships/image" Target="../media/image137.sv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9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jpeg"/><Relationship Id="rId1" Type="http://schemas.openxmlformats.org/officeDocument/2006/relationships/slideLayout" Target="../slideLayouts/slideLayout34.xml"/><Relationship Id="rId6" Type="http://schemas.openxmlformats.org/officeDocument/2006/relationships/image" Target="../media/image141.jpeg"/><Relationship Id="rId5" Type="http://schemas.openxmlformats.org/officeDocument/2006/relationships/image" Target="../media/image140.jpeg"/><Relationship Id="rId4" Type="http://schemas.openxmlformats.org/officeDocument/2006/relationships/image" Target="../media/image134.png"/></Relationships>
</file>

<file path=ppt/slides/_rels/slide91.xml.rels><?xml version="1.0" encoding="UTF-8" standalone="yes"?>
<Relationships xmlns="http://schemas.openxmlformats.org/package/2006/relationships"><Relationship Id="rId3" Type="http://schemas.openxmlformats.org/officeDocument/2006/relationships/image" Target="../media/image136.svg"/><Relationship Id="rId7" Type="http://schemas.openxmlformats.org/officeDocument/2006/relationships/image" Target="../media/image142.jpeg"/><Relationship Id="rId2" Type="http://schemas.openxmlformats.org/officeDocument/2006/relationships/image" Target="../media/image135.svg"/><Relationship Id="rId1" Type="http://schemas.openxmlformats.org/officeDocument/2006/relationships/slideLayout" Target="../slideLayouts/slideLayout34.xml"/><Relationship Id="rId6" Type="http://schemas.openxmlformats.org/officeDocument/2006/relationships/image" Target="../media/image133.png"/><Relationship Id="rId5" Type="http://schemas.openxmlformats.org/officeDocument/2006/relationships/image" Target="../media/image138.svg"/><Relationship Id="rId4" Type="http://schemas.openxmlformats.org/officeDocument/2006/relationships/image" Target="../media/image137.svg"/></Relationships>
</file>

<file path=ppt/slides/_rels/slide9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43.jpeg"/><Relationship Id="rId1" Type="http://schemas.openxmlformats.org/officeDocument/2006/relationships/slideLayout" Target="../slideLayouts/slideLayout34.xml"/><Relationship Id="rId5" Type="http://schemas.openxmlformats.org/officeDocument/2006/relationships/image" Target="../media/image145.jpeg"/><Relationship Id="rId4" Type="http://schemas.openxmlformats.org/officeDocument/2006/relationships/image" Target="../media/image144.jpeg"/></Relationships>
</file>

<file path=ppt/slides/_rels/slide93.xml.rels><?xml version="1.0" encoding="UTF-8" standalone="yes"?>
<Relationships xmlns="http://schemas.openxmlformats.org/package/2006/relationships"><Relationship Id="rId3" Type="http://schemas.openxmlformats.org/officeDocument/2006/relationships/image" Target="../media/image147.jpeg"/><Relationship Id="rId7" Type="http://schemas.openxmlformats.org/officeDocument/2006/relationships/image" Target="../media/image151.jpeg"/><Relationship Id="rId2" Type="http://schemas.openxmlformats.org/officeDocument/2006/relationships/image" Target="../media/image146.jpeg"/><Relationship Id="rId1" Type="http://schemas.openxmlformats.org/officeDocument/2006/relationships/slideLayout" Target="../slideLayouts/slideLayout34.xml"/><Relationship Id="rId6" Type="http://schemas.openxmlformats.org/officeDocument/2006/relationships/image" Target="../media/image150.jpeg"/><Relationship Id="rId5" Type="http://schemas.openxmlformats.org/officeDocument/2006/relationships/image" Target="../media/image149.jpeg"/><Relationship Id="rId4" Type="http://schemas.openxmlformats.org/officeDocument/2006/relationships/image" Target="../media/image148.jpeg"/></Relationships>
</file>

<file path=ppt/slides/_rels/slide94.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33.png"/><Relationship Id="rId1" Type="http://schemas.openxmlformats.org/officeDocument/2006/relationships/slideLayout" Target="../slideLayouts/slideLayout34.xml"/><Relationship Id="rId4" Type="http://schemas.openxmlformats.org/officeDocument/2006/relationships/image" Target="../media/image134.png"/></Relationships>
</file>

<file path=ppt/slides/_rels/slide95.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jpeg"/><Relationship Id="rId1" Type="http://schemas.openxmlformats.org/officeDocument/2006/relationships/slideLayout" Target="../slideLayouts/slideLayout28.xml"/><Relationship Id="rId4" Type="http://schemas.openxmlformats.org/officeDocument/2006/relationships/image" Target="../media/image155.png"/></Relationships>
</file>

<file path=ppt/slides/_rels/slide96.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3.jpeg"/><Relationship Id="rId1" Type="http://schemas.openxmlformats.org/officeDocument/2006/relationships/slideLayout" Target="../slideLayouts/slideLayout28.xml"/><Relationship Id="rId4" Type="http://schemas.openxmlformats.org/officeDocument/2006/relationships/image" Target="../media/image157.jpeg"/></Relationships>
</file>

<file path=ppt/slides/_rels/slide97.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3.jpeg"/><Relationship Id="rId1" Type="http://schemas.openxmlformats.org/officeDocument/2006/relationships/slideLayout" Target="../slideLayouts/slideLayout28.xml"/></Relationships>
</file>

<file path=ppt/slides/_rels/slide98.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3.jpeg"/><Relationship Id="rId1" Type="http://schemas.openxmlformats.org/officeDocument/2006/relationships/slideLayout" Target="../slideLayouts/slideLayout28.xml"/></Relationships>
</file>

<file path=ppt/slides/_rels/slide99.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Picture 16" descr="A poster of a tooth project director meeting&#10;&#10;AI-generated content may be incorrect.">
            <a:extLst>
              <a:ext uri="{FF2B5EF4-FFF2-40B4-BE49-F238E27FC236}">
                <a16:creationId xmlns:a16="http://schemas.microsoft.com/office/drawing/2014/main" id="{C9C55EB2-51A9-379E-0684-F1C433499521}"/>
              </a:ext>
            </a:extLst>
          </p:cNvPr>
          <p:cNvPicPr>
            <a:picLocks noChangeAspect="1"/>
          </p:cNvPicPr>
          <p:nvPr/>
        </p:nvPicPr>
        <p:blipFill>
          <a:blip r:embed="rId2"/>
          <a:stretch>
            <a:fillRect/>
          </a:stretch>
        </p:blipFill>
        <p:spPr>
          <a:xfrm>
            <a:off x="832757" y="1316850"/>
            <a:ext cx="10526485" cy="5263243"/>
          </a:xfrm>
          <a:prstGeom prst="rect">
            <a:avLst/>
          </a:prstGeom>
        </p:spPr>
      </p:pic>
    </p:spTree>
    <p:extLst>
      <p:ext uri="{BB962C8B-B14F-4D97-AF65-F5344CB8AC3E}">
        <p14:creationId xmlns:p14="http://schemas.microsoft.com/office/powerpoint/2010/main" val="48132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C7AFD-2138-4B1A-C8BB-69608B40D8F3}"/>
              </a:ext>
            </a:extLst>
          </p:cNvPr>
          <p:cNvSpPr>
            <a:spLocks noGrp="1"/>
          </p:cNvSpPr>
          <p:nvPr>
            <p:ph type="title"/>
          </p:nvPr>
        </p:nvSpPr>
        <p:spPr>
          <a:xfrm>
            <a:off x="733007" y="1828800"/>
            <a:ext cx="3502747" cy="1736034"/>
          </a:xfrm>
        </p:spPr>
        <p:txBody>
          <a:bodyPr/>
          <a:lstStyle/>
          <a:p>
            <a:pPr algn="ctr">
              <a:spcBef>
                <a:spcPts val="1600"/>
              </a:spcBef>
            </a:pPr>
            <a:r>
              <a:rPr lang="en-US">
                <a:latin typeface="Arial"/>
                <a:cs typeface="Arial"/>
              </a:rPr>
              <a:t>  </a:t>
            </a:r>
            <a:r>
              <a:rPr lang="en-US" sz="4800">
                <a:latin typeface="Arial"/>
                <a:cs typeface="Arial"/>
              </a:rPr>
              <a:t> </a:t>
            </a:r>
            <a:br>
              <a:rPr lang="en-US" sz="4800">
                <a:latin typeface="Arial"/>
                <a:cs typeface="Arial"/>
              </a:rPr>
            </a:br>
            <a:br>
              <a:rPr lang="en-US" sz="4800">
                <a:latin typeface="Arial"/>
                <a:cs typeface="Arial"/>
              </a:rPr>
            </a:br>
            <a:r>
              <a:rPr lang="en-US" sz="5400">
                <a:latin typeface="Arial"/>
                <a:cs typeface="Arial"/>
              </a:rPr>
              <a:t>Coming  </a:t>
            </a:r>
            <a:br>
              <a:rPr lang="en-US" sz="5400">
                <a:latin typeface="Arial"/>
                <a:cs typeface="Arial"/>
              </a:rPr>
            </a:br>
            <a:r>
              <a:rPr lang="en-US" sz="5400">
                <a:latin typeface="Arial"/>
                <a:cs typeface="Arial"/>
              </a:rPr>
              <a:t>Soon</a:t>
            </a:r>
            <a:r>
              <a:rPr lang="en-US">
                <a:latin typeface="Arial"/>
                <a:cs typeface="Arial"/>
              </a:rPr>
              <a:t> </a:t>
            </a:r>
            <a:endParaRPr lang="en-US"/>
          </a:p>
        </p:txBody>
      </p:sp>
      <p:pic>
        <p:nvPicPr>
          <p:cNvPr id="3" name="Picture 2">
            <a:extLst>
              <a:ext uri="{FF2B5EF4-FFF2-40B4-BE49-F238E27FC236}">
                <a16:creationId xmlns:a16="http://schemas.microsoft.com/office/drawing/2014/main" id="{2C1F159A-933C-A733-3694-A26F7B6A7D75}"/>
              </a:ext>
            </a:extLst>
          </p:cNvPr>
          <p:cNvPicPr>
            <a:picLocks noChangeAspect="1"/>
          </p:cNvPicPr>
          <p:nvPr/>
        </p:nvPicPr>
        <p:blipFill>
          <a:blip r:embed="rId2"/>
          <a:stretch>
            <a:fillRect/>
          </a:stretch>
        </p:blipFill>
        <p:spPr>
          <a:xfrm>
            <a:off x="5993748" y="230038"/>
            <a:ext cx="4690241" cy="6211019"/>
          </a:xfrm>
          <a:prstGeom prst="rect">
            <a:avLst/>
          </a:prstGeom>
        </p:spPr>
      </p:pic>
    </p:spTree>
    <p:extLst>
      <p:ext uri="{BB962C8B-B14F-4D97-AF65-F5344CB8AC3E}">
        <p14:creationId xmlns:p14="http://schemas.microsoft.com/office/powerpoint/2010/main" val="426825543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9348" y="4572001"/>
            <a:ext cx="2358963" cy="1737360"/>
          </a:xfrm>
        </p:spPr>
        <p:txBody>
          <a:bodyPr>
            <a:normAutofit/>
          </a:bodyPr>
          <a:lstStyle/>
          <a:p>
            <a:pPr algn="r"/>
            <a:r>
              <a:rPr lang="en-US" sz="1600"/>
              <a:t>Data Snapshot – SBDS Example</a:t>
            </a:r>
          </a:p>
        </p:txBody>
      </p:sp>
      <p:sp>
        <p:nvSpPr>
          <p:cNvPr id="4111" name="Rectangle 4110">
            <a:extLst>
              <a:ext uri="{FF2B5EF4-FFF2-40B4-BE49-F238E27FC236}">
                <a16:creationId xmlns:a16="http://schemas.microsoft.com/office/drawing/2014/main" id="{FF10F2A3-17E2-43F4-9483-468E43A60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423367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sp>
        <p:nvSpPr>
          <p:cNvPr id="3" name="Content Placeholder 2"/>
          <p:cNvSpPr>
            <a:spLocks noGrp="1"/>
          </p:cNvSpPr>
          <p:nvPr>
            <p:ph idx="1"/>
          </p:nvPr>
        </p:nvSpPr>
        <p:spPr>
          <a:xfrm>
            <a:off x="4809610" y="4572000"/>
            <a:ext cx="5165058" cy="1737359"/>
          </a:xfrm>
        </p:spPr>
        <p:txBody>
          <a:bodyPr anchor="ctr">
            <a:normAutofit/>
          </a:bodyPr>
          <a:lstStyle/>
          <a:p>
            <a:r>
              <a:rPr lang="en-US" sz="1600"/>
              <a:t>252 students screened at Stanford Elementary</a:t>
            </a:r>
          </a:p>
          <a:p>
            <a:pPr lvl="1"/>
            <a:r>
              <a:rPr lang="en-US" sz="1600"/>
              <a:t>31% visible untreated decay</a:t>
            </a:r>
          </a:p>
          <a:p>
            <a:pPr lvl="1"/>
            <a:r>
              <a:rPr lang="en-US" sz="1600"/>
              <a:t>11% urgent treatment need</a:t>
            </a:r>
          </a:p>
          <a:p>
            <a:pPr lvl="1"/>
            <a:r>
              <a:rPr lang="en-US" sz="1600"/>
              <a:t>42% required referral or recommendation</a:t>
            </a:r>
          </a:p>
        </p:txBody>
      </p:sp>
      <p:pic>
        <p:nvPicPr>
          <p:cNvPr id="4098" name="Picture 2">
            <a:extLst>
              <a:ext uri="{FF2B5EF4-FFF2-40B4-BE49-F238E27FC236}">
                <a16:creationId xmlns:a16="http://schemas.microsoft.com/office/drawing/2014/main" id="{D59AF05A-FAD1-D455-B494-B09BEAC2C7D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24000" y="0"/>
            <a:ext cx="9144000" cy="4233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7625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Care Coordination</a:t>
            </a:r>
          </a:p>
        </p:txBody>
      </p:sp>
      <p:sp>
        <p:nvSpPr>
          <p:cNvPr id="3" name="Content Placeholder 2"/>
          <p:cNvSpPr>
            <a:spLocks noGrp="1"/>
          </p:cNvSpPr>
          <p:nvPr>
            <p:ph idx="1"/>
          </p:nvPr>
        </p:nvSpPr>
        <p:spPr/>
        <p:txBody>
          <a:bodyPr vert="horz" lIns="91440" tIns="45720" rIns="91440" bIns="45720" rtlCol="0" anchor="t">
            <a:normAutofit/>
          </a:bodyPr>
          <a:lstStyle/>
          <a:p>
            <a:r>
              <a:t>DHCS Care Coordination Referral Link utilized</a:t>
            </a:r>
          </a:p>
          <a:p>
            <a:pPr lvl="1"/>
            <a:r>
              <a:rPr lang="en-US"/>
              <a:t>31</a:t>
            </a:r>
            <a:r>
              <a:t> students identified with emergency need (2025–2026)</a:t>
            </a:r>
          </a:p>
          <a:p>
            <a:pPr lvl="1"/>
            <a:r>
              <a:rPr lang="en-US"/>
              <a:t>referred</a:t>
            </a:r>
            <a:r>
              <a:t> to Medi-Cal/Denti-Cal case management</a:t>
            </a:r>
          </a:p>
          <a:p>
            <a:pPr lvl="1"/>
            <a:r>
              <a:t>Rapid case manager follow-up demonstrates strong partnership</a:t>
            </a:r>
          </a:p>
        </p:txBody>
      </p:sp>
    </p:spTree>
    <p:extLst>
      <p:ext uri="{BB962C8B-B14F-4D97-AF65-F5344CB8AC3E}">
        <p14:creationId xmlns:p14="http://schemas.microsoft.com/office/powerpoint/2010/main" val="147107766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9347" y="609601"/>
            <a:ext cx="7765321" cy="1326321"/>
          </a:xfrm>
        </p:spPr>
        <p:txBody>
          <a:bodyPr>
            <a:normAutofit/>
          </a:bodyPr>
          <a:lstStyle/>
          <a:p>
            <a:r>
              <a:t>Compliance &amp; Oversight</a:t>
            </a:r>
          </a:p>
        </p:txBody>
      </p:sp>
      <p:sp>
        <p:nvSpPr>
          <p:cNvPr id="3" name="Content Placeholder 2"/>
          <p:cNvSpPr>
            <a:spLocks noGrp="1"/>
          </p:cNvSpPr>
          <p:nvPr>
            <p:ph idx="1"/>
          </p:nvPr>
        </p:nvSpPr>
        <p:spPr>
          <a:xfrm>
            <a:off x="2209347" y="2096064"/>
            <a:ext cx="3762645" cy="3695136"/>
          </a:xfrm>
        </p:spPr>
        <p:txBody>
          <a:bodyPr>
            <a:normAutofit/>
          </a:bodyPr>
          <a:lstStyle/>
          <a:p>
            <a:r>
              <a:t>MOUs updated for HIPAA and FERPA compliance</a:t>
            </a:r>
          </a:p>
          <a:p>
            <a:pPr lvl="1"/>
            <a:r>
              <a:t>Business Associate Agreement language included</a:t>
            </a:r>
          </a:p>
          <a:p>
            <a:pPr lvl="1"/>
            <a:r>
              <a:t>Quality review of forms and electronic Cognito system</a:t>
            </a:r>
          </a:p>
          <a:p>
            <a:pPr lvl="1"/>
            <a:r>
              <a:t>Transitioning toward Electronic Health Record (EHR) system</a:t>
            </a:r>
          </a:p>
        </p:txBody>
      </p:sp>
      <p:pic>
        <p:nvPicPr>
          <p:cNvPr id="5122" name="Picture 2" descr="Graphical user interface&#10;&#10;AI-generated content may be incorrect.">
            <a:extLst>
              <a:ext uri="{FF2B5EF4-FFF2-40B4-BE49-F238E27FC236}">
                <a16:creationId xmlns:a16="http://schemas.microsoft.com/office/drawing/2014/main" id="{197CD68A-FAC1-6F63-FC8A-342819367B7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91943" y="2747701"/>
            <a:ext cx="3624943" cy="2419649"/>
          </a:xfrm>
          <a:prstGeom prst="rect">
            <a:avLst/>
          </a:prstGeom>
          <a:no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17212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B6BE44ED-6075-4E11-A73C-B65948617E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sp>
        <p:nvSpPr>
          <p:cNvPr id="2" name="Title 1"/>
          <p:cNvSpPr>
            <a:spLocks noGrp="1"/>
          </p:cNvSpPr>
          <p:nvPr>
            <p:ph type="title"/>
          </p:nvPr>
        </p:nvSpPr>
        <p:spPr>
          <a:xfrm>
            <a:off x="5219605" y="609601"/>
            <a:ext cx="4755063" cy="1326321"/>
          </a:xfrm>
        </p:spPr>
        <p:txBody>
          <a:bodyPr>
            <a:normAutofit/>
          </a:bodyPr>
          <a:lstStyle/>
          <a:p>
            <a:r>
              <a:rPr lang="en-US" sz="2900"/>
              <a:t>Schools &amp; Partner Engagement</a:t>
            </a:r>
          </a:p>
        </p:txBody>
      </p:sp>
      <p:pic>
        <p:nvPicPr>
          <p:cNvPr id="6148" name="Picture 4" descr="A picture containing person, indoor, seat, working">
            <a:extLst>
              <a:ext uri="{FF2B5EF4-FFF2-40B4-BE49-F238E27FC236}">
                <a16:creationId xmlns:a16="http://schemas.microsoft.com/office/drawing/2014/main" id="{04ADA9F1-B8D6-5F4F-F623-EE242F0642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505" r="5073" b="4"/>
          <a:stretch>
            <a:fillRect/>
          </a:stretch>
        </p:blipFill>
        <p:spPr bwMode="auto">
          <a:xfrm>
            <a:off x="1524021" y="-5"/>
            <a:ext cx="3476985" cy="420624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A teacher teaching a class&#10;&#10;AI-generated content may be incorrect.">
            <a:extLst>
              <a:ext uri="{FF2B5EF4-FFF2-40B4-BE49-F238E27FC236}">
                <a16:creationId xmlns:a16="http://schemas.microsoft.com/office/drawing/2014/main" id="{BC7F211D-E284-B84A-A970-CB679A3E32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278" r="-5" b="-5"/>
          <a:stretch>
            <a:fillRect/>
          </a:stretch>
        </p:blipFill>
        <p:spPr bwMode="auto">
          <a:xfrm>
            <a:off x="1524021" y="4206246"/>
            <a:ext cx="3476985" cy="2660227"/>
          </a:xfrm>
          <a:prstGeom prst="rect">
            <a:avLst/>
          </a:prstGeom>
          <a:noFill/>
          <a:extLst>
            <a:ext uri="{909E8E84-426E-40DD-AFC4-6F175D3DCCD1}">
              <a14:hiddenFill xmlns:a14="http://schemas.microsoft.com/office/drawing/2010/main">
                <a:solidFill>
                  <a:srgbClr val="FFFFFF"/>
                </a:solidFill>
              </a14:hiddenFill>
            </a:ext>
          </a:extLst>
        </p:spPr>
      </p:pic>
      <p:cxnSp>
        <p:nvCxnSpPr>
          <p:cNvPr id="6155" name="Straight Connector 6154">
            <a:extLst>
              <a:ext uri="{FF2B5EF4-FFF2-40B4-BE49-F238E27FC236}">
                <a16:creationId xmlns:a16="http://schemas.microsoft.com/office/drawing/2014/main" id="{01943F1F-3D4C-4F63-A3E6-42265F518A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01005"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5219603" y="2096064"/>
            <a:ext cx="4755064" cy="3942786"/>
          </a:xfrm>
        </p:spPr>
        <p:txBody>
          <a:bodyPr vert="horz" lIns="91440" tIns="45720" rIns="91440" bIns="45720" rtlCol="0" anchor="t">
            <a:normAutofit/>
          </a:bodyPr>
          <a:lstStyle/>
          <a:p>
            <a:r>
              <a:t>Active partnerships with multiple school districts and charters</a:t>
            </a:r>
          </a:p>
          <a:p>
            <a:pPr lvl="1"/>
            <a:r>
              <a:t>Clinical referral partner:</a:t>
            </a:r>
            <a:r>
              <a:rPr lang="en-US"/>
              <a:t> Mark</a:t>
            </a:r>
            <a:r>
              <a:t> Truhe, DDS</a:t>
            </a:r>
          </a:p>
          <a:p>
            <a:pPr lvl="1"/>
            <a:r>
              <a:t>Partnership Managed Care Plan MOU pending signature</a:t>
            </a:r>
          </a:p>
        </p:txBody>
      </p:sp>
    </p:spTree>
    <p:extLst>
      <p:ext uri="{BB962C8B-B14F-4D97-AF65-F5344CB8AC3E}">
        <p14:creationId xmlns:p14="http://schemas.microsoft.com/office/powerpoint/2010/main" val="903944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System Building &amp; Continuity</a:t>
            </a:r>
          </a:p>
        </p:txBody>
      </p:sp>
      <p:sp>
        <p:nvSpPr>
          <p:cNvPr id="3" name="Content Placeholder 2"/>
          <p:cNvSpPr>
            <a:spLocks noGrp="1"/>
          </p:cNvSpPr>
          <p:nvPr>
            <p:ph idx="1"/>
          </p:nvPr>
        </p:nvSpPr>
        <p:spPr/>
        <p:txBody>
          <a:bodyPr>
            <a:normAutofit fontScale="85000" lnSpcReduction="10000"/>
          </a:bodyPr>
          <a:lstStyle/>
          <a:p>
            <a:r>
              <a:t>Former partnerships transitioned without service disruption</a:t>
            </a:r>
          </a:p>
          <a:p>
            <a:pPr lvl="1"/>
            <a:r>
              <a:t>Preventive services maintained across school sites</a:t>
            </a:r>
          </a:p>
          <a:p>
            <a:pPr lvl="1"/>
            <a:r>
              <a:t>Community oral health infrastructure preserved</a:t>
            </a:r>
            <a:endParaRPr lang="en-US"/>
          </a:p>
          <a:p>
            <a:pPr fontAlgn="base"/>
            <a:r>
              <a:rPr lang="en-US">
                <a:effectLst/>
              </a:rPr>
              <a:t>Former partners for SBDS​</a:t>
            </a:r>
          </a:p>
          <a:p>
            <a:pPr lvl="1" fontAlgn="base"/>
            <a:r>
              <a:rPr lang="en-US">
                <a:effectLst/>
              </a:rPr>
              <a:t>Adventist Health Rural Health Dental Clinic​</a:t>
            </a:r>
          </a:p>
          <a:p>
            <a:pPr lvl="1" fontAlgn="base"/>
            <a:r>
              <a:rPr lang="en-US">
                <a:effectLst/>
              </a:rPr>
              <a:t>RDH-AP private practice-LOHP connection with several Butte County schools for preventive services ​</a:t>
            </a:r>
          </a:p>
          <a:p>
            <a:pPr fontAlgn="base"/>
            <a:r>
              <a:rPr lang="en-US">
                <a:effectLst/>
              </a:rPr>
              <a:t>Although contracts ended:​</a:t>
            </a:r>
          </a:p>
          <a:p>
            <a:pPr lvl="1" fontAlgn="base"/>
            <a:r>
              <a:rPr lang="en-US">
                <a:effectLst/>
              </a:rPr>
              <a:t>Services continued without disruption​</a:t>
            </a:r>
          </a:p>
          <a:p>
            <a:pPr lvl="1" fontAlgn="base"/>
            <a:r>
              <a:rPr lang="en-US">
                <a:effectLst/>
              </a:rPr>
              <a:t>Strong relationship with Adventist Health DDS’s and staff who attend Coalition Meetings when they are available​</a:t>
            </a:r>
          </a:p>
          <a:p>
            <a:pPr lvl="1" fontAlgn="base"/>
            <a:r>
              <a:rPr lang="en-US">
                <a:effectLst/>
              </a:rPr>
              <a:t>Long term community impact beyond direct program involvement.</a:t>
            </a:r>
          </a:p>
          <a:p>
            <a:pPr lvl="1"/>
            <a:endParaRPr/>
          </a:p>
        </p:txBody>
      </p:sp>
    </p:spTree>
    <p:extLst>
      <p:ext uri="{BB962C8B-B14F-4D97-AF65-F5344CB8AC3E}">
        <p14:creationId xmlns:p14="http://schemas.microsoft.com/office/powerpoint/2010/main" val="24704402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9347" y="609601"/>
            <a:ext cx="7765321" cy="1326321"/>
          </a:xfrm>
        </p:spPr>
        <p:txBody>
          <a:bodyPr>
            <a:normAutofit/>
          </a:bodyPr>
          <a:lstStyle/>
          <a:p>
            <a:r>
              <a:rPr lang="en-US"/>
              <a:t>Workforce Development &amp; Sustainability</a:t>
            </a:r>
          </a:p>
        </p:txBody>
      </p:sp>
      <p:graphicFrame>
        <p:nvGraphicFramePr>
          <p:cNvPr id="5" name="Content Placeholder 2">
            <a:extLst>
              <a:ext uri="{FF2B5EF4-FFF2-40B4-BE49-F238E27FC236}">
                <a16:creationId xmlns:a16="http://schemas.microsoft.com/office/drawing/2014/main" id="{6559C031-70EE-9CDA-3822-E97164466691}"/>
              </a:ext>
            </a:extLst>
          </p:cNvPr>
          <p:cNvGraphicFramePr>
            <a:graphicFrameLocks noGrp="1"/>
          </p:cNvGraphicFramePr>
          <p:nvPr>
            <p:ph idx="1"/>
          </p:nvPr>
        </p:nvGraphicFramePr>
        <p:xfrm>
          <a:off x="2209800" y="2257654"/>
          <a:ext cx="7765256" cy="3303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601174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09347" y="609601"/>
            <a:ext cx="7765321" cy="1326321"/>
          </a:xfrm>
        </p:spPr>
        <p:txBody>
          <a:bodyPr>
            <a:normAutofit/>
          </a:bodyPr>
          <a:lstStyle/>
          <a:p>
            <a:r>
              <a:rPr lang="en-US"/>
              <a:t>CHW Billing Readiness</a:t>
            </a:r>
          </a:p>
        </p:txBody>
      </p:sp>
      <p:sp>
        <p:nvSpPr>
          <p:cNvPr id="3" name="Content Placeholder 2"/>
          <p:cNvSpPr>
            <a:spLocks noGrp="1"/>
          </p:cNvSpPr>
          <p:nvPr>
            <p:ph idx="1"/>
          </p:nvPr>
        </p:nvSpPr>
        <p:spPr>
          <a:xfrm>
            <a:off x="1861707" y="2096064"/>
            <a:ext cx="5217603" cy="3695136"/>
          </a:xfrm>
        </p:spPr>
        <p:txBody>
          <a:bodyPr vert="horz" lIns="91440" tIns="45720" rIns="91440" bIns="45720" rtlCol="0" anchor="t">
            <a:normAutofit/>
          </a:bodyPr>
          <a:lstStyle/>
          <a:p>
            <a:r>
              <a:rPr lang="en-US"/>
              <a:t>LHJ eligible to bill CPT codes under Managed Care Plan</a:t>
            </a:r>
          </a:p>
          <a:p>
            <a:pPr lvl="1"/>
            <a:r>
              <a:rPr lang="en-US"/>
              <a:t>30-minute unit-based reimbursement structure</a:t>
            </a:r>
          </a:p>
          <a:p>
            <a:pPr lvl="1"/>
            <a:r>
              <a:rPr lang="en-US"/>
              <a:t>Individual and group billing options support sustainability</a:t>
            </a:r>
          </a:p>
          <a:p>
            <a:pPr lvl="1"/>
            <a:r>
              <a:rPr lang="en-US">
                <a:ea typeface="+mn-lt"/>
                <a:cs typeface="+mn-lt"/>
                <a:hlinkClick r:id="rId3"/>
              </a:rPr>
              <a:t>Community Health Workers</a:t>
            </a:r>
            <a:endParaRPr lang="en-US">
              <a:ea typeface="+mn-lt"/>
              <a:cs typeface="+mn-lt"/>
            </a:endParaRPr>
          </a:p>
          <a:p>
            <a:pPr lvl="1"/>
            <a:r>
              <a:rPr lang="en-US">
                <a:ea typeface="+mn-lt"/>
                <a:cs typeface="+mn-lt"/>
                <a:hlinkClick r:id="rId4"/>
              </a:rPr>
              <a:t>8.27.24 CHW Benefit Webinar Slide Deck</a:t>
            </a:r>
            <a:endParaRPr lang="en-US"/>
          </a:p>
        </p:txBody>
      </p:sp>
      <p:pic>
        <p:nvPicPr>
          <p:cNvPr id="24" name="Graphic 23" descr="Stethoscope">
            <a:extLst>
              <a:ext uri="{FF2B5EF4-FFF2-40B4-BE49-F238E27FC236}">
                <a16:creationId xmlns:a16="http://schemas.microsoft.com/office/drawing/2014/main" id="{F2E71ED5-0480-23E0-D1C6-1B958B3879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83053" y="2640609"/>
            <a:ext cx="2633833" cy="2633833"/>
          </a:xfrm>
          <a:prstGeom prst="rect">
            <a:avLst/>
          </a:prstGeom>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Tree>
    <p:extLst>
      <p:ext uri="{BB962C8B-B14F-4D97-AF65-F5344CB8AC3E}">
        <p14:creationId xmlns:p14="http://schemas.microsoft.com/office/powerpoint/2010/main" val="27340329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Road Forward – 2026–2027</a:t>
            </a:r>
          </a:p>
        </p:txBody>
      </p:sp>
      <p:sp>
        <p:nvSpPr>
          <p:cNvPr id="3" name="Content Placeholder 2"/>
          <p:cNvSpPr>
            <a:spLocks noGrp="1"/>
          </p:cNvSpPr>
          <p:nvPr>
            <p:ph idx="1"/>
          </p:nvPr>
        </p:nvSpPr>
        <p:spPr/>
        <p:txBody>
          <a:bodyPr/>
          <a:lstStyle/>
          <a:p>
            <a:r>
              <a:t>Complete Denti-Cal LHJ enrollment</a:t>
            </a:r>
          </a:p>
          <a:p>
            <a:pPr lvl="1"/>
            <a:r>
              <a:t>Implement EHR system</a:t>
            </a:r>
          </a:p>
          <a:p>
            <a:pPr lvl="1"/>
            <a:r>
              <a:t>Expand SBDS to additional Title I schools</a:t>
            </a:r>
          </a:p>
          <a:p>
            <a:pPr lvl="1"/>
            <a:r>
              <a:t>Operationalize CHW billable services</a:t>
            </a:r>
          </a:p>
          <a:p>
            <a:pPr lvl="1"/>
            <a:r>
              <a:t>Strengthen referral-to-treatment tracking</a:t>
            </a:r>
          </a:p>
        </p:txBody>
      </p:sp>
    </p:spTree>
    <p:extLst>
      <p:ext uri="{BB962C8B-B14F-4D97-AF65-F5344CB8AC3E}">
        <p14:creationId xmlns:p14="http://schemas.microsoft.com/office/powerpoint/2010/main" val="266187209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C052280-388E-4151-A1EB-5236D4FCC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sp>
        <p:nvSpPr>
          <p:cNvPr id="2" name="Title 1"/>
          <p:cNvSpPr>
            <a:spLocks noGrp="1"/>
          </p:cNvSpPr>
          <p:nvPr>
            <p:ph type="title"/>
          </p:nvPr>
        </p:nvSpPr>
        <p:spPr>
          <a:xfrm>
            <a:off x="2209347" y="927100"/>
            <a:ext cx="2564074" cy="4616450"/>
          </a:xfrm>
        </p:spPr>
        <p:txBody>
          <a:bodyPr>
            <a:normAutofit/>
          </a:bodyPr>
          <a:lstStyle/>
          <a:p>
            <a:r>
              <a:rPr lang="en-US" sz="2400"/>
              <a:t>Contact Information</a:t>
            </a:r>
          </a:p>
        </p:txBody>
      </p:sp>
      <p:cxnSp>
        <p:nvCxnSpPr>
          <p:cNvPr id="17" name="Straight Connector 16">
            <a:extLst>
              <a:ext uri="{FF2B5EF4-FFF2-40B4-BE49-F238E27FC236}">
                <a16:creationId xmlns:a16="http://schemas.microsoft.com/office/drawing/2014/main" id="{744251C3-E720-4363-8AF0-20AD319374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14722" y="2301359"/>
            <a:ext cx="0" cy="19113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5256021" y="971549"/>
            <a:ext cx="4718646" cy="4616450"/>
          </a:xfrm>
        </p:spPr>
        <p:txBody>
          <a:bodyPr anchor="ctr">
            <a:normAutofit/>
          </a:bodyPr>
          <a:lstStyle/>
          <a:p>
            <a:r>
              <a:t>Angela Martin, Program Manager – </a:t>
            </a:r>
            <a:r>
              <a:rPr>
                <a:hlinkClick r:id="rId3"/>
              </a:rPr>
              <a:t>amartin@buttecounty.net</a:t>
            </a:r>
            <a:endParaRPr lang="en-US"/>
          </a:p>
          <a:p>
            <a:r>
              <a:t>Celia Canalia, Program Coordinator – </a:t>
            </a:r>
            <a:r>
              <a:rPr>
                <a:hlinkClick r:id="rId4"/>
              </a:rPr>
              <a:t>ccanalia@buttecounty.net</a:t>
            </a:r>
            <a:endParaRPr lang="en-US"/>
          </a:p>
          <a:p>
            <a:r>
              <a:t>PHOralHealth@buttecounty.net</a:t>
            </a:r>
          </a:p>
        </p:txBody>
      </p:sp>
    </p:spTree>
    <p:extLst>
      <p:ext uri="{BB962C8B-B14F-4D97-AF65-F5344CB8AC3E}">
        <p14:creationId xmlns:p14="http://schemas.microsoft.com/office/powerpoint/2010/main" val="33107518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4"/>
          <p:cNvSpPr txBox="1">
            <a:spLocks noGrp="1"/>
          </p:cNvSpPr>
          <p:nvPr>
            <p:ph type="title"/>
          </p:nvPr>
        </p:nvSpPr>
        <p:spPr>
          <a:xfrm>
            <a:off x="357232" y="965633"/>
            <a:ext cx="11499487" cy="876018"/>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4400"/>
              <a:buFont typeface="Century Gothic"/>
              <a:buNone/>
            </a:pPr>
            <a:r>
              <a:rPr lang="en-US" sz="4000" cap="none">
                <a:latin typeface="Montserrat"/>
                <a:ea typeface="Montserrat"/>
                <a:cs typeface="Montserrat"/>
                <a:sym typeface="Montserrat"/>
              </a:rPr>
              <a:t>Santa Barbara County Education Office Health Linkages</a:t>
            </a:r>
            <a:endParaRPr sz="4000">
              <a:latin typeface="Montserrat"/>
              <a:ea typeface="Montserrat"/>
              <a:cs typeface="Montserrat"/>
              <a:sym typeface="Montserrat"/>
            </a:endParaRPr>
          </a:p>
        </p:txBody>
      </p:sp>
      <p:sp>
        <p:nvSpPr>
          <p:cNvPr id="107" name="Google Shape;107;p14"/>
          <p:cNvSpPr txBox="1"/>
          <p:nvPr/>
        </p:nvSpPr>
        <p:spPr>
          <a:xfrm>
            <a:off x="357232" y="5429671"/>
            <a:ext cx="11406044" cy="672555"/>
          </a:xfrm>
          <a:prstGeom prst="rect">
            <a:avLst/>
          </a:prstGeom>
          <a:noFill/>
          <a:ln>
            <a:noFill/>
          </a:ln>
        </p:spPr>
        <p:txBody>
          <a:bodyPr spcFirstLastPara="1" wrap="square" lIns="91425" tIns="45700" rIns="91425" bIns="45700" anchor="b" anchorCtr="0">
            <a:noAutofit/>
          </a:bodyPr>
          <a:lstStyle/>
          <a:p>
            <a:pPr marL="0" marR="0" lvl="0" indent="0" algn="ctr" defTabSz="914400" rtl="0" eaLnBrk="1" fontAlgn="auto" latinLnBrk="0" hangingPunct="1">
              <a:lnSpc>
                <a:spcPct val="100000"/>
              </a:lnSpc>
              <a:spcBef>
                <a:spcPts val="0"/>
              </a:spcBef>
              <a:spcAft>
                <a:spcPts val="0"/>
              </a:spcAft>
              <a:buClr>
                <a:srgbClr val="102C51"/>
              </a:buClr>
              <a:buSzPts val="3200"/>
              <a:buFont typeface="Century Gothic"/>
              <a:buNone/>
              <a:tabLst/>
              <a:defRPr/>
            </a:pPr>
            <a:endParaRPr kumimoji="0" lang="en-US" sz="3200" b="1" i="0" u="none" strike="noStrike" kern="0" cap="none" spc="0" normalizeH="0" baseline="0" noProof="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ct val="100000"/>
              </a:lnSpc>
              <a:spcBef>
                <a:spcPts val="0"/>
              </a:spcBef>
              <a:spcAft>
                <a:spcPts val="0"/>
              </a:spcAft>
              <a:buClr>
                <a:srgbClr val="102C51"/>
              </a:buClr>
              <a:buSzPts val="3200"/>
              <a:buFont typeface="Century Gothic"/>
              <a:buNone/>
              <a:tabLst/>
              <a:defRPr/>
            </a:pPr>
            <a:endParaRPr kumimoji="0" lang="en-US" sz="3200" b="1" i="0" u="none" strike="noStrike" kern="0" cap="none" spc="0" normalizeH="0" baseline="0" noProof="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ct val="100000"/>
              </a:lnSpc>
              <a:spcBef>
                <a:spcPts val="0"/>
              </a:spcBef>
              <a:spcAft>
                <a:spcPts val="0"/>
              </a:spcAft>
              <a:buClr>
                <a:srgbClr val="102C51"/>
              </a:buClr>
              <a:buSzPts val="3200"/>
              <a:buFont typeface="Century Gothic"/>
              <a:buNone/>
              <a:tabLst/>
              <a:defRPr/>
            </a:pPr>
            <a:endParaRPr kumimoji="0" lang="en-US" sz="3200" b="1" i="0" u="none" strike="noStrike" kern="0" cap="none" spc="0" normalizeH="0" baseline="0" noProof="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ct val="100000"/>
              </a:lnSpc>
              <a:spcBef>
                <a:spcPts val="0"/>
              </a:spcBef>
              <a:spcAft>
                <a:spcPts val="0"/>
              </a:spcAft>
              <a:buClr>
                <a:srgbClr val="102C51"/>
              </a:buClr>
              <a:buSzPts val="3200"/>
              <a:buFont typeface="Century Gothic"/>
              <a:buNone/>
              <a:tabLst/>
              <a:defRPr/>
            </a:pPr>
            <a:r>
              <a:rPr kumimoji="0" lang="en-US" sz="3200" b="1" i="0" u="none" strike="noStrike" kern="0" cap="none" spc="0" normalizeH="0" baseline="0" noProof="0">
                <a:ln>
                  <a:noFill/>
                </a:ln>
                <a:solidFill>
                  <a:srgbClr val="000000"/>
                </a:solidFill>
                <a:effectLst/>
                <a:uLnTx/>
                <a:uFillTx/>
                <a:latin typeface="Montserrat"/>
                <a:ea typeface="Montserrat"/>
                <a:cs typeface="Montserrat"/>
                <a:sym typeface="Montserrat"/>
              </a:rPr>
              <a:t>In Search of Sustainability:</a:t>
            </a:r>
          </a:p>
          <a:p>
            <a:pPr marL="0" marR="0" lvl="0" indent="0" algn="ctr" defTabSz="914400" rtl="0" eaLnBrk="1" fontAlgn="auto" latinLnBrk="0" hangingPunct="1">
              <a:lnSpc>
                <a:spcPct val="100000"/>
              </a:lnSpc>
              <a:spcBef>
                <a:spcPts val="0"/>
              </a:spcBef>
              <a:spcAft>
                <a:spcPts val="0"/>
              </a:spcAft>
              <a:buClr>
                <a:srgbClr val="102C51"/>
              </a:buClr>
              <a:buSzPts val="3200"/>
              <a:buFont typeface="Century Gothic"/>
              <a:buNone/>
              <a:tabLst/>
              <a:defRPr/>
            </a:pPr>
            <a:endParaRPr kumimoji="0" lang="en-US" sz="3200" b="1" i="0" u="none" strike="noStrike" kern="0" cap="none" spc="0" normalizeH="0" baseline="0" noProof="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ct val="100000"/>
              </a:lnSpc>
              <a:spcBef>
                <a:spcPts val="0"/>
              </a:spcBef>
              <a:spcAft>
                <a:spcPts val="0"/>
              </a:spcAft>
              <a:buClr>
                <a:srgbClr val="102C51"/>
              </a:buClr>
              <a:buSzPts val="3200"/>
              <a:buFont typeface="Century Gothic"/>
              <a:buNone/>
              <a:tabLst/>
              <a:defRPr/>
            </a:pPr>
            <a:r>
              <a:rPr kumimoji="0" lang="en-US" sz="3200" b="0" i="0" u="none" strike="noStrike" kern="0" cap="none" spc="0" normalizeH="0" baseline="0" noProof="0">
                <a:ln>
                  <a:noFill/>
                </a:ln>
                <a:solidFill>
                  <a:srgbClr val="000000"/>
                </a:solidFill>
                <a:effectLst/>
                <a:uLnTx/>
                <a:uFillTx/>
                <a:latin typeface="Montserrat"/>
                <a:ea typeface="Montserrat"/>
                <a:cs typeface="Montserrat"/>
                <a:sym typeface="Montserrat"/>
              </a:rPr>
              <a:t>Partnerships for Collaboration/ Successful CHW Billing</a:t>
            </a:r>
            <a:endParaRPr kumimoji="0" sz="32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108" name="Google Shape;108;p14"/>
          <p:cNvSpPr txBox="1"/>
          <p:nvPr/>
        </p:nvSpPr>
        <p:spPr>
          <a:xfrm>
            <a:off x="719417" y="6102226"/>
            <a:ext cx="3958558" cy="574296"/>
          </a:xfrm>
          <a:prstGeom prst="rect">
            <a:avLst/>
          </a:prstGeom>
          <a:noFill/>
          <a:ln>
            <a:noFill/>
          </a:ln>
        </p:spPr>
        <p:txBody>
          <a:bodyPr spcFirstLastPara="1" wrap="square" lIns="91425" tIns="45700" rIns="91425" bIns="45700" anchor="b" anchorCtr="0">
            <a:normAutofit/>
          </a:bodyPr>
          <a:lstStyle/>
          <a:p>
            <a:pPr marL="0" marR="0" lvl="0" indent="0" algn="l" defTabSz="914400" rtl="0" eaLnBrk="1" fontAlgn="auto" latinLnBrk="0" hangingPunct="1">
              <a:lnSpc>
                <a:spcPct val="100000"/>
              </a:lnSpc>
              <a:spcBef>
                <a:spcPts val="0"/>
              </a:spcBef>
              <a:spcAft>
                <a:spcPts val="0"/>
              </a:spcAft>
              <a:buClr>
                <a:srgbClr val="102C51"/>
              </a:buClr>
              <a:buSzPct val="100000"/>
              <a:buFont typeface="Century Gothic"/>
              <a:buNone/>
              <a:tabLst/>
              <a:defRPr/>
            </a:pPr>
            <a:r>
              <a:rPr kumimoji="0" lang="en-US" sz="1400" b="1" i="0" u="none" strike="noStrike" kern="0" cap="none" spc="0" normalizeH="0" baseline="0" noProof="0">
                <a:ln>
                  <a:noFill/>
                </a:ln>
                <a:solidFill>
                  <a:srgbClr val="000000"/>
                </a:solidFill>
                <a:effectLst/>
                <a:uLnTx/>
                <a:uFillTx/>
                <a:latin typeface="Montserrat"/>
                <a:ea typeface="Montserrat"/>
                <a:cs typeface="Montserrat"/>
                <a:sym typeface="Montserrat"/>
              </a:rPr>
              <a:t>MaryEllen Rehse, MSW</a:t>
            </a:r>
          </a:p>
          <a:p>
            <a:pPr marL="0" marR="0" lvl="0" indent="0" algn="l" defTabSz="914400" rtl="0" eaLnBrk="1" fontAlgn="auto" latinLnBrk="0" hangingPunct="1">
              <a:lnSpc>
                <a:spcPct val="100000"/>
              </a:lnSpc>
              <a:spcBef>
                <a:spcPts val="0"/>
              </a:spcBef>
              <a:spcAft>
                <a:spcPts val="0"/>
              </a:spcAft>
              <a:buClr>
                <a:srgbClr val="102C51"/>
              </a:buClr>
              <a:buSzPct val="100000"/>
              <a:buFont typeface="Century Gothic"/>
              <a:buNone/>
              <a:tabLst/>
              <a:defRPr/>
            </a:pPr>
            <a:r>
              <a:rPr kumimoji="0" lang="en-US" sz="1400" b="0" i="0" u="none" strike="noStrike" kern="0" cap="none" spc="0" normalizeH="0" baseline="0" noProof="0">
                <a:ln>
                  <a:noFill/>
                </a:ln>
                <a:solidFill>
                  <a:srgbClr val="000000"/>
                </a:solidFill>
                <a:effectLst/>
                <a:uLnTx/>
                <a:uFillTx/>
                <a:latin typeface="Montserrat"/>
                <a:ea typeface="Montserrat"/>
                <a:cs typeface="Montserrat"/>
                <a:sym typeface="Montserrat"/>
              </a:rPr>
              <a:t>Executive Director</a:t>
            </a: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110" name="Google Shape;110;p14"/>
          <p:cNvSpPr txBox="1"/>
          <p:nvPr/>
        </p:nvSpPr>
        <p:spPr>
          <a:xfrm>
            <a:off x="8998717" y="5920965"/>
            <a:ext cx="2617392" cy="755557"/>
          </a:xfrm>
          <a:prstGeom prst="rect">
            <a:avLst/>
          </a:prstGeom>
          <a:noFill/>
          <a:ln>
            <a:noFill/>
          </a:ln>
        </p:spPr>
        <p:txBody>
          <a:bodyPr spcFirstLastPara="1" wrap="square" lIns="91425" tIns="45700" rIns="91425" bIns="45700" anchor="b" anchorCtr="0">
            <a:normAutofit/>
          </a:bodyPr>
          <a:lstStyle/>
          <a:p>
            <a:pPr marL="0" marR="0" lvl="0" indent="0" algn="r" defTabSz="914400" rtl="0" eaLnBrk="1" fontAlgn="auto" latinLnBrk="0" hangingPunct="1">
              <a:lnSpc>
                <a:spcPct val="100000"/>
              </a:lnSpc>
              <a:spcBef>
                <a:spcPts val="0"/>
              </a:spcBef>
              <a:spcAft>
                <a:spcPts val="0"/>
              </a:spcAft>
              <a:buClr>
                <a:srgbClr val="102C51"/>
              </a:buClr>
              <a:buSzPct val="100000"/>
              <a:buFont typeface="Century Gothic"/>
              <a:buNone/>
              <a:tabLst/>
              <a:defRPr/>
            </a:pPr>
            <a:r>
              <a:rPr kumimoji="0" lang="en-US" sz="1400" b="1" i="0" u="none" strike="noStrike" kern="0" cap="none" spc="0" normalizeH="0" baseline="0" noProof="0" err="1">
                <a:ln>
                  <a:noFill/>
                </a:ln>
                <a:solidFill>
                  <a:srgbClr val="000000"/>
                </a:solidFill>
                <a:effectLst/>
                <a:uLnTx/>
                <a:uFillTx/>
                <a:latin typeface="Montserrat"/>
                <a:ea typeface="Montserrat"/>
                <a:cs typeface="Montserrat"/>
                <a:sym typeface="Montserrat"/>
              </a:rPr>
              <a:t>Jennyffer</a:t>
            </a:r>
            <a:r>
              <a:rPr kumimoji="0" lang="en-US" sz="1400" b="1" i="0" u="none" strike="noStrike" kern="0" cap="none" spc="0" normalizeH="0" baseline="0" noProof="0">
                <a:ln>
                  <a:noFill/>
                </a:ln>
                <a:solidFill>
                  <a:srgbClr val="000000"/>
                </a:solidFill>
                <a:effectLst/>
                <a:uLnTx/>
                <a:uFillTx/>
                <a:latin typeface="Montserrat"/>
                <a:ea typeface="Montserrat"/>
                <a:cs typeface="Montserrat"/>
                <a:sym typeface="Montserrat"/>
              </a:rPr>
              <a:t> Rivera, MPH</a:t>
            </a:r>
          </a:p>
          <a:p>
            <a:pPr marL="0" marR="0" lvl="0" indent="0" algn="r" defTabSz="914400" rtl="0" eaLnBrk="1" fontAlgn="auto" latinLnBrk="0" hangingPunct="1">
              <a:lnSpc>
                <a:spcPct val="100000"/>
              </a:lnSpc>
              <a:spcBef>
                <a:spcPts val="0"/>
              </a:spcBef>
              <a:spcAft>
                <a:spcPts val="0"/>
              </a:spcAft>
              <a:buClr>
                <a:srgbClr val="102C51"/>
              </a:buClr>
              <a:buSzPct val="100000"/>
              <a:buFont typeface="Arial"/>
              <a:buNone/>
              <a:tabLst/>
              <a:defRPr/>
            </a:pPr>
            <a:r>
              <a:rPr kumimoji="0" lang="en-US" sz="1400" b="0" i="0" u="none" strike="noStrike" kern="0" cap="none" spc="0" normalizeH="0" baseline="0" noProof="0">
                <a:ln>
                  <a:noFill/>
                </a:ln>
                <a:solidFill>
                  <a:srgbClr val="000000"/>
                </a:solidFill>
                <a:effectLst/>
                <a:uLnTx/>
                <a:uFillTx/>
                <a:latin typeface="Montserrat"/>
                <a:ea typeface="Montserrat"/>
                <a:cs typeface="Montserrat"/>
                <a:sym typeface="Montserrat"/>
              </a:rPr>
              <a:t>Oral Health Manager</a:t>
            </a: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111" name="Google Shape;111;p14"/>
          <p:cNvSpPr txBox="1"/>
          <p:nvPr/>
        </p:nvSpPr>
        <p:spPr>
          <a:xfrm>
            <a:off x="3555469" y="6298743"/>
            <a:ext cx="3958558" cy="277666"/>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921A1E"/>
              </a:buClr>
              <a:buSzPts val="1472"/>
              <a:buFont typeface="Noto Sans Symbols"/>
              <a:buNone/>
              <a:tabLst/>
              <a:defRPr/>
            </a:pPr>
            <a:r>
              <a:rPr kumimoji="0" lang="en-US" sz="1600" b="0" i="0" u="none" strike="noStrike" kern="0" cap="none" spc="0" normalizeH="0" baseline="0" noProof="0">
                <a:ln>
                  <a:noFill/>
                </a:ln>
                <a:solidFill>
                  <a:srgbClr val="000000"/>
                </a:solidFill>
                <a:effectLst/>
                <a:uLnTx/>
                <a:uFillTx/>
                <a:latin typeface="Montserrat"/>
                <a:ea typeface="Montserrat"/>
                <a:cs typeface="Montserrat"/>
                <a:sym typeface="Montserrat"/>
              </a:rPr>
              <a:t>Sacramento PDM 3/5/2026</a:t>
            </a: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pic>
        <p:nvPicPr>
          <p:cNvPr id="112" name="Google Shape;112;p14"/>
          <p:cNvPicPr preferRelativeResize="0"/>
          <p:nvPr/>
        </p:nvPicPr>
        <p:blipFill>
          <a:blip r:embed="rId3">
            <a:alphaModFix/>
          </a:blip>
          <a:stretch>
            <a:fillRect/>
          </a:stretch>
        </p:blipFill>
        <p:spPr>
          <a:xfrm>
            <a:off x="1853514" y="2038168"/>
            <a:ext cx="2323069" cy="2223749"/>
          </a:xfrm>
          <a:prstGeom prst="rect">
            <a:avLst/>
          </a:prstGeom>
          <a:noFill/>
          <a:ln>
            <a:noFill/>
          </a:ln>
        </p:spPr>
      </p:pic>
      <p:pic>
        <p:nvPicPr>
          <p:cNvPr id="2" name="Picture 2">
            <a:extLst>
              <a:ext uri="{FF2B5EF4-FFF2-40B4-BE49-F238E27FC236}">
                <a16:creationId xmlns:a16="http://schemas.microsoft.com/office/drawing/2014/main" id="{3BD05AC0-315B-E1C2-B120-22A6C5D747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9849" y="2070570"/>
            <a:ext cx="2780270" cy="2220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80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lide Number Placeholder 6">
            <a:extLst>
              <a:ext uri="{FF2B5EF4-FFF2-40B4-BE49-F238E27FC236}">
                <a16:creationId xmlns:a16="http://schemas.microsoft.com/office/drawing/2014/main" id="{C461E6F2-F420-D27E-9CEC-30CBFB79CF0B}"/>
              </a:ext>
              <a:ext uri="{C183D7F6-B498-43B3-948B-1728B52AA6E4}">
                <adec:decorative xmlns:adec="http://schemas.microsoft.com/office/drawing/2017/decorative" val="1"/>
              </a:ext>
            </a:extLst>
          </p:cNvPr>
          <p:cNvSpPr>
            <a:spLocks noGrp="1"/>
          </p:cNvSpPr>
          <p:nvPr>
            <p:ph type="sldNum" sz="quarter" idx="4"/>
          </p:nvPr>
        </p:nvSpPr>
        <p:spPr/>
        <p:txBody>
          <a:bodyPr/>
          <a:lstStyle/>
          <a:p>
            <a:fld id="{81D71972-4D9B-4849-B57D-2F08B4442115}" type="slidenum">
              <a:rPr lang="en-US" smtClean="0"/>
              <a:t>11</a:t>
            </a:fld>
            <a:endParaRPr lang="en-US"/>
          </a:p>
        </p:txBody>
      </p:sp>
      <p:sp>
        <p:nvSpPr>
          <p:cNvPr id="25" name="Rounded Rectangle 24">
            <a:extLst>
              <a:ext uri="{FF2B5EF4-FFF2-40B4-BE49-F238E27FC236}">
                <a16:creationId xmlns:a16="http://schemas.microsoft.com/office/drawing/2014/main" id="{65A4C455-2F0C-7E01-FEAC-53B4B95EF0BF}"/>
              </a:ext>
              <a:ext uri="{C183D7F6-B498-43B3-948B-1728B52AA6E4}">
                <adec:decorative xmlns:adec="http://schemas.microsoft.com/office/drawing/2017/decorative" val="1"/>
              </a:ext>
            </a:extLst>
          </p:cNvPr>
          <p:cNvSpPr/>
          <p:nvPr/>
        </p:nvSpPr>
        <p:spPr>
          <a:xfrm>
            <a:off x="8245796" y="3615890"/>
            <a:ext cx="3072458" cy="2596667"/>
          </a:xfrm>
          <a:prstGeom prst="roundRect">
            <a:avLst>
              <a:gd name="adj" fmla="val 743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iangle 25">
            <a:extLst>
              <a:ext uri="{FF2B5EF4-FFF2-40B4-BE49-F238E27FC236}">
                <a16:creationId xmlns:a16="http://schemas.microsoft.com/office/drawing/2014/main" id="{F7DFD80A-3688-51F4-E9DB-443063EC4348}"/>
              </a:ext>
              <a:ext uri="{C183D7F6-B498-43B3-948B-1728B52AA6E4}">
                <adec:decorative xmlns:adec="http://schemas.microsoft.com/office/drawing/2017/decorative" val="1"/>
              </a:ext>
            </a:extLst>
          </p:cNvPr>
          <p:cNvSpPr/>
          <p:nvPr/>
        </p:nvSpPr>
        <p:spPr>
          <a:xfrm rot="10800000">
            <a:off x="9475241" y="3619112"/>
            <a:ext cx="652981" cy="36453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072535E6-6C06-9B79-18A0-F3F349F6FB87}"/>
              </a:ext>
              <a:ext uri="{C183D7F6-B498-43B3-948B-1728B52AA6E4}">
                <adec:decorative xmlns:adec="http://schemas.microsoft.com/office/drawing/2017/decorative" val="1"/>
              </a:ext>
            </a:extLst>
          </p:cNvPr>
          <p:cNvSpPr/>
          <p:nvPr/>
        </p:nvSpPr>
        <p:spPr>
          <a:xfrm>
            <a:off x="4627880" y="3629027"/>
            <a:ext cx="2937363" cy="2566675"/>
          </a:xfrm>
          <a:prstGeom prst="roundRect">
            <a:avLst>
              <a:gd name="adj" fmla="val 7431"/>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angle 28">
            <a:extLst>
              <a:ext uri="{FF2B5EF4-FFF2-40B4-BE49-F238E27FC236}">
                <a16:creationId xmlns:a16="http://schemas.microsoft.com/office/drawing/2014/main" id="{672E25D2-D454-23DF-D647-2DEA3E16BE04}"/>
              </a:ext>
              <a:ext uri="{C183D7F6-B498-43B3-948B-1728B52AA6E4}">
                <adec:decorative xmlns:adec="http://schemas.microsoft.com/office/drawing/2017/decorative" val="1"/>
              </a:ext>
            </a:extLst>
          </p:cNvPr>
          <p:cNvSpPr/>
          <p:nvPr/>
        </p:nvSpPr>
        <p:spPr>
          <a:xfrm rot="10800000">
            <a:off x="5774779" y="3619112"/>
            <a:ext cx="652981" cy="36453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a:extLst>
              <a:ext uri="{FF2B5EF4-FFF2-40B4-BE49-F238E27FC236}">
                <a16:creationId xmlns:a16="http://schemas.microsoft.com/office/drawing/2014/main" id="{F73D46CE-1E61-0754-0FC8-D684B855B635}"/>
              </a:ext>
              <a:ext uri="{C183D7F6-B498-43B3-948B-1728B52AA6E4}">
                <adec:decorative xmlns:adec="http://schemas.microsoft.com/office/drawing/2017/decorative" val="1"/>
              </a:ext>
            </a:extLst>
          </p:cNvPr>
          <p:cNvSpPr/>
          <p:nvPr/>
        </p:nvSpPr>
        <p:spPr>
          <a:xfrm>
            <a:off x="969488" y="3629027"/>
            <a:ext cx="2906130" cy="2584273"/>
          </a:xfrm>
          <a:prstGeom prst="roundRect">
            <a:avLst>
              <a:gd name="adj" fmla="val 743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7A6CDE9B-4F32-2683-F578-EFE1B6DD950E}"/>
              </a:ext>
              <a:ext uri="{C183D7F6-B498-43B3-948B-1728B52AA6E4}">
                <adec:decorative xmlns:adec="http://schemas.microsoft.com/office/drawing/2017/decorative" val="1"/>
              </a:ext>
            </a:extLst>
          </p:cNvPr>
          <p:cNvSpPr/>
          <p:nvPr/>
        </p:nvSpPr>
        <p:spPr>
          <a:xfrm rot="10800000">
            <a:off x="2045741" y="3619112"/>
            <a:ext cx="652981" cy="36453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5">
            <a:extLst>
              <a:ext uri="{FF2B5EF4-FFF2-40B4-BE49-F238E27FC236}">
                <a16:creationId xmlns:a16="http://schemas.microsoft.com/office/drawing/2014/main" id="{A6A08566-04E1-19A1-C71B-8563A1CF0269}"/>
              </a:ext>
            </a:extLst>
          </p:cNvPr>
          <p:cNvSpPr>
            <a:spLocks noGrp="1"/>
          </p:cNvSpPr>
          <p:nvPr>
            <p:ph type="body" idx="1"/>
          </p:nvPr>
        </p:nvSpPr>
        <p:spPr>
          <a:xfrm>
            <a:off x="969487" y="4247701"/>
            <a:ext cx="2904889" cy="1958623"/>
          </a:xfrm>
        </p:spPr>
        <p:txBody>
          <a:bodyPr anchor="t">
            <a:normAutofit/>
          </a:bodyPr>
          <a:lstStyle/>
          <a:p>
            <a:pPr algn="ctr"/>
            <a:r>
              <a:rPr lang="en-US" sz="4800">
                <a:solidFill>
                  <a:schemeClr val="bg1"/>
                </a:solidFill>
                <a:latin typeface="Arial"/>
                <a:cs typeface="Arial"/>
              </a:rPr>
              <a:t>Fact </a:t>
            </a:r>
            <a:endParaRPr lang="en-US" sz="4800">
              <a:solidFill>
                <a:schemeClr val="bg1"/>
              </a:solidFill>
            </a:endParaRPr>
          </a:p>
          <a:p>
            <a:pPr algn="ctr"/>
            <a:r>
              <a:rPr lang="en-US" sz="4800">
                <a:solidFill>
                  <a:schemeClr val="bg1"/>
                </a:solidFill>
                <a:latin typeface="Arial"/>
                <a:cs typeface="Arial"/>
              </a:rPr>
              <a:t>Sheet</a:t>
            </a:r>
            <a:endParaRPr lang="en-US" sz="4800">
              <a:solidFill>
                <a:schemeClr val="bg1"/>
              </a:solidFill>
            </a:endParaRPr>
          </a:p>
        </p:txBody>
      </p:sp>
      <p:sp>
        <p:nvSpPr>
          <p:cNvPr id="37" name="Text Placeholder 6">
            <a:extLst>
              <a:ext uri="{FF2B5EF4-FFF2-40B4-BE49-F238E27FC236}">
                <a16:creationId xmlns:a16="http://schemas.microsoft.com/office/drawing/2014/main" id="{00677838-0B19-13EC-501A-9662F6F9EA8C}"/>
              </a:ext>
            </a:extLst>
          </p:cNvPr>
          <p:cNvSpPr>
            <a:spLocks noGrp="1"/>
          </p:cNvSpPr>
          <p:nvPr>
            <p:ph type="body" idx="16"/>
          </p:nvPr>
        </p:nvSpPr>
        <p:spPr>
          <a:xfrm>
            <a:off x="4628881" y="4251407"/>
            <a:ext cx="2932641" cy="2595200"/>
          </a:xfrm>
        </p:spPr>
        <p:txBody>
          <a:bodyPr anchor="t">
            <a:normAutofit/>
          </a:bodyPr>
          <a:lstStyle/>
          <a:p>
            <a:pPr algn="ctr"/>
            <a:r>
              <a:rPr lang="en-US" sz="4000">
                <a:solidFill>
                  <a:schemeClr val="bg1"/>
                </a:solidFill>
                <a:latin typeface="Arial"/>
                <a:cs typeface="Arial"/>
              </a:rPr>
              <a:t>Frequently</a:t>
            </a:r>
            <a:endParaRPr lang="en-US" sz="4000">
              <a:solidFill>
                <a:schemeClr val="bg1"/>
              </a:solidFill>
            </a:endParaRPr>
          </a:p>
          <a:p>
            <a:pPr algn="ctr"/>
            <a:r>
              <a:rPr lang="en-US" sz="4000">
                <a:solidFill>
                  <a:schemeClr val="bg1"/>
                </a:solidFill>
                <a:latin typeface="Arial"/>
                <a:cs typeface="Arial"/>
              </a:rPr>
              <a:t>Asked</a:t>
            </a:r>
          </a:p>
          <a:p>
            <a:pPr algn="ctr"/>
            <a:r>
              <a:rPr lang="en-US" sz="4000">
                <a:solidFill>
                  <a:schemeClr val="bg1"/>
                </a:solidFill>
                <a:latin typeface="Arial"/>
                <a:cs typeface="Arial"/>
              </a:rPr>
              <a:t>Questions</a:t>
            </a:r>
          </a:p>
        </p:txBody>
      </p:sp>
      <p:sp>
        <p:nvSpPr>
          <p:cNvPr id="38" name="Text Placeholder 7">
            <a:extLst>
              <a:ext uri="{FF2B5EF4-FFF2-40B4-BE49-F238E27FC236}">
                <a16:creationId xmlns:a16="http://schemas.microsoft.com/office/drawing/2014/main" id="{FF323106-8826-CDF2-070A-57C11451FF5D}"/>
              </a:ext>
            </a:extLst>
          </p:cNvPr>
          <p:cNvSpPr>
            <a:spLocks noGrp="1"/>
          </p:cNvSpPr>
          <p:nvPr>
            <p:ph type="body" idx="17"/>
          </p:nvPr>
        </p:nvSpPr>
        <p:spPr>
          <a:xfrm>
            <a:off x="8232659" y="4246151"/>
            <a:ext cx="3069978" cy="2206319"/>
          </a:xfrm>
        </p:spPr>
        <p:txBody>
          <a:bodyPr anchor="t">
            <a:normAutofit/>
          </a:bodyPr>
          <a:lstStyle/>
          <a:p>
            <a:pPr algn="ctr"/>
            <a:r>
              <a:rPr lang="en-US" sz="4400">
                <a:solidFill>
                  <a:schemeClr val="bg1"/>
                </a:solidFill>
                <a:latin typeface="Arial"/>
                <a:cs typeface="Arial"/>
              </a:rPr>
              <a:t>Social Media Campaign</a:t>
            </a:r>
            <a:endParaRPr lang="en-US" sz="4400">
              <a:solidFill>
                <a:schemeClr val="bg1"/>
              </a:solidFill>
            </a:endParaRPr>
          </a:p>
        </p:txBody>
      </p:sp>
      <p:sp>
        <p:nvSpPr>
          <p:cNvPr id="39" name="Rounded Rectangle 38">
            <a:extLst>
              <a:ext uri="{FF2B5EF4-FFF2-40B4-BE49-F238E27FC236}">
                <a16:creationId xmlns:a16="http://schemas.microsoft.com/office/drawing/2014/main" id="{FF1B1292-4030-4BE0-E0FA-FEC53979CE8B}"/>
              </a:ext>
              <a:ext uri="{C183D7F6-B498-43B3-948B-1728B52AA6E4}">
                <adec:decorative xmlns:adec="http://schemas.microsoft.com/office/drawing/2017/decorative" val="1"/>
              </a:ext>
            </a:extLst>
          </p:cNvPr>
          <p:cNvSpPr/>
          <p:nvPr/>
        </p:nvSpPr>
        <p:spPr>
          <a:xfrm>
            <a:off x="8224134" y="661177"/>
            <a:ext cx="3093663" cy="5620155"/>
          </a:xfrm>
          <a:prstGeom prst="roundRect">
            <a:avLst>
              <a:gd name="adj" fmla="val 3199"/>
            </a:avLst>
          </a:prstGeom>
          <a:noFill/>
          <a:ln>
            <a:solidFill>
              <a:srgbClr val="6A7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w</a:t>
            </a:r>
          </a:p>
        </p:txBody>
      </p:sp>
      <p:sp>
        <p:nvSpPr>
          <p:cNvPr id="40" name="Rounded Rectangle 39">
            <a:extLst>
              <a:ext uri="{FF2B5EF4-FFF2-40B4-BE49-F238E27FC236}">
                <a16:creationId xmlns:a16="http://schemas.microsoft.com/office/drawing/2014/main" id="{AE20BF9B-419F-EBA7-347E-335461DC8C84}"/>
              </a:ext>
              <a:ext uri="{C183D7F6-B498-43B3-948B-1728B52AA6E4}">
                <adec:decorative xmlns:adec="http://schemas.microsoft.com/office/drawing/2017/decorative" val="1"/>
              </a:ext>
            </a:extLst>
          </p:cNvPr>
          <p:cNvSpPr/>
          <p:nvPr/>
        </p:nvSpPr>
        <p:spPr>
          <a:xfrm>
            <a:off x="4625469" y="662417"/>
            <a:ext cx="2947910" cy="5617675"/>
          </a:xfrm>
          <a:prstGeom prst="roundRect">
            <a:avLst>
              <a:gd name="adj" fmla="val 3199"/>
            </a:avLst>
          </a:prstGeom>
          <a:noFill/>
          <a:ln>
            <a:solidFill>
              <a:srgbClr val="6A7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w</a:t>
            </a:r>
          </a:p>
        </p:txBody>
      </p:sp>
      <p:sp>
        <p:nvSpPr>
          <p:cNvPr id="41" name="Rounded Rectangle 40">
            <a:extLst>
              <a:ext uri="{FF2B5EF4-FFF2-40B4-BE49-F238E27FC236}">
                <a16:creationId xmlns:a16="http://schemas.microsoft.com/office/drawing/2014/main" id="{2ABE908A-89C4-3F8F-22A5-50026C517203}"/>
              </a:ext>
              <a:ext uri="{C183D7F6-B498-43B3-948B-1728B52AA6E4}">
                <adec:decorative xmlns:adec="http://schemas.microsoft.com/office/drawing/2017/decorative" val="1"/>
              </a:ext>
            </a:extLst>
          </p:cNvPr>
          <p:cNvSpPr/>
          <p:nvPr/>
        </p:nvSpPr>
        <p:spPr>
          <a:xfrm>
            <a:off x="671588" y="663658"/>
            <a:ext cx="3343779" cy="5627094"/>
          </a:xfrm>
          <a:prstGeom prst="roundRect">
            <a:avLst>
              <a:gd name="adj" fmla="val 3199"/>
            </a:avLst>
          </a:prstGeom>
          <a:noFill/>
          <a:ln>
            <a:solidFill>
              <a:srgbClr val="6A70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w</a:t>
            </a:r>
          </a:p>
        </p:txBody>
      </p:sp>
      <p:pic>
        <p:nvPicPr>
          <p:cNvPr id="45" name="Picture 44" descr="Qr code&#10;&#10;AI-generated content may be incorrect.">
            <a:extLst>
              <a:ext uri="{FF2B5EF4-FFF2-40B4-BE49-F238E27FC236}">
                <a16:creationId xmlns:a16="http://schemas.microsoft.com/office/drawing/2014/main" id="{A689659B-84C5-0E8C-E55F-35A712D398B1}"/>
              </a:ext>
            </a:extLst>
          </p:cNvPr>
          <p:cNvPicPr>
            <a:picLocks noChangeAspect="1"/>
          </p:cNvPicPr>
          <p:nvPr/>
        </p:nvPicPr>
        <p:blipFill>
          <a:blip r:embed="rId2"/>
          <a:stretch>
            <a:fillRect/>
          </a:stretch>
        </p:blipFill>
        <p:spPr>
          <a:xfrm>
            <a:off x="8452986" y="801541"/>
            <a:ext cx="2493081" cy="2597506"/>
          </a:xfrm>
          <a:prstGeom prst="rect">
            <a:avLst/>
          </a:prstGeom>
        </p:spPr>
      </p:pic>
      <p:pic>
        <p:nvPicPr>
          <p:cNvPr id="47" name="Picture 46">
            <a:extLst>
              <a:ext uri="{FF2B5EF4-FFF2-40B4-BE49-F238E27FC236}">
                <a16:creationId xmlns:a16="http://schemas.microsoft.com/office/drawing/2014/main" id="{620FAE3E-2806-940B-12F1-EC9D88A15063}"/>
              </a:ext>
            </a:extLst>
          </p:cNvPr>
          <p:cNvPicPr>
            <a:picLocks noChangeAspect="1"/>
          </p:cNvPicPr>
          <p:nvPr/>
        </p:nvPicPr>
        <p:blipFill>
          <a:blip r:embed="rId3"/>
          <a:stretch>
            <a:fillRect/>
          </a:stretch>
        </p:blipFill>
        <p:spPr>
          <a:xfrm>
            <a:off x="4869182" y="792786"/>
            <a:ext cx="2487450" cy="2627796"/>
          </a:xfrm>
          <a:prstGeom prst="rect">
            <a:avLst/>
          </a:prstGeom>
        </p:spPr>
      </p:pic>
      <p:pic>
        <p:nvPicPr>
          <p:cNvPr id="49" name="Picture 48" descr="Qr code&#10;&#10;AI-generated content may be incorrect.">
            <a:extLst>
              <a:ext uri="{FF2B5EF4-FFF2-40B4-BE49-F238E27FC236}">
                <a16:creationId xmlns:a16="http://schemas.microsoft.com/office/drawing/2014/main" id="{D1F39D28-8B0A-F201-29A5-99F168708149}"/>
              </a:ext>
            </a:extLst>
          </p:cNvPr>
          <p:cNvPicPr>
            <a:picLocks noChangeAspect="1"/>
          </p:cNvPicPr>
          <p:nvPr/>
        </p:nvPicPr>
        <p:blipFill>
          <a:blip r:embed="rId4"/>
          <a:stretch>
            <a:fillRect/>
          </a:stretch>
        </p:blipFill>
        <p:spPr>
          <a:xfrm>
            <a:off x="1088636" y="781477"/>
            <a:ext cx="2596276" cy="2594499"/>
          </a:xfrm>
          <a:prstGeom prst="rect">
            <a:avLst/>
          </a:prstGeom>
        </p:spPr>
      </p:pic>
    </p:spTree>
    <p:extLst>
      <p:ext uri="{BB962C8B-B14F-4D97-AF65-F5344CB8AC3E}">
        <p14:creationId xmlns:p14="http://schemas.microsoft.com/office/powerpoint/2010/main" val="33334668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FDB1B-3E8C-6A81-8B4E-1619300D7E59}"/>
              </a:ext>
            </a:extLst>
          </p:cNvPr>
          <p:cNvSpPr>
            <a:spLocks noGrp="1"/>
          </p:cNvSpPr>
          <p:nvPr>
            <p:ph type="title"/>
          </p:nvPr>
        </p:nvSpPr>
        <p:spPr>
          <a:xfrm>
            <a:off x="581192" y="618276"/>
            <a:ext cx="11029616" cy="1013800"/>
          </a:xfrm>
        </p:spPr>
        <p:txBody>
          <a:bodyPr wrap="square" anchor="b">
            <a:normAutofit/>
          </a:bodyPr>
          <a:lstStyle/>
          <a:p>
            <a:pPr algn="ctr"/>
            <a:r>
              <a:rPr lang="en-US" sz="4400" b="1"/>
              <a:t>Who is SBCEO? – “County Schools”</a:t>
            </a:r>
            <a:endParaRPr lang="en-US" sz="4400"/>
          </a:p>
        </p:txBody>
      </p:sp>
      <p:sp>
        <p:nvSpPr>
          <p:cNvPr id="4" name="Text Placeholder 3">
            <a:extLst>
              <a:ext uri="{FF2B5EF4-FFF2-40B4-BE49-F238E27FC236}">
                <a16:creationId xmlns:a16="http://schemas.microsoft.com/office/drawing/2014/main" id="{83950EA3-105A-0067-C257-BE60CB505C19}"/>
              </a:ext>
            </a:extLst>
          </p:cNvPr>
          <p:cNvSpPr>
            <a:spLocks noGrp="1"/>
          </p:cNvSpPr>
          <p:nvPr>
            <p:ph type="body" idx="1"/>
          </p:nvPr>
        </p:nvSpPr>
        <p:spPr>
          <a:xfrm>
            <a:off x="213963" y="1886713"/>
            <a:ext cx="4826292" cy="4697363"/>
          </a:xfrm>
        </p:spPr>
        <p:txBody>
          <a:bodyPr wrap="square" anchor="ctr">
            <a:normAutofit/>
          </a:bodyPr>
          <a:lstStyle/>
          <a:p>
            <a:pPr marL="123190" indent="0">
              <a:buNone/>
            </a:pPr>
            <a:r>
              <a:rPr lang="en-US" b="0" i="0">
                <a:solidFill>
                  <a:schemeClr val="tx1"/>
                </a:solidFill>
                <a:effectLst/>
                <a:latin typeface="Montserrat"/>
              </a:rPr>
              <a:t>The </a:t>
            </a:r>
            <a:r>
              <a:rPr lang="en-US" b="1" i="0">
                <a:solidFill>
                  <a:schemeClr val="tx1"/>
                </a:solidFill>
                <a:effectLst/>
                <a:latin typeface="Montserrat"/>
              </a:rPr>
              <a:t>Santa Barbara County Education Office</a:t>
            </a:r>
            <a:r>
              <a:rPr lang="en-US" b="0" i="0">
                <a:solidFill>
                  <a:schemeClr val="tx1"/>
                </a:solidFill>
                <a:effectLst/>
                <a:latin typeface="Montserrat"/>
              </a:rPr>
              <a:t> provides service and leadership to 20 public school districts and</a:t>
            </a:r>
            <a:r>
              <a:rPr lang="en-US">
                <a:solidFill>
                  <a:schemeClr val="tx1"/>
                </a:solidFill>
                <a:latin typeface="Montserrat"/>
              </a:rPr>
              <a:t> </a:t>
            </a:r>
            <a:r>
              <a:rPr lang="en-US" b="0" i="0">
                <a:solidFill>
                  <a:schemeClr val="tx1"/>
                </a:solidFill>
                <a:effectLst/>
                <a:latin typeface="Montserrat"/>
              </a:rPr>
              <a:t>10 charter schools.</a:t>
            </a:r>
            <a:r>
              <a:rPr lang="en-US">
                <a:solidFill>
                  <a:schemeClr val="tx1"/>
                </a:solidFill>
                <a:latin typeface="Montserrat"/>
              </a:rPr>
              <a:t> </a:t>
            </a:r>
            <a:endParaRPr lang="en-US">
              <a:solidFill>
                <a:schemeClr val="tx1"/>
              </a:solidFill>
            </a:endParaRPr>
          </a:p>
          <a:p>
            <a:pPr marL="123190" indent="0">
              <a:buNone/>
            </a:pPr>
            <a:r>
              <a:rPr lang="en-US" b="0" i="0">
                <a:solidFill>
                  <a:schemeClr val="tx1"/>
                </a:solidFill>
                <a:effectLst/>
                <a:latin typeface="Montserrat"/>
              </a:rPr>
              <a:t>SBCEO offers 200 distinct programs and services in support of nearly </a:t>
            </a:r>
            <a:r>
              <a:rPr lang="en-US" b="1" i="0">
                <a:solidFill>
                  <a:schemeClr val="tx1"/>
                </a:solidFill>
                <a:effectLst/>
                <a:latin typeface="Montserrat"/>
              </a:rPr>
              <a:t>70,000 children throughout Santa Barbara County.</a:t>
            </a:r>
            <a:r>
              <a:rPr lang="en-US" b="1">
                <a:solidFill>
                  <a:schemeClr val="tx1"/>
                </a:solidFill>
                <a:latin typeface="Montserrat"/>
              </a:rPr>
              <a:t> </a:t>
            </a:r>
            <a:endParaRPr lang="en-US" b="1">
              <a:solidFill>
                <a:schemeClr val="tx1"/>
              </a:solidFill>
            </a:endParaRPr>
          </a:p>
          <a:p>
            <a:pPr marL="123190" indent="0">
              <a:buNone/>
            </a:pPr>
            <a:r>
              <a:rPr lang="en-US" b="0" i="0">
                <a:solidFill>
                  <a:schemeClr val="tx1"/>
                </a:solidFill>
                <a:effectLst/>
                <a:latin typeface="Montserrat"/>
              </a:rPr>
              <a:t>Our local partnerships, non-profits, and programs reflect a collective community belief in the value of public education.</a:t>
            </a:r>
            <a:endParaRPr lang="en-US">
              <a:solidFill>
                <a:schemeClr val="tx1"/>
              </a:solidFill>
            </a:endParaRPr>
          </a:p>
        </p:txBody>
      </p:sp>
      <p:pic>
        <p:nvPicPr>
          <p:cNvPr id="1026" name="Picture 2" descr="district map">
            <a:extLst>
              <a:ext uri="{FF2B5EF4-FFF2-40B4-BE49-F238E27FC236}">
                <a16:creationId xmlns:a16="http://schemas.microsoft.com/office/drawing/2014/main" id="{6C45BD99-BE36-450E-BADD-50A25F2D46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0738" y="1834880"/>
            <a:ext cx="6280062" cy="4952000"/>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112;p14">
            <a:extLst>
              <a:ext uri="{FF2B5EF4-FFF2-40B4-BE49-F238E27FC236}">
                <a16:creationId xmlns:a16="http://schemas.microsoft.com/office/drawing/2014/main" id="{80782260-470F-EEF7-08DB-47D83CA93ADF}"/>
              </a:ext>
            </a:extLst>
          </p:cNvPr>
          <p:cNvPicPr preferRelativeResize="0"/>
          <p:nvPr/>
        </p:nvPicPr>
        <p:blipFill>
          <a:blip r:embed="rId4">
            <a:alphaModFix/>
          </a:blip>
          <a:stretch>
            <a:fillRect/>
          </a:stretch>
        </p:blipFill>
        <p:spPr>
          <a:xfrm>
            <a:off x="10525014" y="5387926"/>
            <a:ext cx="1259633" cy="1196150"/>
          </a:xfrm>
          <a:prstGeom prst="rect">
            <a:avLst/>
          </a:prstGeom>
          <a:noFill/>
          <a:ln>
            <a:noFill/>
          </a:ln>
        </p:spPr>
      </p:pic>
    </p:spTree>
    <p:extLst>
      <p:ext uri="{BB962C8B-B14F-4D97-AF65-F5344CB8AC3E}">
        <p14:creationId xmlns:p14="http://schemas.microsoft.com/office/powerpoint/2010/main" val="364059176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0212A-2BBD-3749-4E93-56C6DCCD30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0570B-60BA-966A-832C-43AFC74882E6}"/>
              </a:ext>
            </a:extLst>
          </p:cNvPr>
          <p:cNvSpPr>
            <a:spLocks noGrp="1"/>
          </p:cNvSpPr>
          <p:nvPr>
            <p:ph type="title"/>
          </p:nvPr>
        </p:nvSpPr>
        <p:spPr>
          <a:xfrm>
            <a:off x="581192" y="630137"/>
            <a:ext cx="11029616" cy="1013800"/>
          </a:xfrm>
        </p:spPr>
        <p:txBody>
          <a:bodyPr wrap="square" anchor="b">
            <a:normAutofit fontScale="90000"/>
          </a:bodyPr>
          <a:lstStyle/>
          <a:p>
            <a:r>
              <a:rPr lang="en-US" sz="4400" b="1"/>
              <a:t>Who is Health Linkages? – “Non-Profit” CBO</a:t>
            </a:r>
            <a:endParaRPr lang="en-US" sz="4400"/>
          </a:p>
        </p:txBody>
      </p:sp>
      <p:sp>
        <p:nvSpPr>
          <p:cNvPr id="4" name="Text Placeholder 3">
            <a:extLst>
              <a:ext uri="{FF2B5EF4-FFF2-40B4-BE49-F238E27FC236}">
                <a16:creationId xmlns:a16="http://schemas.microsoft.com/office/drawing/2014/main" id="{07952056-F762-D162-9AEF-244ED6C4DF05}"/>
              </a:ext>
            </a:extLst>
          </p:cNvPr>
          <p:cNvSpPr>
            <a:spLocks noGrp="1"/>
          </p:cNvSpPr>
          <p:nvPr>
            <p:ph type="body" idx="1"/>
          </p:nvPr>
        </p:nvSpPr>
        <p:spPr>
          <a:xfrm>
            <a:off x="822960" y="1868851"/>
            <a:ext cx="11135360" cy="1560149"/>
          </a:xfrm>
        </p:spPr>
        <p:txBody>
          <a:bodyPr wrap="square" anchor="ctr">
            <a:normAutofit/>
          </a:bodyPr>
          <a:lstStyle/>
          <a:p>
            <a:pPr marL="123190" indent="0">
              <a:buNone/>
            </a:pPr>
            <a:r>
              <a:rPr lang="en-US" b="1" i="0">
                <a:solidFill>
                  <a:schemeClr val="tx1"/>
                </a:solidFill>
                <a:effectLst/>
                <a:latin typeface="Montserrat"/>
              </a:rPr>
              <a:t>We are DBA </a:t>
            </a:r>
            <a:r>
              <a:rPr lang="en-US" b="1">
                <a:solidFill>
                  <a:schemeClr val="tx1"/>
                </a:solidFill>
                <a:latin typeface="Montserrat"/>
              </a:rPr>
              <a:t>Health Linkages (legal name is Children and Family Resource Services)</a:t>
            </a:r>
            <a:r>
              <a:rPr lang="en-US">
                <a:solidFill>
                  <a:schemeClr val="tx1"/>
                </a:solidFill>
                <a:latin typeface="Montserrat"/>
              </a:rPr>
              <a:t> </a:t>
            </a:r>
            <a:endParaRPr lang="en-US" b="1" i="0">
              <a:solidFill>
                <a:schemeClr val="tx1"/>
              </a:solidFill>
              <a:effectLst/>
              <a:latin typeface="Montserrat"/>
            </a:endParaRPr>
          </a:p>
          <a:p>
            <a:pPr marL="123190" indent="0">
              <a:buNone/>
            </a:pPr>
            <a:r>
              <a:rPr lang="en-US" b="0" i="0">
                <a:solidFill>
                  <a:schemeClr val="tx1"/>
                </a:solidFill>
                <a:effectLst/>
                <a:latin typeface="Montserrat"/>
              </a:rPr>
              <a:t> a non-profit organization 501(c)(3) under the umbrella of the Santa Barbara County Education Office, connecting communities with health and wellness resources throughout Santa Barbara County.</a:t>
            </a:r>
            <a:endParaRPr lang="en-US">
              <a:solidFill>
                <a:schemeClr val="tx1"/>
              </a:solidFill>
              <a:latin typeface="Montserrat"/>
            </a:endParaRPr>
          </a:p>
        </p:txBody>
      </p:sp>
      <p:pic>
        <p:nvPicPr>
          <p:cNvPr id="6" name="Picture 5">
            <a:extLst>
              <a:ext uri="{FF2B5EF4-FFF2-40B4-BE49-F238E27FC236}">
                <a16:creationId xmlns:a16="http://schemas.microsoft.com/office/drawing/2014/main" id="{A634C4AF-C582-7BEA-9C16-D1708795B1A2}"/>
              </a:ext>
            </a:extLst>
          </p:cNvPr>
          <p:cNvPicPr>
            <a:picLocks noChangeAspect="1"/>
          </p:cNvPicPr>
          <p:nvPr/>
        </p:nvPicPr>
        <p:blipFill>
          <a:blip r:embed="rId3"/>
          <a:stretch>
            <a:fillRect/>
          </a:stretch>
        </p:blipFill>
        <p:spPr>
          <a:xfrm>
            <a:off x="603423" y="3332480"/>
            <a:ext cx="11156014" cy="3454401"/>
          </a:xfrm>
          <a:prstGeom prst="rect">
            <a:avLst/>
          </a:prstGeom>
        </p:spPr>
      </p:pic>
    </p:spTree>
    <p:extLst>
      <p:ext uri="{BB962C8B-B14F-4D97-AF65-F5344CB8AC3E}">
        <p14:creationId xmlns:p14="http://schemas.microsoft.com/office/powerpoint/2010/main" val="351715662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AF71C-73C8-C154-D597-6C3A1C4ECD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39CA9D-CC4D-C00E-F354-B740E7EC6117}"/>
              </a:ext>
            </a:extLst>
          </p:cNvPr>
          <p:cNvSpPr>
            <a:spLocks noGrp="1"/>
          </p:cNvSpPr>
          <p:nvPr>
            <p:ph type="title"/>
          </p:nvPr>
        </p:nvSpPr>
        <p:spPr>
          <a:xfrm>
            <a:off x="581192" y="659186"/>
            <a:ext cx="11029616" cy="781204"/>
          </a:xfrm>
        </p:spPr>
        <p:txBody>
          <a:bodyPr>
            <a:normAutofit/>
          </a:bodyPr>
          <a:lstStyle/>
          <a:p>
            <a:pPr algn="ctr"/>
            <a:r>
              <a:rPr lang="en-US" sz="3000" b="1"/>
              <a:t>Partnerships for Collaboration:  Building a CHW Program</a:t>
            </a:r>
          </a:p>
        </p:txBody>
      </p:sp>
      <p:pic>
        <p:nvPicPr>
          <p:cNvPr id="4" name="Content Placeholder 3">
            <a:extLst>
              <a:ext uri="{FF2B5EF4-FFF2-40B4-BE49-F238E27FC236}">
                <a16:creationId xmlns:a16="http://schemas.microsoft.com/office/drawing/2014/main" id="{DC5B6054-BB9E-A70A-6A85-E3CF35C709B6}"/>
              </a:ext>
            </a:extLst>
          </p:cNvPr>
          <p:cNvPicPr>
            <a:picLocks noGrp="1" noChangeAspect="1"/>
          </p:cNvPicPr>
          <p:nvPr>
            <p:ph idx="4294967295"/>
          </p:nvPr>
        </p:nvPicPr>
        <p:blipFill>
          <a:blip r:embed="rId3"/>
          <a:stretch>
            <a:fillRect/>
          </a:stretch>
        </p:blipFill>
        <p:spPr>
          <a:xfrm>
            <a:off x="6916098" y="3338433"/>
            <a:ext cx="3535362" cy="3251200"/>
          </a:xfrm>
          <a:prstGeom prst="rect">
            <a:avLst/>
          </a:prstGeom>
        </p:spPr>
      </p:pic>
      <p:pic>
        <p:nvPicPr>
          <p:cNvPr id="5" name="Picture 2">
            <a:extLst>
              <a:ext uri="{FF2B5EF4-FFF2-40B4-BE49-F238E27FC236}">
                <a16:creationId xmlns:a16="http://schemas.microsoft.com/office/drawing/2014/main" id="{7047599A-BC69-179C-6D20-C2D46CE783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9007" y="4327610"/>
            <a:ext cx="2831677" cy="2262023"/>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112;p14">
            <a:extLst>
              <a:ext uri="{FF2B5EF4-FFF2-40B4-BE49-F238E27FC236}">
                <a16:creationId xmlns:a16="http://schemas.microsoft.com/office/drawing/2014/main" id="{FE2309D2-8CD1-0AC9-E498-BC39D5490D8B}"/>
              </a:ext>
            </a:extLst>
          </p:cNvPr>
          <p:cNvPicPr preferRelativeResize="0"/>
          <p:nvPr/>
        </p:nvPicPr>
        <p:blipFill>
          <a:blip r:embed="rId5">
            <a:alphaModFix/>
          </a:blip>
          <a:stretch>
            <a:fillRect/>
          </a:stretch>
        </p:blipFill>
        <p:spPr>
          <a:xfrm>
            <a:off x="1336218" y="2125362"/>
            <a:ext cx="2514466" cy="2091038"/>
          </a:xfrm>
          <a:prstGeom prst="rect">
            <a:avLst/>
          </a:prstGeom>
          <a:noFill/>
          <a:ln>
            <a:noFill/>
          </a:ln>
        </p:spPr>
      </p:pic>
      <p:pic>
        <p:nvPicPr>
          <p:cNvPr id="7" name="Picture 6">
            <a:extLst>
              <a:ext uri="{FF2B5EF4-FFF2-40B4-BE49-F238E27FC236}">
                <a16:creationId xmlns:a16="http://schemas.microsoft.com/office/drawing/2014/main" id="{99E6B246-7688-84BA-259B-6763C9FA3FD4}"/>
              </a:ext>
            </a:extLst>
          </p:cNvPr>
          <p:cNvPicPr>
            <a:picLocks noChangeAspect="1"/>
          </p:cNvPicPr>
          <p:nvPr/>
        </p:nvPicPr>
        <p:blipFill>
          <a:blip r:embed="rId6"/>
          <a:stretch>
            <a:fillRect/>
          </a:stretch>
        </p:blipFill>
        <p:spPr>
          <a:xfrm>
            <a:off x="6511776" y="2333472"/>
            <a:ext cx="4344006" cy="1095528"/>
          </a:xfrm>
          <a:prstGeom prst="rect">
            <a:avLst/>
          </a:prstGeom>
        </p:spPr>
      </p:pic>
      <p:sp>
        <p:nvSpPr>
          <p:cNvPr id="8" name="Plus Sign 7">
            <a:extLst>
              <a:ext uri="{FF2B5EF4-FFF2-40B4-BE49-F238E27FC236}">
                <a16:creationId xmlns:a16="http://schemas.microsoft.com/office/drawing/2014/main" id="{FA39D0B0-E69B-B2E7-7C92-438FCA772D80}"/>
              </a:ext>
            </a:extLst>
          </p:cNvPr>
          <p:cNvSpPr/>
          <p:nvPr/>
        </p:nvSpPr>
        <p:spPr>
          <a:xfrm>
            <a:off x="4926191" y="3759200"/>
            <a:ext cx="914400" cy="914400"/>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73715627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204c226aa2a_1_314"/>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393" name="Google Shape;393;g204c226aa2a_1_314"/>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394" name="Google Shape;394;g204c226aa2a_1_314"/>
          <p:cNvPicPr preferRelativeResize="0"/>
          <p:nvPr/>
        </p:nvPicPr>
        <p:blipFill>
          <a:blip r:embed="rId3">
            <a:alphaModFix/>
          </a:blip>
          <a:stretch>
            <a:fillRect/>
          </a:stretch>
        </p:blipFill>
        <p:spPr>
          <a:xfrm>
            <a:off x="281775" y="286150"/>
            <a:ext cx="11261100" cy="6413351"/>
          </a:xfrm>
          <a:prstGeom prst="rect">
            <a:avLst/>
          </a:prstGeom>
          <a:noFill/>
          <a:ln>
            <a:noFill/>
          </a:ln>
        </p:spPr>
      </p:pic>
      <p:pic>
        <p:nvPicPr>
          <p:cNvPr id="6" name="Picture 5">
            <a:extLst>
              <a:ext uri="{FF2B5EF4-FFF2-40B4-BE49-F238E27FC236}">
                <a16:creationId xmlns:a16="http://schemas.microsoft.com/office/drawing/2014/main" id="{DE489F7A-934F-DD0B-9E27-485294E0CD51}"/>
              </a:ext>
            </a:extLst>
          </p:cNvPr>
          <p:cNvPicPr>
            <a:picLocks noChangeAspect="1"/>
          </p:cNvPicPr>
          <p:nvPr/>
        </p:nvPicPr>
        <p:blipFill>
          <a:blip r:embed="rId4"/>
          <a:stretch>
            <a:fillRect/>
          </a:stretch>
        </p:blipFill>
        <p:spPr>
          <a:xfrm>
            <a:off x="9171541" y="286150"/>
            <a:ext cx="2738684" cy="2731302"/>
          </a:xfrm>
          <a:prstGeom prst="rect">
            <a:avLst/>
          </a:prstGeom>
        </p:spPr>
      </p:pic>
    </p:spTree>
    <p:extLst>
      <p:ext uri="{BB962C8B-B14F-4D97-AF65-F5344CB8AC3E}">
        <p14:creationId xmlns:p14="http://schemas.microsoft.com/office/powerpoint/2010/main" val="295660851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CE35C-8FB4-879C-F5A9-3B307CAA4FEE}"/>
              </a:ext>
            </a:extLst>
          </p:cNvPr>
          <p:cNvSpPr>
            <a:spLocks noGrp="1"/>
          </p:cNvSpPr>
          <p:nvPr>
            <p:ph type="title"/>
          </p:nvPr>
        </p:nvSpPr>
        <p:spPr>
          <a:xfrm>
            <a:off x="1282232" y="1108556"/>
            <a:ext cx="11029616" cy="1013800"/>
          </a:xfrm>
        </p:spPr>
        <p:txBody>
          <a:bodyPr spcFirstLastPara="1" wrap="square" lIns="91425" tIns="45700" rIns="91425" bIns="45700" anchor="b" anchorCtr="0">
            <a:noAutofit/>
          </a:bodyPr>
          <a:lstStyle/>
          <a:p>
            <a:r>
              <a:rPr lang="en-US" sz="3200" b="1"/>
              <a:t>What are Community Health Worker Services?</a:t>
            </a:r>
            <a:br>
              <a:rPr lang="en-US" sz="3200" b="1"/>
            </a:br>
            <a:r>
              <a:rPr lang="en-US" sz="3200" b="1"/>
              <a:t>DHCS has recognized the service as "CHW/P/R"</a:t>
            </a:r>
            <a:br>
              <a:rPr lang="en-US" sz="3200" b="1"/>
            </a:br>
            <a:endParaRPr lang="en-US" b="1"/>
          </a:p>
        </p:txBody>
      </p:sp>
      <p:sp>
        <p:nvSpPr>
          <p:cNvPr id="3" name="Content Placeholder 2">
            <a:extLst>
              <a:ext uri="{FF2B5EF4-FFF2-40B4-BE49-F238E27FC236}">
                <a16:creationId xmlns:a16="http://schemas.microsoft.com/office/drawing/2014/main" id="{FE4EFB22-79D6-F227-6968-1B19A9685F55}"/>
              </a:ext>
            </a:extLst>
          </p:cNvPr>
          <p:cNvSpPr>
            <a:spLocks noGrp="1"/>
          </p:cNvSpPr>
          <p:nvPr>
            <p:ph type="body" idx="1"/>
          </p:nvPr>
        </p:nvSpPr>
        <p:spPr/>
        <p:txBody>
          <a:bodyPr>
            <a:normAutofit fontScale="92500" lnSpcReduction="10000"/>
          </a:bodyPr>
          <a:lstStyle/>
          <a:p>
            <a:pPr marL="342900" marR="0" lvl="0" indent="-342900">
              <a:spcBef>
                <a:spcPts val="500"/>
              </a:spcBef>
              <a:spcAft>
                <a:spcPts val="0"/>
              </a:spcAft>
              <a:buFont typeface="Arial" panose="020B0604020202020204" pitchFamily="34" charset="0"/>
              <a:buChar char="•"/>
              <a:tabLst>
                <a:tab pos="955675" algn="l"/>
              </a:tabLst>
            </a:pPr>
            <a:r>
              <a:rPr lang="en-US" sz="2800" b="1">
                <a:effectLst/>
                <a:ea typeface="Century Gothic" panose="020B0502020202020204" pitchFamily="34" charset="0"/>
                <a:cs typeface="Century Gothic" panose="020B0502020202020204" pitchFamily="34" charset="0"/>
              </a:rPr>
              <a:t>CHW</a:t>
            </a:r>
            <a:r>
              <a:rPr lang="en-US" sz="2800" b="1">
                <a:ea typeface="Century Gothic" panose="020B0502020202020204" pitchFamily="34" charset="0"/>
                <a:cs typeface="Century Gothic" panose="020B0502020202020204" pitchFamily="34" charset="0"/>
              </a:rPr>
              <a:t>/P/R</a:t>
            </a:r>
            <a:r>
              <a:rPr lang="en-US" sz="2800" b="1">
                <a:effectLst/>
                <a:ea typeface="Century Gothic" panose="020B0502020202020204" pitchFamily="34" charset="0"/>
                <a:cs typeface="Century Gothic" panose="020B0502020202020204" pitchFamily="34" charset="0"/>
              </a:rPr>
              <a:t> services are now a Medi-Cal benefit, defined</a:t>
            </a:r>
            <a:r>
              <a:rPr lang="en-US" sz="2800" b="1" spc="-85">
                <a:effectLst/>
                <a:ea typeface="Century Gothic" panose="020B0502020202020204" pitchFamily="34" charset="0"/>
                <a:cs typeface="Century Gothic" panose="020B0502020202020204" pitchFamily="34" charset="0"/>
              </a:rPr>
              <a:t> </a:t>
            </a:r>
            <a:r>
              <a:rPr lang="en-US" sz="2800" b="1" spc="-10">
                <a:effectLst/>
                <a:ea typeface="Century Gothic" panose="020B0502020202020204" pitchFamily="34" charset="0"/>
                <a:cs typeface="Century Gothic" panose="020B0502020202020204" pitchFamily="34" charset="0"/>
              </a:rPr>
              <a:t>as:</a:t>
            </a:r>
            <a:endParaRPr lang="en-US" sz="2800" b="1">
              <a:effectLst/>
              <a:ea typeface="Century Gothic" panose="020B0502020202020204" pitchFamily="34" charset="0"/>
              <a:cs typeface="Century Gothic" panose="020B0502020202020204" pitchFamily="34" charset="0"/>
            </a:endParaRPr>
          </a:p>
          <a:p>
            <a:pPr marL="742950" marR="1349375" lvl="1" indent="-285750" algn="just">
              <a:lnSpc>
                <a:spcPct val="85000"/>
              </a:lnSpc>
              <a:spcBef>
                <a:spcPts val="400"/>
              </a:spcBef>
              <a:spcAft>
                <a:spcPts val="0"/>
              </a:spcAft>
              <a:buClr>
                <a:srgbClr val="1F87BC"/>
              </a:buClr>
              <a:buSzPts val="1650"/>
              <a:buFont typeface="Courier New" panose="02070309020205020404" pitchFamily="49" charset="0"/>
              <a:buChar char="o"/>
              <a:tabLst>
                <a:tab pos="1332230" algn="l"/>
              </a:tabLst>
            </a:pPr>
            <a:r>
              <a:rPr lang="en-US" sz="2800">
                <a:effectLst/>
                <a:ea typeface="Courier New" panose="02070309020205020404" pitchFamily="49" charset="0"/>
                <a:cs typeface="Century Gothic" panose="020B0502020202020204" pitchFamily="34" charset="0"/>
              </a:rPr>
              <a:t>Preventive health services to prevent disease, disability, and other health conditions or their progression; to prolong life; and promote physical and mental</a:t>
            </a:r>
            <a:r>
              <a:rPr lang="en-US" sz="2800" spc="-30">
                <a:effectLst/>
                <a:ea typeface="Courier New" panose="02070309020205020404" pitchFamily="49" charset="0"/>
                <a:cs typeface="Century Gothic" panose="020B0502020202020204" pitchFamily="34" charset="0"/>
              </a:rPr>
              <a:t> </a:t>
            </a:r>
            <a:r>
              <a:rPr lang="en-US" sz="2800">
                <a:effectLst/>
                <a:ea typeface="Courier New" panose="02070309020205020404" pitchFamily="49" charset="0"/>
                <a:cs typeface="Century Gothic" panose="020B0502020202020204" pitchFamily="34" charset="0"/>
              </a:rPr>
              <a:t>health</a:t>
            </a:r>
          </a:p>
          <a:p>
            <a:pPr marL="0" marR="0" indent="-333375">
              <a:spcBef>
                <a:spcPts val="30"/>
              </a:spcBef>
              <a:spcAft>
                <a:spcPts val="0"/>
              </a:spcAft>
            </a:pPr>
            <a:endParaRPr lang="en-US" sz="2800">
              <a:effectLst/>
              <a:latin typeface="Century Gothic" panose="020B0502020202020204" pitchFamily="34" charset="0"/>
              <a:ea typeface="Century Gothic" panose="020B0502020202020204" pitchFamily="34" charset="0"/>
              <a:cs typeface="Century Gothic" panose="020B0502020202020204" pitchFamily="34" charset="0"/>
            </a:endParaRPr>
          </a:p>
          <a:p>
            <a:pPr marL="342900" marR="1048385" lvl="0" indent="-342900">
              <a:lnSpc>
                <a:spcPct val="87000"/>
              </a:lnSpc>
              <a:spcBef>
                <a:spcPts val="0"/>
              </a:spcBef>
              <a:spcAft>
                <a:spcPts val="0"/>
              </a:spcAft>
              <a:buFont typeface="Arial" panose="020B0604020202020204" pitchFamily="34" charset="0"/>
              <a:buChar char="•"/>
              <a:tabLst>
                <a:tab pos="955675" algn="l"/>
              </a:tabLst>
            </a:pPr>
            <a:r>
              <a:rPr lang="en-US" sz="2800" b="1">
                <a:effectLst/>
                <a:ea typeface="Century Gothic" panose="020B0502020202020204" pitchFamily="34" charset="0"/>
                <a:cs typeface="Century Gothic" panose="020B0502020202020204" pitchFamily="34" charset="0"/>
              </a:rPr>
              <a:t>Recognized effort to provide equitable, culturally</a:t>
            </a:r>
            <a:r>
              <a:rPr lang="en-US" sz="2800" b="1" spc="-265">
                <a:effectLst/>
                <a:ea typeface="Century Gothic" panose="020B0502020202020204" pitchFamily="34" charset="0"/>
                <a:cs typeface="Century Gothic" panose="020B0502020202020204" pitchFamily="34" charset="0"/>
              </a:rPr>
              <a:t> </a:t>
            </a:r>
            <a:r>
              <a:rPr lang="en-US" sz="2800" b="1">
                <a:effectLst/>
                <a:ea typeface="Century Gothic" panose="020B0502020202020204" pitchFamily="34" charset="0"/>
                <a:cs typeface="Century Gothic" panose="020B0502020202020204" pitchFamily="34" charset="0"/>
              </a:rPr>
              <a:t>competent services</a:t>
            </a:r>
          </a:p>
          <a:p>
            <a:pPr marL="742950" marR="1184910" lvl="1" indent="-285750">
              <a:lnSpc>
                <a:spcPct val="82000"/>
              </a:lnSpc>
              <a:spcBef>
                <a:spcPts val="485"/>
              </a:spcBef>
              <a:spcAft>
                <a:spcPts val="0"/>
              </a:spcAft>
              <a:buClr>
                <a:srgbClr val="1F87BC"/>
              </a:buClr>
              <a:buSzPts val="1650"/>
              <a:buFont typeface="Courier New" panose="02070309020205020404" pitchFamily="49" charset="0"/>
              <a:buChar char="o"/>
              <a:tabLst>
                <a:tab pos="1332230" algn="l"/>
              </a:tabLst>
            </a:pPr>
            <a:r>
              <a:rPr lang="en-US" sz="2800">
                <a:effectLst/>
                <a:ea typeface="Courier New" panose="02070309020205020404" pitchFamily="49" charset="0"/>
                <a:cs typeface="Century Gothic" panose="020B0502020202020204" pitchFamily="34" charset="0"/>
              </a:rPr>
              <a:t>Lived experience that aligns with and provides a connection between the CHW</a:t>
            </a:r>
            <a:r>
              <a:rPr lang="en-US" sz="2800">
                <a:ea typeface="Courier New" panose="02070309020205020404" pitchFamily="49" charset="0"/>
                <a:cs typeface="Century Gothic" panose="020B0502020202020204" pitchFamily="34" charset="0"/>
              </a:rPr>
              <a:t>/P/R</a:t>
            </a:r>
            <a:r>
              <a:rPr lang="en-US" sz="2800">
                <a:effectLst/>
                <a:ea typeface="Courier New" panose="02070309020205020404" pitchFamily="49" charset="0"/>
                <a:cs typeface="Century Gothic" panose="020B0502020202020204" pitchFamily="34" charset="0"/>
              </a:rPr>
              <a:t> and the Member or population being</a:t>
            </a:r>
            <a:r>
              <a:rPr lang="en-US" sz="2800" spc="-135">
                <a:effectLst/>
                <a:ea typeface="Courier New" panose="02070309020205020404" pitchFamily="49" charset="0"/>
                <a:cs typeface="Century Gothic" panose="020B0502020202020204" pitchFamily="34" charset="0"/>
              </a:rPr>
              <a:t> </a:t>
            </a:r>
            <a:r>
              <a:rPr lang="en-US" sz="2800">
                <a:effectLst/>
                <a:ea typeface="Courier New" panose="02070309020205020404" pitchFamily="49" charset="0"/>
                <a:cs typeface="Century Gothic" panose="020B0502020202020204" pitchFamily="34" charset="0"/>
              </a:rPr>
              <a:t>served</a:t>
            </a:r>
          </a:p>
          <a:p>
            <a:pPr marL="123190" indent="0">
              <a:buNone/>
            </a:pPr>
            <a:endParaRPr lang="en-US"/>
          </a:p>
        </p:txBody>
      </p:sp>
    </p:spTree>
    <p:extLst>
      <p:ext uri="{BB962C8B-B14F-4D97-AF65-F5344CB8AC3E}">
        <p14:creationId xmlns:p14="http://schemas.microsoft.com/office/powerpoint/2010/main" val="402240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0"/>
          <p:cNvSpPr txBox="1">
            <a:spLocks noGrp="1"/>
          </p:cNvSpPr>
          <p:nvPr>
            <p:ph type="title"/>
          </p:nvPr>
        </p:nvSpPr>
        <p:spPr>
          <a:xfrm>
            <a:off x="766544" y="492301"/>
            <a:ext cx="11029616" cy="10138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2800"/>
              <a:buFont typeface="Century Gothic"/>
              <a:buNone/>
            </a:pPr>
            <a:r>
              <a:rPr lang="en-US" sz="4200" b="1" cap="none">
                <a:latin typeface="Century Gothic" panose="020B0502020202020204" pitchFamily="34" charset="0"/>
                <a:ea typeface="Montserrat"/>
                <a:cs typeface="Montserrat"/>
                <a:sym typeface="Montserrat"/>
              </a:rPr>
              <a:t>What does lived experience mean?</a:t>
            </a:r>
            <a:endParaRPr sz="4200" b="1">
              <a:latin typeface="Century Gothic" panose="020B0502020202020204" pitchFamily="34" charset="0"/>
              <a:ea typeface="Montserrat"/>
              <a:cs typeface="Montserrat"/>
              <a:sym typeface="Montserrat"/>
            </a:endParaRPr>
          </a:p>
        </p:txBody>
      </p:sp>
      <p:sp>
        <p:nvSpPr>
          <p:cNvPr id="152" name="Google Shape;152;p20"/>
          <p:cNvSpPr txBox="1">
            <a:spLocks noGrp="1"/>
          </p:cNvSpPr>
          <p:nvPr>
            <p:ph type="body" idx="1"/>
          </p:nvPr>
        </p:nvSpPr>
        <p:spPr>
          <a:xfrm>
            <a:off x="174792" y="2180496"/>
            <a:ext cx="8460171" cy="3678303"/>
          </a:xfrm>
          <a:prstGeom prst="rect">
            <a:avLst/>
          </a:prstGeom>
          <a:noFill/>
          <a:ln>
            <a:noFill/>
          </a:ln>
        </p:spPr>
        <p:txBody>
          <a:bodyPr spcFirstLastPara="1" wrap="square" lIns="91425" tIns="45700" rIns="91425" bIns="45700" anchor="ctr" anchorCtr="0">
            <a:normAutofit/>
          </a:bodyPr>
          <a:lstStyle/>
          <a:p>
            <a:pPr marL="305435" indent="-340360">
              <a:spcBef>
                <a:spcPts val="0"/>
              </a:spcBef>
              <a:buSzPts val="2200"/>
              <a:buFont typeface="Montserrat"/>
              <a:buChar char="◼"/>
            </a:pPr>
            <a:r>
              <a:rPr lang="en-US" sz="2200">
                <a:solidFill>
                  <a:srgbClr val="000000"/>
                </a:solidFill>
                <a:latin typeface="Montserrat"/>
                <a:ea typeface="Montserrat"/>
                <a:cs typeface="Montserrat"/>
                <a:sym typeface="Montserrat"/>
              </a:rPr>
              <a:t>Definition :  </a:t>
            </a:r>
            <a:r>
              <a:rPr lang="en-US" sz="2400" b="1"/>
              <a:t>Lived Experience + Work Experience/Training= CHW/P/R</a:t>
            </a:r>
            <a:endParaRPr lang="en-US"/>
          </a:p>
          <a:p>
            <a:pPr marL="0" lvl="0" indent="0" algn="l" rtl="0">
              <a:spcBef>
                <a:spcPts val="0"/>
              </a:spcBef>
              <a:spcAft>
                <a:spcPts val="0"/>
              </a:spcAft>
              <a:buSzPts val="2200"/>
              <a:buNone/>
            </a:pPr>
            <a:endParaRPr lang="en-US" sz="2200">
              <a:solidFill>
                <a:srgbClr val="000000"/>
              </a:solidFill>
              <a:latin typeface="Montserrat"/>
              <a:ea typeface="Montserrat"/>
              <a:cs typeface="Montserrat"/>
              <a:sym typeface="Montserrat"/>
            </a:endParaRPr>
          </a:p>
          <a:p>
            <a:pPr marL="577850" lvl="1" indent="-285750">
              <a:buFont typeface="Arial" panose="020B0604020202020204" pitchFamily="34" charset="0"/>
              <a:buChar char="•"/>
            </a:pPr>
            <a:r>
              <a:rPr lang="en-US" sz="2200"/>
              <a:t>Language</a:t>
            </a:r>
          </a:p>
          <a:p>
            <a:pPr marL="577850" lvl="1" indent="-285750">
              <a:buFont typeface="Arial" panose="020B0604020202020204" pitchFamily="34" charset="0"/>
              <a:buChar char="•"/>
            </a:pPr>
            <a:r>
              <a:rPr lang="en-US" sz="2200"/>
              <a:t>Culture</a:t>
            </a:r>
          </a:p>
          <a:p>
            <a:pPr marL="577850" lvl="1" indent="-285750">
              <a:buFont typeface="Arial" panose="020B0604020202020204" pitchFamily="34" charset="0"/>
              <a:buChar char="•"/>
            </a:pPr>
            <a:r>
              <a:rPr lang="en-US" sz="2200"/>
              <a:t>Region</a:t>
            </a:r>
          </a:p>
          <a:p>
            <a:pPr marL="577850" lvl="1" indent="-285750">
              <a:buFont typeface="Arial" panose="020B0604020202020204" pitchFamily="34" charset="0"/>
              <a:buChar char="•"/>
            </a:pPr>
            <a:r>
              <a:rPr lang="en-US" sz="2200"/>
              <a:t>Personal lived experience</a:t>
            </a:r>
          </a:p>
          <a:p>
            <a:pPr marL="577850" lvl="1" indent="-285750">
              <a:buFont typeface="Arial" panose="020B0604020202020204" pitchFamily="34" charset="0"/>
              <a:buChar char="•"/>
            </a:pPr>
            <a:r>
              <a:rPr lang="en-US" sz="2200"/>
              <a:t>Family lived experience</a:t>
            </a:r>
          </a:p>
          <a:p>
            <a:pPr marL="0" lvl="0" indent="0" algn="l" rtl="0">
              <a:spcBef>
                <a:spcPts val="0"/>
              </a:spcBef>
              <a:spcAft>
                <a:spcPts val="0"/>
              </a:spcAft>
              <a:buSzPts val="2200"/>
              <a:buNone/>
            </a:pPr>
            <a:endParaRPr sz="2200">
              <a:solidFill>
                <a:srgbClr val="000000"/>
              </a:solidFill>
              <a:latin typeface="Montserrat"/>
              <a:ea typeface="Montserrat"/>
              <a:cs typeface="Montserrat"/>
              <a:sym typeface="Montserrat"/>
            </a:endParaRPr>
          </a:p>
        </p:txBody>
      </p:sp>
      <p:pic>
        <p:nvPicPr>
          <p:cNvPr id="153" name="Google Shape;153;p20"/>
          <p:cNvPicPr preferRelativeResize="0"/>
          <p:nvPr/>
        </p:nvPicPr>
        <p:blipFill>
          <a:blip r:embed="rId3">
            <a:alphaModFix/>
          </a:blip>
          <a:stretch>
            <a:fillRect/>
          </a:stretch>
        </p:blipFill>
        <p:spPr>
          <a:xfrm>
            <a:off x="10607946" y="729650"/>
            <a:ext cx="1057733" cy="988350"/>
          </a:xfrm>
          <a:prstGeom prst="rect">
            <a:avLst/>
          </a:prstGeom>
          <a:noFill/>
          <a:ln>
            <a:noFill/>
          </a:ln>
        </p:spPr>
      </p:pic>
      <p:pic>
        <p:nvPicPr>
          <p:cNvPr id="6146" name="Picture 2">
            <a:extLst>
              <a:ext uri="{FF2B5EF4-FFF2-40B4-BE49-F238E27FC236}">
                <a16:creationId xmlns:a16="http://schemas.microsoft.com/office/drawing/2014/main" id="{204C12F2-B9F0-3BFB-582E-93D87AC607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2424" y="2601249"/>
            <a:ext cx="6208384" cy="3257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803375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7"/>
          <p:cNvSpPr txBox="1">
            <a:spLocks noGrp="1"/>
          </p:cNvSpPr>
          <p:nvPr>
            <p:ph type="title"/>
          </p:nvPr>
        </p:nvSpPr>
        <p:spPr>
          <a:xfrm>
            <a:off x="803189" y="791621"/>
            <a:ext cx="11833654" cy="1189554"/>
          </a:xfrm>
        </p:spPr>
        <p:txBody>
          <a:bodyPr spcFirstLastPara="1" lIns="91425" tIns="45700" rIns="91425" bIns="45700" anchor="t" anchorCtr="0">
            <a:normAutofit/>
          </a:bodyPr>
          <a:lstStyle/>
          <a:p>
            <a:pPr>
              <a:buClr>
                <a:schemeClr val="dk1"/>
              </a:buClr>
              <a:buSzPts val="4800"/>
            </a:pPr>
            <a:r>
              <a:rPr lang="en-US" sz="3600"/>
              <a:t> </a:t>
            </a:r>
            <a:r>
              <a:rPr lang="en-US" sz="3600" b="1"/>
              <a:t>Possible CHW/P/R Reimbursable Services:</a:t>
            </a:r>
          </a:p>
        </p:txBody>
      </p:sp>
      <p:graphicFrame>
        <p:nvGraphicFramePr>
          <p:cNvPr id="433" name="Google Shape;431;p7">
            <a:extLst>
              <a:ext uri="{FF2B5EF4-FFF2-40B4-BE49-F238E27FC236}">
                <a16:creationId xmlns:a16="http://schemas.microsoft.com/office/drawing/2014/main" id="{CCBB0528-2698-8E60-96F2-11BC537E5D0E}"/>
              </a:ext>
            </a:extLst>
          </p:cNvPr>
          <p:cNvGraphicFramePr/>
          <p:nvPr/>
        </p:nvGraphicFramePr>
        <p:xfrm>
          <a:off x="662472" y="1790538"/>
          <a:ext cx="11029616" cy="5185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03876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CDE6E-B2A4-3B86-AD92-615B140D6ACB}"/>
              </a:ext>
            </a:extLst>
          </p:cNvPr>
          <p:cNvSpPr>
            <a:spLocks noGrp="1"/>
          </p:cNvSpPr>
          <p:nvPr>
            <p:ph type="ctrTitle"/>
          </p:nvPr>
        </p:nvSpPr>
        <p:spPr>
          <a:xfrm>
            <a:off x="599225" y="679469"/>
            <a:ext cx="10993549" cy="1257820"/>
          </a:xfrm>
        </p:spPr>
        <p:txBody>
          <a:bodyPr spcFirstLastPara="1" wrap="square" lIns="91425" tIns="45700" rIns="91425" bIns="45700" anchor="b" anchorCtr="0">
            <a:noAutofit/>
          </a:bodyPr>
          <a:lstStyle/>
          <a:p>
            <a:r>
              <a:rPr lang="en-US" sz="5400" b="1"/>
              <a:t>Partnership with Promotores </a:t>
            </a:r>
          </a:p>
        </p:txBody>
      </p:sp>
      <p:sp>
        <p:nvSpPr>
          <p:cNvPr id="3" name="Subtitle 2">
            <a:extLst>
              <a:ext uri="{FF2B5EF4-FFF2-40B4-BE49-F238E27FC236}">
                <a16:creationId xmlns:a16="http://schemas.microsoft.com/office/drawing/2014/main" id="{8BBA769A-B0B1-CC1A-C30C-FDAAAA4B4C76}"/>
              </a:ext>
            </a:extLst>
          </p:cNvPr>
          <p:cNvSpPr>
            <a:spLocks noGrp="1"/>
          </p:cNvSpPr>
          <p:nvPr>
            <p:ph type="subTitle" idx="1"/>
          </p:nvPr>
        </p:nvSpPr>
        <p:spPr>
          <a:xfrm>
            <a:off x="599225" y="2138984"/>
            <a:ext cx="10993546" cy="590321"/>
          </a:xfrm>
        </p:spPr>
        <p:txBody>
          <a:bodyPr>
            <a:noAutofit/>
          </a:bodyPr>
          <a:lstStyle/>
          <a:p>
            <a:pPr indent="-333375"/>
            <a:r>
              <a:rPr lang="en-US" sz="3600" b="1">
                <a:solidFill>
                  <a:srgbClr val="002060"/>
                </a:solidFill>
              </a:rPr>
              <a:t>To meet oral health objectives </a:t>
            </a:r>
          </a:p>
        </p:txBody>
      </p:sp>
      <p:pic>
        <p:nvPicPr>
          <p:cNvPr id="4" name="Content Placeholder 3">
            <a:extLst>
              <a:ext uri="{FF2B5EF4-FFF2-40B4-BE49-F238E27FC236}">
                <a16:creationId xmlns:a16="http://schemas.microsoft.com/office/drawing/2014/main" id="{C8B00A62-E85B-315E-1AF3-6A0EE7CD6213}"/>
              </a:ext>
            </a:extLst>
          </p:cNvPr>
          <p:cNvPicPr>
            <a:picLocks noChangeAspect="1"/>
          </p:cNvPicPr>
          <p:nvPr/>
        </p:nvPicPr>
        <p:blipFill>
          <a:blip r:embed="rId3"/>
          <a:stretch>
            <a:fillRect/>
          </a:stretch>
        </p:blipFill>
        <p:spPr>
          <a:xfrm>
            <a:off x="4334688" y="3133469"/>
            <a:ext cx="3522619" cy="3239481"/>
          </a:xfrm>
          <a:prstGeom prst="rect">
            <a:avLst/>
          </a:prstGeom>
          <a:noFill/>
          <a:ln>
            <a:noFill/>
          </a:ln>
        </p:spPr>
      </p:pic>
    </p:spTree>
    <p:extLst>
      <p:ext uri="{BB962C8B-B14F-4D97-AF65-F5344CB8AC3E}">
        <p14:creationId xmlns:p14="http://schemas.microsoft.com/office/powerpoint/2010/main" val="131673744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89E674-9FC5-35D7-349B-6BE9C94A6CA1}"/>
              </a:ext>
            </a:extLst>
          </p:cNvPr>
          <p:cNvPicPr>
            <a:picLocks noChangeAspect="1"/>
          </p:cNvPicPr>
          <p:nvPr/>
        </p:nvPicPr>
        <p:blipFill>
          <a:blip r:embed="rId3"/>
          <a:stretch>
            <a:fillRect/>
          </a:stretch>
        </p:blipFill>
        <p:spPr>
          <a:xfrm>
            <a:off x="487680" y="581660"/>
            <a:ext cx="11389360" cy="5694680"/>
          </a:xfrm>
          <a:prstGeom prst="rect">
            <a:avLst/>
          </a:prstGeom>
        </p:spPr>
      </p:pic>
    </p:spTree>
    <p:extLst>
      <p:ext uri="{BB962C8B-B14F-4D97-AF65-F5344CB8AC3E}">
        <p14:creationId xmlns:p14="http://schemas.microsoft.com/office/powerpoint/2010/main" val="161427884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B23AE-6D4B-B6EA-A836-021B9A626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178E66-778A-A061-F97A-C1199451D05C}"/>
              </a:ext>
            </a:extLst>
          </p:cNvPr>
          <p:cNvSpPr>
            <a:spLocks noGrp="1"/>
          </p:cNvSpPr>
          <p:nvPr>
            <p:ph type="title"/>
          </p:nvPr>
        </p:nvSpPr>
        <p:spPr/>
        <p:txBody>
          <a:bodyPr/>
          <a:lstStyle/>
          <a:p>
            <a:r>
              <a:rPr lang="en-US" b="1"/>
              <a:t> Oral Health Education in the classroom : </a:t>
            </a:r>
            <a:br>
              <a:rPr lang="en-US" b="1"/>
            </a:br>
            <a:r>
              <a:rPr lang="en-US" b="1"/>
              <a:t>3,933 Students Educated 368 classrooms visited </a:t>
            </a:r>
          </a:p>
        </p:txBody>
      </p:sp>
      <p:sp>
        <p:nvSpPr>
          <p:cNvPr id="4" name="Text Placeholder 3">
            <a:extLst>
              <a:ext uri="{FF2B5EF4-FFF2-40B4-BE49-F238E27FC236}">
                <a16:creationId xmlns:a16="http://schemas.microsoft.com/office/drawing/2014/main" id="{67CACD2C-5400-D2F5-035E-ED5328896FE4}"/>
              </a:ext>
            </a:extLst>
          </p:cNvPr>
          <p:cNvSpPr>
            <a:spLocks noGrp="1"/>
          </p:cNvSpPr>
          <p:nvPr>
            <p:ph type="body" idx="1"/>
          </p:nvPr>
        </p:nvSpPr>
        <p:spPr>
          <a:xfrm rot="10800000" flipV="1">
            <a:off x="2480011" y="5775495"/>
            <a:ext cx="9421790" cy="708256"/>
          </a:xfrm>
        </p:spPr>
        <p:txBody>
          <a:bodyPr/>
          <a:lstStyle/>
          <a:p>
            <a:pPr>
              <a:buFont typeface="Wingdings" panose="05000000000000000000" pitchFamily="2" charset="2"/>
              <a:buChar char="v"/>
            </a:pPr>
            <a:r>
              <a:rPr lang="en-US" b="1"/>
              <a:t>New CHW/P billable service, providing education to all Medi-Cal enrolled students who participate in FV, preschool screening, school-based programs</a:t>
            </a:r>
            <a:r>
              <a:rPr lang="en-US"/>
              <a:t>. </a:t>
            </a:r>
          </a:p>
        </p:txBody>
      </p:sp>
      <p:pic>
        <p:nvPicPr>
          <p:cNvPr id="11" name="Google Shape;112;p14">
            <a:extLst>
              <a:ext uri="{FF2B5EF4-FFF2-40B4-BE49-F238E27FC236}">
                <a16:creationId xmlns:a16="http://schemas.microsoft.com/office/drawing/2014/main" id="{E3E9BF9B-1F84-03CF-32CA-5AED0A4121CC}"/>
              </a:ext>
            </a:extLst>
          </p:cNvPr>
          <p:cNvPicPr preferRelativeResize="0"/>
          <p:nvPr/>
        </p:nvPicPr>
        <p:blipFill>
          <a:blip r:embed="rId3">
            <a:alphaModFix/>
          </a:blip>
          <a:stretch>
            <a:fillRect/>
          </a:stretch>
        </p:blipFill>
        <p:spPr>
          <a:xfrm>
            <a:off x="198759" y="5557769"/>
            <a:ext cx="1259633" cy="1196150"/>
          </a:xfrm>
          <a:prstGeom prst="rect">
            <a:avLst/>
          </a:prstGeom>
          <a:noFill/>
          <a:ln>
            <a:noFill/>
          </a:ln>
        </p:spPr>
      </p:pic>
      <p:pic>
        <p:nvPicPr>
          <p:cNvPr id="6" name="Picture 5">
            <a:extLst>
              <a:ext uri="{FF2B5EF4-FFF2-40B4-BE49-F238E27FC236}">
                <a16:creationId xmlns:a16="http://schemas.microsoft.com/office/drawing/2014/main" id="{B71FF68D-980F-ADEB-81F6-E1C278983AAD}"/>
              </a:ext>
            </a:extLst>
          </p:cNvPr>
          <p:cNvPicPr>
            <a:picLocks noChangeAspect="1"/>
          </p:cNvPicPr>
          <p:nvPr/>
        </p:nvPicPr>
        <p:blipFill>
          <a:blip r:embed="rId4"/>
          <a:stretch>
            <a:fillRect/>
          </a:stretch>
        </p:blipFill>
        <p:spPr>
          <a:xfrm rot="5400000">
            <a:off x="505976" y="2161654"/>
            <a:ext cx="3565580" cy="2674185"/>
          </a:xfrm>
          <a:prstGeom prst="rect">
            <a:avLst/>
          </a:prstGeom>
          <a:ln>
            <a:noFill/>
          </a:ln>
          <a:effectLst>
            <a:softEdge rad="112500"/>
          </a:effectLst>
        </p:spPr>
      </p:pic>
      <p:pic>
        <p:nvPicPr>
          <p:cNvPr id="12" name="Picture 11">
            <a:extLst>
              <a:ext uri="{FF2B5EF4-FFF2-40B4-BE49-F238E27FC236}">
                <a16:creationId xmlns:a16="http://schemas.microsoft.com/office/drawing/2014/main" id="{B6E8AA5F-D2F3-159E-561E-800D70A0B816}"/>
              </a:ext>
            </a:extLst>
          </p:cNvPr>
          <p:cNvPicPr>
            <a:picLocks noChangeAspect="1"/>
          </p:cNvPicPr>
          <p:nvPr/>
        </p:nvPicPr>
        <p:blipFill>
          <a:blip r:embed="rId5"/>
          <a:stretch>
            <a:fillRect/>
          </a:stretch>
        </p:blipFill>
        <p:spPr>
          <a:xfrm rot="5400000">
            <a:off x="3449173" y="2201613"/>
            <a:ext cx="3431934" cy="2573950"/>
          </a:xfrm>
          <a:prstGeom prst="rect">
            <a:avLst/>
          </a:prstGeom>
          <a:ln>
            <a:noFill/>
          </a:ln>
          <a:effectLst>
            <a:softEdge rad="112500"/>
          </a:effectLst>
        </p:spPr>
      </p:pic>
      <p:pic>
        <p:nvPicPr>
          <p:cNvPr id="14" name="Picture 13">
            <a:extLst>
              <a:ext uri="{FF2B5EF4-FFF2-40B4-BE49-F238E27FC236}">
                <a16:creationId xmlns:a16="http://schemas.microsoft.com/office/drawing/2014/main" id="{FA590DEB-2BF1-1685-BEDE-E69342FFBA2F}"/>
              </a:ext>
            </a:extLst>
          </p:cNvPr>
          <p:cNvPicPr>
            <a:picLocks noChangeAspect="1"/>
          </p:cNvPicPr>
          <p:nvPr/>
        </p:nvPicPr>
        <p:blipFill>
          <a:blip r:embed="rId6"/>
          <a:stretch>
            <a:fillRect/>
          </a:stretch>
        </p:blipFill>
        <p:spPr>
          <a:xfrm rot="5400000">
            <a:off x="6183988" y="2197763"/>
            <a:ext cx="3436333" cy="2577250"/>
          </a:xfrm>
          <a:prstGeom prst="rect">
            <a:avLst/>
          </a:prstGeom>
          <a:ln>
            <a:noFill/>
          </a:ln>
          <a:effectLst>
            <a:softEdge rad="112500"/>
          </a:effectLst>
        </p:spPr>
      </p:pic>
      <p:sp>
        <p:nvSpPr>
          <p:cNvPr id="15" name="TextBox 14">
            <a:extLst>
              <a:ext uri="{FF2B5EF4-FFF2-40B4-BE49-F238E27FC236}">
                <a16:creationId xmlns:a16="http://schemas.microsoft.com/office/drawing/2014/main" id="{1D537686-C470-BE9A-5EF2-584037509EA4}"/>
              </a:ext>
            </a:extLst>
          </p:cNvPr>
          <p:cNvSpPr txBox="1"/>
          <p:nvPr/>
        </p:nvSpPr>
        <p:spPr>
          <a:xfrm>
            <a:off x="6831952" y="5158043"/>
            <a:ext cx="20726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2060"/>
                </a:solidFill>
                <a:effectLst/>
                <a:uLnTx/>
                <a:uFillTx/>
                <a:latin typeface="Arial"/>
                <a:cs typeface="Arial"/>
                <a:sym typeface="Arial"/>
              </a:rPr>
              <a:t>My Plate: Sometimes and everyday Foods</a:t>
            </a:r>
          </a:p>
        </p:txBody>
      </p:sp>
      <p:sp>
        <p:nvSpPr>
          <p:cNvPr id="16" name="TextBox 15">
            <a:extLst>
              <a:ext uri="{FF2B5EF4-FFF2-40B4-BE49-F238E27FC236}">
                <a16:creationId xmlns:a16="http://schemas.microsoft.com/office/drawing/2014/main" id="{DE80FBDB-18D7-45AD-61AF-99543A4C3571}"/>
              </a:ext>
            </a:extLst>
          </p:cNvPr>
          <p:cNvSpPr txBox="1"/>
          <p:nvPr/>
        </p:nvSpPr>
        <p:spPr>
          <a:xfrm>
            <a:off x="1553219" y="5187294"/>
            <a:ext cx="20726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2060"/>
                </a:solidFill>
                <a:effectLst/>
                <a:uLnTx/>
                <a:uFillTx/>
                <a:latin typeface="Arial"/>
                <a:cs typeface="Arial"/>
                <a:sym typeface="Arial"/>
              </a:rPr>
              <a:t>Dental 101 at oral health screenings </a:t>
            </a:r>
          </a:p>
        </p:txBody>
      </p:sp>
      <p:pic>
        <p:nvPicPr>
          <p:cNvPr id="20" name="Picture 19">
            <a:extLst>
              <a:ext uri="{FF2B5EF4-FFF2-40B4-BE49-F238E27FC236}">
                <a16:creationId xmlns:a16="http://schemas.microsoft.com/office/drawing/2014/main" id="{D348CD7F-63BE-4025-9C7C-7D41041A32A9}"/>
              </a:ext>
            </a:extLst>
          </p:cNvPr>
          <p:cNvPicPr>
            <a:picLocks noChangeAspect="1"/>
          </p:cNvPicPr>
          <p:nvPr/>
        </p:nvPicPr>
        <p:blipFill>
          <a:blip r:embed="rId7"/>
          <a:stretch>
            <a:fillRect/>
          </a:stretch>
        </p:blipFill>
        <p:spPr>
          <a:xfrm>
            <a:off x="9352193" y="1844390"/>
            <a:ext cx="2424371" cy="3360165"/>
          </a:xfrm>
          <a:prstGeom prst="rect">
            <a:avLst/>
          </a:prstGeom>
          <a:ln>
            <a:noFill/>
          </a:ln>
          <a:effectLst>
            <a:softEdge rad="112500"/>
          </a:effectLst>
        </p:spPr>
      </p:pic>
      <p:sp>
        <p:nvSpPr>
          <p:cNvPr id="21" name="TextBox 20">
            <a:extLst>
              <a:ext uri="{FF2B5EF4-FFF2-40B4-BE49-F238E27FC236}">
                <a16:creationId xmlns:a16="http://schemas.microsoft.com/office/drawing/2014/main" id="{2D1DA57D-19EA-937A-0867-820CD9B21999}"/>
              </a:ext>
            </a:extLst>
          </p:cNvPr>
          <p:cNvSpPr txBox="1"/>
          <p:nvPr/>
        </p:nvSpPr>
        <p:spPr>
          <a:xfrm>
            <a:off x="9703924" y="5128786"/>
            <a:ext cx="20726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2060"/>
                </a:solidFill>
                <a:effectLst/>
                <a:uLnTx/>
                <a:uFillTx/>
                <a:latin typeface="Arial"/>
                <a:cs typeface="Arial"/>
                <a:sym typeface="Arial"/>
              </a:rPr>
              <a:t>Brush Book Bed: Sequence calendar </a:t>
            </a:r>
          </a:p>
        </p:txBody>
      </p:sp>
      <p:sp>
        <p:nvSpPr>
          <p:cNvPr id="22" name="TextBox 21">
            <a:extLst>
              <a:ext uri="{FF2B5EF4-FFF2-40B4-BE49-F238E27FC236}">
                <a16:creationId xmlns:a16="http://schemas.microsoft.com/office/drawing/2014/main" id="{0EF52EF2-E5C2-1C44-68A2-194F2EDCEFD5}"/>
              </a:ext>
            </a:extLst>
          </p:cNvPr>
          <p:cNvSpPr txBox="1"/>
          <p:nvPr/>
        </p:nvSpPr>
        <p:spPr>
          <a:xfrm>
            <a:off x="4350971" y="5190531"/>
            <a:ext cx="20726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2060"/>
                </a:solidFill>
                <a:effectLst/>
                <a:uLnTx/>
                <a:uFillTx/>
                <a:latin typeface="Arial"/>
                <a:cs typeface="Arial"/>
                <a:sym typeface="Arial"/>
              </a:rPr>
              <a:t>Keeping our Teeth Strong and Healthy</a:t>
            </a:r>
          </a:p>
        </p:txBody>
      </p:sp>
    </p:spTree>
    <p:extLst>
      <p:ext uri="{BB962C8B-B14F-4D97-AF65-F5344CB8AC3E}">
        <p14:creationId xmlns:p14="http://schemas.microsoft.com/office/powerpoint/2010/main" val="3636308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F46DD-5678-13C4-69F9-302C331DBA01}"/>
              </a:ext>
            </a:extLst>
          </p:cNvPr>
          <p:cNvSpPr>
            <a:spLocks noGrp="1"/>
          </p:cNvSpPr>
          <p:nvPr>
            <p:ph type="title"/>
          </p:nvPr>
        </p:nvSpPr>
        <p:spPr>
          <a:xfrm>
            <a:off x="402908" y="1236839"/>
            <a:ext cx="3932237" cy="2052637"/>
          </a:xfrm>
        </p:spPr>
        <p:txBody>
          <a:bodyPr/>
          <a:lstStyle/>
          <a:p>
            <a:pPr algn="ctr"/>
            <a:r>
              <a:rPr lang="en-US">
                <a:latin typeface="Arial"/>
                <a:cs typeface="Arial"/>
              </a:rPr>
              <a:t>Return on Investment</a:t>
            </a:r>
            <a:endParaRPr lang="en-US"/>
          </a:p>
        </p:txBody>
      </p:sp>
      <p:sp>
        <p:nvSpPr>
          <p:cNvPr id="3" name="Text Placeholder 2">
            <a:extLst>
              <a:ext uri="{FF2B5EF4-FFF2-40B4-BE49-F238E27FC236}">
                <a16:creationId xmlns:a16="http://schemas.microsoft.com/office/drawing/2014/main" id="{99386E9F-F7B6-2A8E-AAAC-F5BDEBC86D9D}"/>
              </a:ext>
            </a:extLst>
          </p:cNvPr>
          <p:cNvSpPr>
            <a:spLocks noGrp="1"/>
          </p:cNvSpPr>
          <p:nvPr>
            <p:ph type="body" sz="half" idx="2"/>
          </p:nvPr>
        </p:nvSpPr>
        <p:spPr>
          <a:xfrm>
            <a:off x="402908" y="3435350"/>
            <a:ext cx="3932237" cy="1375189"/>
          </a:xfrm>
        </p:spPr>
        <p:txBody>
          <a:bodyPr vert="horz" lIns="91440" tIns="45720" rIns="91440" bIns="45720" rtlCol="0" anchor="t">
            <a:normAutofit/>
          </a:bodyPr>
          <a:lstStyle/>
          <a:p>
            <a:pPr algn="ctr"/>
            <a:r>
              <a:rPr lang="en-US" sz="3200">
                <a:latin typeface="Arial"/>
                <a:cs typeface="Arial"/>
              </a:rPr>
              <a:t>Maximizing Public Health Impact</a:t>
            </a:r>
            <a:endParaRPr lang="en-US" sz="3200"/>
          </a:p>
        </p:txBody>
      </p:sp>
      <p:pic>
        <p:nvPicPr>
          <p:cNvPr id="4" name="Picture 3">
            <a:extLst>
              <a:ext uri="{FF2B5EF4-FFF2-40B4-BE49-F238E27FC236}">
                <a16:creationId xmlns:a16="http://schemas.microsoft.com/office/drawing/2014/main" id="{646A07D2-24FD-D6A9-5116-1A125672365C}"/>
              </a:ext>
            </a:extLst>
          </p:cNvPr>
          <p:cNvPicPr>
            <a:picLocks noChangeAspect="1"/>
          </p:cNvPicPr>
          <p:nvPr/>
        </p:nvPicPr>
        <p:blipFill>
          <a:blip r:embed="rId2"/>
          <a:stretch>
            <a:fillRect/>
          </a:stretch>
        </p:blipFill>
        <p:spPr>
          <a:xfrm>
            <a:off x="6096000" y="92765"/>
            <a:ext cx="5144304" cy="6858000"/>
          </a:xfrm>
          <a:prstGeom prst="rect">
            <a:avLst/>
          </a:prstGeom>
        </p:spPr>
      </p:pic>
    </p:spTree>
    <p:extLst>
      <p:ext uri="{BB962C8B-B14F-4D97-AF65-F5344CB8AC3E}">
        <p14:creationId xmlns:p14="http://schemas.microsoft.com/office/powerpoint/2010/main" val="7664716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2B8F82-E9AA-6DB0-6D9E-D266F60E2D35}"/>
              </a:ext>
            </a:extLst>
          </p:cNvPr>
          <p:cNvPicPr>
            <a:picLocks noChangeAspect="1"/>
          </p:cNvPicPr>
          <p:nvPr/>
        </p:nvPicPr>
        <p:blipFill>
          <a:blip r:embed="rId3"/>
          <a:stretch>
            <a:fillRect/>
          </a:stretch>
        </p:blipFill>
        <p:spPr>
          <a:xfrm>
            <a:off x="896923" y="584200"/>
            <a:ext cx="10036709" cy="5689599"/>
          </a:xfrm>
          <a:prstGeom prst="rect">
            <a:avLst/>
          </a:prstGeom>
        </p:spPr>
      </p:pic>
    </p:spTree>
    <p:extLst>
      <p:ext uri="{BB962C8B-B14F-4D97-AF65-F5344CB8AC3E}">
        <p14:creationId xmlns:p14="http://schemas.microsoft.com/office/powerpoint/2010/main" val="14557232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7E5A0-24D1-2202-77CC-29B79393B7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F45D4-5C15-C016-52D1-60F28630267E}"/>
              </a:ext>
            </a:extLst>
          </p:cNvPr>
          <p:cNvSpPr>
            <a:spLocks noGrp="1"/>
          </p:cNvSpPr>
          <p:nvPr>
            <p:ph type="title"/>
          </p:nvPr>
        </p:nvSpPr>
        <p:spPr/>
        <p:txBody>
          <a:bodyPr>
            <a:normAutofit/>
          </a:bodyPr>
          <a:lstStyle/>
          <a:p>
            <a:pPr algn="ctr"/>
            <a:r>
              <a:rPr lang="en-US" b="1"/>
              <a:t>Partnerships for collaboration to meet Objectives: </a:t>
            </a:r>
            <a:br>
              <a:rPr lang="en-US" b="1"/>
            </a:br>
            <a:r>
              <a:rPr lang="en-US" b="1"/>
              <a:t>Patient Navigation Follow up</a:t>
            </a:r>
          </a:p>
        </p:txBody>
      </p:sp>
      <p:sp>
        <p:nvSpPr>
          <p:cNvPr id="4" name="Text Placeholder 3">
            <a:extLst>
              <a:ext uri="{FF2B5EF4-FFF2-40B4-BE49-F238E27FC236}">
                <a16:creationId xmlns:a16="http://schemas.microsoft.com/office/drawing/2014/main" id="{6071C1EA-9ABB-6EFB-F4A2-FC2408CF1722}"/>
              </a:ext>
            </a:extLst>
          </p:cNvPr>
          <p:cNvSpPr>
            <a:spLocks noGrp="1"/>
          </p:cNvSpPr>
          <p:nvPr>
            <p:ph type="body" idx="1"/>
          </p:nvPr>
        </p:nvSpPr>
        <p:spPr>
          <a:xfrm>
            <a:off x="2465770" y="5764684"/>
            <a:ext cx="9389724" cy="782320"/>
          </a:xfrm>
        </p:spPr>
        <p:txBody>
          <a:bodyPr>
            <a:normAutofit/>
          </a:bodyPr>
          <a:lstStyle/>
          <a:p>
            <a:r>
              <a:rPr lang="en-US"/>
              <a:t>New CHW/P billable service. Currently pilot testing service</a:t>
            </a:r>
          </a:p>
        </p:txBody>
      </p:sp>
      <p:pic>
        <p:nvPicPr>
          <p:cNvPr id="6" name="Picture 5">
            <a:extLst>
              <a:ext uri="{FF2B5EF4-FFF2-40B4-BE49-F238E27FC236}">
                <a16:creationId xmlns:a16="http://schemas.microsoft.com/office/drawing/2014/main" id="{8261A84B-A107-EBAE-A648-C016311F9ABB}"/>
              </a:ext>
            </a:extLst>
          </p:cNvPr>
          <p:cNvPicPr>
            <a:picLocks noChangeAspect="1"/>
          </p:cNvPicPr>
          <p:nvPr/>
        </p:nvPicPr>
        <p:blipFill>
          <a:blip r:embed="rId3"/>
          <a:stretch>
            <a:fillRect/>
          </a:stretch>
        </p:blipFill>
        <p:spPr>
          <a:xfrm>
            <a:off x="346666" y="2127387"/>
            <a:ext cx="2810915" cy="2906431"/>
          </a:xfrm>
          <a:prstGeom prst="rect">
            <a:avLst/>
          </a:prstGeom>
        </p:spPr>
      </p:pic>
      <p:pic>
        <p:nvPicPr>
          <p:cNvPr id="8" name="Google Shape;112;p14">
            <a:extLst>
              <a:ext uri="{FF2B5EF4-FFF2-40B4-BE49-F238E27FC236}">
                <a16:creationId xmlns:a16="http://schemas.microsoft.com/office/drawing/2014/main" id="{570375D3-3664-8733-E059-ACE42DADC36F}"/>
              </a:ext>
            </a:extLst>
          </p:cNvPr>
          <p:cNvPicPr preferRelativeResize="0"/>
          <p:nvPr/>
        </p:nvPicPr>
        <p:blipFill>
          <a:blip r:embed="rId4">
            <a:alphaModFix/>
          </a:blip>
          <a:stretch>
            <a:fillRect/>
          </a:stretch>
        </p:blipFill>
        <p:spPr>
          <a:xfrm>
            <a:off x="825908" y="5326860"/>
            <a:ext cx="1259633" cy="1196150"/>
          </a:xfrm>
          <a:prstGeom prst="rect">
            <a:avLst/>
          </a:prstGeom>
          <a:noFill/>
          <a:ln>
            <a:noFill/>
          </a:ln>
        </p:spPr>
      </p:pic>
      <p:pic>
        <p:nvPicPr>
          <p:cNvPr id="3" name="Picture 2">
            <a:extLst>
              <a:ext uri="{FF2B5EF4-FFF2-40B4-BE49-F238E27FC236}">
                <a16:creationId xmlns:a16="http://schemas.microsoft.com/office/drawing/2014/main" id="{CA76E480-E47D-B581-6D60-4E46B8EAE9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9894" y="1941089"/>
            <a:ext cx="1746106" cy="17444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D87DF8FB-A184-F6B4-96E8-36F1904AB4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0632" y="2186259"/>
            <a:ext cx="1214534" cy="1499321"/>
          </a:xfrm>
          <a:prstGeom prst="rect">
            <a:avLst/>
          </a:prstGeom>
          <a:noFill/>
          <a:extLst>
            <a:ext uri="{909E8E84-426E-40DD-AFC4-6F175D3DCCD1}">
              <a14:hiddenFill xmlns:a14="http://schemas.microsoft.com/office/drawing/2010/main">
                <a:solidFill>
                  <a:srgbClr val="FFFFFF"/>
                </a:solidFill>
              </a14:hiddenFill>
            </a:ext>
          </a:extLst>
        </p:spPr>
      </p:pic>
      <p:pic>
        <p:nvPicPr>
          <p:cNvPr id="7" name="Google Shape;112;p14">
            <a:extLst>
              <a:ext uri="{FF2B5EF4-FFF2-40B4-BE49-F238E27FC236}">
                <a16:creationId xmlns:a16="http://schemas.microsoft.com/office/drawing/2014/main" id="{B1EB06C8-DCA3-28C3-E9C3-A6529D3E6787}"/>
              </a:ext>
            </a:extLst>
          </p:cNvPr>
          <p:cNvPicPr preferRelativeResize="0"/>
          <p:nvPr/>
        </p:nvPicPr>
        <p:blipFill>
          <a:blip r:embed="rId4">
            <a:alphaModFix/>
          </a:blip>
          <a:stretch>
            <a:fillRect/>
          </a:stretch>
        </p:blipFill>
        <p:spPr>
          <a:xfrm>
            <a:off x="9339221" y="2126563"/>
            <a:ext cx="1410059" cy="1516088"/>
          </a:xfrm>
          <a:prstGeom prst="rect">
            <a:avLst/>
          </a:prstGeom>
          <a:noFill/>
          <a:ln>
            <a:noFill/>
          </a:ln>
        </p:spPr>
      </p:pic>
      <p:sp>
        <p:nvSpPr>
          <p:cNvPr id="9" name="TextBox 8">
            <a:extLst>
              <a:ext uri="{FF2B5EF4-FFF2-40B4-BE49-F238E27FC236}">
                <a16:creationId xmlns:a16="http://schemas.microsoft.com/office/drawing/2014/main" id="{D5366DEC-8ED8-1DE7-51C2-548E1609A05E}"/>
              </a:ext>
            </a:extLst>
          </p:cNvPr>
          <p:cNvSpPr txBox="1"/>
          <p:nvPr/>
        </p:nvSpPr>
        <p:spPr>
          <a:xfrm>
            <a:off x="4561840" y="4013200"/>
            <a:ext cx="663448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2060"/>
                </a:solidFill>
                <a:effectLst/>
                <a:uLnTx/>
                <a:uFillTx/>
                <a:latin typeface="Century Gothic" panose="020B0502020202020204" pitchFamily="34" charset="0"/>
                <a:cs typeface="Arial"/>
                <a:sym typeface="Arial"/>
              </a:rPr>
              <a:t>Total Screened: </a:t>
            </a:r>
            <a:r>
              <a:rPr kumimoji="0" lang="en-US" sz="2800" b="1" i="0" u="none" strike="noStrike" kern="0" cap="none" spc="0" normalizeH="0" baseline="0" noProof="0">
                <a:ln>
                  <a:noFill/>
                </a:ln>
                <a:solidFill>
                  <a:srgbClr val="921A1E"/>
                </a:solidFill>
                <a:effectLst/>
                <a:uLnTx/>
                <a:uFillTx/>
                <a:latin typeface="Century Gothic" panose="020B0502020202020204" pitchFamily="34" charset="0"/>
                <a:cs typeface="Arial"/>
                <a:sym typeface="Arial"/>
              </a:rPr>
              <a:t>251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2060"/>
                </a:solidFill>
                <a:effectLst/>
                <a:uLnTx/>
                <a:uFillTx/>
                <a:latin typeface="Century Gothic" panose="020B0502020202020204" pitchFamily="34" charset="0"/>
                <a:cs typeface="Arial"/>
                <a:sym typeface="Arial"/>
              </a:rPr>
              <a:t>Total with 3.2 :      </a:t>
            </a:r>
            <a:r>
              <a:rPr kumimoji="0" lang="en-US" sz="2800" b="1" i="0" u="none" strike="noStrike" kern="0" cap="none" spc="0" normalizeH="0" baseline="0" noProof="0">
                <a:ln>
                  <a:noFill/>
                </a:ln>
                <a:solidFill>
                  <a:srgbClr val="921A1E"/>
                </a:solidFill>
                <a:effectLst/>
                <a:uLnTx/>
                <a:uFillTx/>
                <a:latin typeface="Century Gothic" panose="020B0502020202020204" pitchFamily="34" charset="0"/>
                <a:cs typeface="Arial"/>
                <a:sym typeface="Arial"/>
              </a:rPr>
              <a:t>83</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2060"/>
                </a:solidFill>
                <a:effectLst/>
                <a:uLnTx/>
                <a:uFillTx/>
                <a:latin typeface="Century Gothic" panose="020B0502020202020204" pitchFamily="34" charset="0"/>
                <a:cs typeface="Arial"/>
                <a:sym typeface="Arial"/>
              </a:rPr>
              <a:t>Total with 3.3 :      </a:t>
            </a:r>
            <a:r>
              <a:rPr kumimoji="0" lang="en-US" sz="2800" b="1" i="0" u="none" strike="noStrike" kern="0" cap="none" spc="0" normalizeH="0" baseline="0" noProof="0">
                <a:ln>
                  <a:noFill/>
                </a:ln>
                <a:solidFill>
                  <a:srgbClr val="921A1E"/>
                </a:solidFill>
                <a:effectLst/>
                <a:uLnTx/>
                <a:uFillTx/>
                <a:latin typeface="Century Gothic" panose="020B0502020202020204" pitchFamily="34" charset="0"/>
                <a:cs typeface="Arial"/>
                <a:sym typeface="Arial"/>
              </a:rPr>
              <a:t>09</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2060"/>
                </a:solidFill>
                <a:effectLst/>
                <a:uLnTx/>
                <a:uFillTx/>
                <a:latin typeface="Century Gothic" panose="020B0502020202020204" pitchFamily="34" charset="0"/>
                <a:cs typeface="Arial"/>
                <a:sym typeface="Arial"/>
              </a:rPr>
              <a:t>Total cases to follow up on 92</a:t>
            </a:r>
          </a:p>
        </p:txBody>
      </p:sp>
    </p:spTree>
    <p:extLst>
      <p:ext uri="{BB962C8B-B14F-4D97-AF65-F5344CB8AC3E}">
        <p14:creationId xmlns:p14="http://schemas.microsoft.com/office/powerpoint/2010/main" val="40015872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8F05D-EFA9-57F0-03AE-31210292C3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4643F-8F25-F030-D1ED-D623498ED649}"/>
              </a:ext>
            </a:extLst>
          </p:cNvPr>
          <p:cNvSpPr>
            <a:spLocks noGrp="1"/>
          </p:cNvSpPr>
          <p:nvPr>
            <p:ph type="title"/>
          </p:nvPr>
        </p:nvSpPr>
        <p:spPr/>
        <p:txBody>
          <a:bodyPr/>
          <a:lstStyle/>
          <a:p>
            <a:pPr algn="ctr"/>
            <a:r>
              <a:rPr lang="en-US" b="1"/>
              <a:t>Partnerships for Collaboration to meet Objectives: </a:t>
            </a:r>
            <a:br>
              <a:rPr lang="en-US" b="1"/>
            </a:br>
            <a:r>
              <a:rPr lang="en-US" b="1"/>
              <a:t>Community Outreach </a:t>
            </a:r>
          </a:p>
        </p:txBody>
      </p:sp>
      <p:sp>
        <p:nvSpPr>
          <p:cNvPr id="13" name="Text Placeholder 12">
            <a:extLst>
              <a:ext uri="{FF2B5EF4-FFF2-40B4-BE49-F238E27FC236}">
                <a16:creationId xmlns:a16="http://schemas.microsoft.com/office/drawing/2014/main" id="{EC4DF31E-9ABF-1D3A-3AA1-F128F0CF2569}"/>
              </a:ext>
            </a:extLst>
          </p:cNvPr>
          <p:cNvSpPr>
            <a:spLocks noGrp="1"/>
          </p:cNvSpPr>
          <p:nvPr>
            <p:ph type="body" idx="1"/>
          </p:nvPr>
        </p:nvSpPr>
        <p:spPr>
          <a:xfrm>
            <a:off x="2648066" y="5073969"/>
            <a:ext cx="8220865" cy="683858"/>
          </a:xfrm>
        </p:spPr>
        <p:txBody>
          <a:bodyPr/>
          <a:lstStyle/>
          <a:p>
            <a:r>
              <a:rPr lang="en-US"/>
              <a:t>Strong collaboration with Santa Barbara Foodbank</a:t>
            </a:r>
          </a:p>
        </p:txBody>
      </p:sp>
      <p:pic>
        <p:nvPicPr>
          <p:cNvPr id="8" name="Google Shape;112;p14">
            <a:extLst>
              <a:ext uri="{FF2B5EF4-FFF2-40B4-BE49-F238E27FC236}">
                <a16:creationId xmlns:a16="http://schemas.microsoft.com/office/drawing/2014/main" id="{4813A9F8-DFAE-77CB-BDB7-E23EDB0C467B}"/>
              </a:ext>
            </a:extLst>
          </p:cNvPr>
          <p:cNvPicPr preferRelativeResize="0"/>
          <p:nvPr/>
        </p:nvPicPr>
        <p:blipFill>
          <a:blip r:embed="rId3">
            <a:alphaModFix/>
          </a:blip>
          <a:stretch>
            <a:fillRect/>
          </a:stretch>
        </p:blipFill>
        <p:spPr>
          <a:xfrm>
            <a:off x="825908" y="5326860"/>
            <a:ext cx="1259633" cy="1196150"/>
          </a:xfrm>
          <a:prstGeom prst="rect">
            <a:avLst/>
          </a:prstGeom>
          <a:noFill/>
          <a:ln>
            <a:noFill/>
          </a:ln>
        </p:spPr>
      </p:pic>
      <p:pic>
        <p:nvPicPr>
          <p:cNvPr id="5" name="Picture 4">
            <a:extLst>
              <a:ext uri="{FF2B5EF4-FFF2-40B4-BE49-F238E27FC236}">
                <a16:creationId xmlns:a16="http://schemas.microsoft.com/office/drawing/2014/main" id="{A26D997F-B00B-3C22-DEC7-246686F2F8F8}"/>
              </a:ext>
            </a:extLst>
          </p:cNvPr>
          <p:cNvPicPr>
            <a:picLocks noChangeAspect="1"/>
          </p:cNvPicPr>
          <p:nvPr/>
        </p:nvPicPr>
        <p:blipFill>
          <a:blip r:embed="rId4"/>
          <a:stretch>
            <a:fillRect/>
          </a:stretch>
        </p:blipFill>
        <p:spPr>
          <a:xfrm>
            <a:off x="462016" y="1906071"/>
            <a:ext cx="5449060" cy="3191320"/>
          </a:xfrm>
          <a:prstGeom prst="rect">
            <a:avLst/>
          </a:prstGeom>
          <a:ln>
            <a:noFill/>
          </a:ln>
          <a:effectLst>
            <a:softEdge rad="112500"/>
          </a:effectLst>
        </p:spPr>
      </p:pic>
      <p:pic>
        <p:nvPicPr>
          <p:cNvPr id="9" name="Picture 8">
            <a:extLst>
              <a:ext uri="{FF2B5EF4-FFF2-40B4-BE49-F238E27FC236}">
                <a16:creationId xmlns:a16="http://schemas.microsoft.com/office/drawing/2014/main" id="{CDDD162A-D5CD-365B-83DE-5EAEF8E06F8E}"/>
              </a:ext>
            </a:extLst>
          </p:cNvPr>
          <p:cNvPicPr>
            <a:picLocks noChangeAspect="1"/>
          </p:cNvPicPr>
          <p:nvPr/>
        </p:nvPicPr>
        <p:blipFill>
          <a:blip r:embed="rId5"/>
          <a:stretch>
            <a:fillRect/>
          </a:stretch>
        </p:blipFill>
        <p:spPr>
          <a:xfrm>
            <a:off x="5297315" y="1925258"/>
            <a:ext cx="4534533" cy="3219899"/>
          </a:xfrm>
          <a:prstGeom prst="rect">
            <a:avLst/>
          </a:prstGeom>
          <a:ln>
            <a:noFill/>
          </a:ln>
          <a:effectLst>
            <a:softEdge rad="112500"/>
          </a:effectLst>
        </p:spPr>
      </p:pic>
      <p:pic>
        <p:nvPicPr>
          <p:cNvPr id="11" name="Picture 10">
            <a:extLst>
              <a:ext uri="{FF2B5EF4-FFF2-40B4-BE49-F238E27FC236}">
                <a16:creationId xmlns:a16="http://schemas.microsoft.com/office/drawing/2014/main" id="{C544E3C1-1B20-DB70-0305-9547A70511F6}"/>
              </a:ext>
            </a:extLst>
          </p:cNvPr>
          <p:cNvPicPr>
            <a:picLocks noChangeAspect="1"/>
          </p:cNvPicPr>
          <p:nvPr/>
        </p:nvPicPr>
        <p:blipFill>
          <a:blip r:embed="rId6"/>
          <a:stretch>
            <a:fillRect/>
          </a:stretch>
        </p:blipFill>
        <p:spPr>
          <a:xfrm>
            <a:off x="8534235" y="2195999"/>
            <a:ext cx="3511482" cy="2842950"/>
          </a:xfrm>
          <a:prstGeom prst="rect">
            <a:avLst/>
          </a:prstGeom>
          <a:ln>
            <a:noFill/>
          </a:ln>
          <a:effectLst>
            <a:softEdge rad="112500"/>
          </a:effectLst>
        </p:spPr>
      </p:pic>
      <p:pic>
        <p:nvPicPr>
          <p:cNvPr id="4" name="Picture 3">
            <a:extLst>
              <a:ext uri="{FF2B5EF4-FFF2-40B4-BE49-F238E27FC236}">
                <a16:creationId xmlns:a16="http://schemas.microsoft.com/office/drawing/2014/main" id="{09F1A358-C5DE-3FC0-CD18-E4005D48A8CA}"/>
              </a:ext>
            </a:extLst>
          </p:cNvPr>
          <p:cNvPicPr>
            <a:picLocks noChangeAspect="1"/>
          </p:cNvPicPr>
          <p:nvPr/>
        </p:nvPicPr>
        <p:blipFill>
          <a:blip r:embed="rId7"/>
          <a:stretch>
            <a:fillRect/>
          </a:stretch>
        </p:blipFill>
        <p:spPr>
          <a:xfrm>
            <a:off x="9578124" y="5415898"/>
            <a:ext cx="2315679" cy="1033810"/>
          </a:xfrm>
          <a:prstGeom prst="rect">
            <a:avLst/>
          </a:prstGeom>
        </p:spPr>
      </p:pic>
    </p:spTree>
    <p:extLst>
      <p:ext uri="{BB962C8B-B14F-4D97-AF65-F5344CB8AC3E}">
        <p14:creationId xmlns:p14="http://schemas.microsoft.com/office/powerpoint/2010/main" val="19526657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0C0C0-2811-6C37-F6E1-D26BD1006FD2}"/>
              </a:ext>
            </a:extLst>
          </p:cNvPr>
          <p:cNvSpPr>
            <a:spLocks noGrp="1"/>
          </p:cNvSpPr>
          <p:nvPr>
            <p:ph type="ctrTitle"/>
          </p:nvPr>
        </p:nvSpPr>
        <p:spPr/>
        <p:txBody>
          <a:bodyPr>
            <a:noAutofit/>
          </a:bodyPr>
          <a:lstStyle/>
          <a:p>
            <a:r>
              <a:rPr lang="en-US" sz="6000" b="1"/>
              <a:t>Implementing CHW/P/R Billable Services</a:t>
            </a:r>
          </a:p>
        </p:txBody>
      </p:sp>
      <p:pic>
        <p:nvPicPr>
          <p:cNvPr id="3" name="Picture 2">
            <a:extLst>
              <a:ext uri="{FF2B5EF4-FFF2-40B4-BE49-F238E27FC236}">
                <a16:creationId xmlns:a16="http://schemas.microsoft.com/office/drawing/2014/main" id="{196569E1-D2C0-0995-AAFB-E9655B560939}"/>
              </a:ext>
            </a:extLst>
          </p:cNvPr>
          <p:cNvPicPr>
            <a:picLocks noChangeAspect="1"/>
          </p:cNvPicPr>
          <p:nvPr/>
        </p:nvPicPr>
        <p:blipFill>
          <a:blip r:embed="rId3"/>
          <a:stretch>
            <a:fillRect/>
          </a:stretch>
        </p:blipFill>
        <p:spPr>
          <a:xfrm>
            <a:off x="2070756" y="3673098"/>
            <a:ext cx="8050488" cy="2030277"/>
          </a:xfrm>
          <a:prstGeom prst="rect">
            <a:avLst/>
          </a:prstGeom>
        </p:spPr>
      </p:pic>
    </p:spTree>
    <p:extLst>
      <p:ext uri="{BB962C8B-B14F-4D97-AF65-F5344CB8AC3E}">
        <p14:creationId xmlns:p14="http://schemas.microsoft.com/office/powerpoint/2010/main" val="359136534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226A6-9DC1-7DD7-B9B6-0BCE560E4193}"/>
              </a:ext>
            </a:extLst>
          </p:cNvPr>
          <p:cNvSpPr>
            <a:spLocks noGrp="1"/>
          </p:cNvSpPr>
          <p:nvPr>
            <p:ph type="title"/>
          </p:nvPr>
        </p:nvSpPr>
        <p:spPr>
          <a:xfrm>
            <a:off x="581192" y="508705"/>
            <a:ext cx="11029616" cy="988332"/>
          </a:xfrm>
        </p:spPr>
        <p:txBody>
          <a:bodyPr>
            <a:normAutofit/>
          </a:bodyPr>
          <a:lstStyle/>
          <a:p>
            <a:pPr algn="ctr"/>
            <a:r>
              <a:rPr lang="en-US" sz="3000" b="1"/>
              <a:t>Oral Health Specialized Training for CHW/Promotores </a:t>
            </a:r>
          </a:p>
        </p:txBody>
      </p:sp>
      <p:pic>
        <p:nvPicPr>
          <p:cNvPr id="5122" name="D2207951-07DD-405C-8175-635D3875918C" descr="IMG_2194.jpg">
            <a:extLst>
              <a:ext uri="{FF2B5EF4-FFF2-40B4-BE49-F238E27FC236}">
                <a16:creationId xmlns:a16="http://schemas.microsoft.com/office/drawing/2014/main" id="{ECFFB66F-68F4-C6B4-0611-AC2A16A30C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545" y="2257258"/>
            <a:ext cx="5259964" cy="39449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1FBE3C5-D7BB-6315-83A3-EEFBF53D5693}"/>
              </a:ext>
            </a:extLst>
          </p:cNvPr>
          <p:cNvSpPr txBox="1"/>
          <p:nvPr/>
        </p:nvSpPr>
        <p:spPr>
          <a:xfrm>
            <a:off x="6622472" y="2059709"/>
            <a:ext cx="4184073"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Once CHW/P are certified and are part of the Santa Barbara County Promotores Network a specialized Dental training is provided to the South and North County Region members who wish to help the Oral Health team during the school year.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Picture 4">
            <a:extLst>
              <a:ext uri="{FF2B5EF4-FFF2-40B4-BE49-F238E27FC236}">
                <a16:creationId xmlns:a16="http://schemas.microsoft.com/office/drawing/2014/main" id="{75602D20-836E-9B16-8235-201699F15466}"/>
              </a:ext>
            </a:extLst>
          </p:cNvPr>
          <p:cNvPicPr>
            <a:picLocks noChangeAspect="1"/>
          </p:cNvPicPr>
          <p:nvPr/>
        </p:nvPicPr>
        <p:blipFill>
          <a:blip r:embed="rId4"/>
          <a:stretch>
            <a:fillRect/>
          </a:stretch>
        </p:blipFill>
        <p:spPr>
          <a:xfrm>
            <a:off x="6485160" y="3580152"/>
            <a:ext cx="4840054" cy="2548190"/>
          </a:xfrm>
          <a:prstGeom prst="rect">
            <a:avLst/>
          </a:prstGeom>
          <a:ln>
            <a:noFill/>
          </a:ln>
          <a:effectLst>
            <a:softEdge rad="112500"/>
          </a:effectLst>
        </p:spPr>
      </p:pic>
    </p:spTree>
    <p:extLst>
      <p:ext uri="{BB962C8B-B14F-4D97-AF65-F5344CB8AC3E}">
        <p14:creationId xmlns:p14="http://schemas.microsoft.com/office/powerpoint/2010/main" val="298050611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CE35C-8FB4-879C-F5A9-3B307CAA4FEE}"/>
              </a:ext>
            </a:extLst>
          </p:cNvPr>
          <p:cNvSpPr>
            <a:spLocks noGrp="1"/>
          </p:cNvSpPr>
          <p:nvPr>
            <p:ph type="title"/>
          </p:nvPr>
        </p:nvSpPr>
        <p:spPr>
          <a:xfrm>
            <a:off x="581192" y="705124"/>
            <a:ext cx="11029616" cy="1189554"/>
          </a:xfrm>
        </p:spPr>
        <p:txBody>
          <a:bodyPr anchor="t">
            <a:normAutofit/>
          </a:bodyPr>
          <a:lstStyle/>
          <a:p>
            <a:r>
              <a:rPr lang="en-US" b="1"/>
              <a:t>Who can provide/bill CHW/P/R services?  How is it actually implemented in the community?</a:t>
            </a:r>
          </a:p>
        </p:txBody>
      </p:sp>
      <p:graphicFrame>
        <p:nvGraphicFramePr>
          <p:cNvPr id="7" name="Content Placeholder 2">
            <a:extLst>
              <a:ext uri="{FF2B5EF4-FFF2-40B4-BE49-F238E27FC236}">
                <a16:creationId xmlns:a16="http://schemas.microsoft.com/office/drawing/2014/main" id="{6753AAA2-F918-83C0-14F7-4BB70EC3EFF1}"/>
              </a:ext>
            </a:extLst>
          </p:cNvPr>
          <p:cNvGraphicFramePr>
            <a:graphicFrameLocks noGrp="1"/>
          </p:cNvGraphicFramePr>
          <p:nvPr>
            <p:ph idx="4294967295"/>
          </p:nvPr>
        </p:nvGraphicFramePr>
        <p:xfrm>
          <a:off x="581192" y="2057881"/>
          <a:ext cx="11029950" cy="4352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859860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12"/>
          <p:cNvSpPr txBox="1">
            <a:spLocks noGrp="1"/>
          </p:cNvSpPr>
          <p:nvPr>
            <p:ph type="title"/>
          </p:nvPr>
        </p:nvSpPr>
        <p:spPr>
          <a:xfrm>
            <a:off x="46842" y="523800"/>
            <a:ext cx="11716719" cy="117924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33333"/>
              </a:buClr>
              <a:buSzPts val="4000"/>
              <a:buFont typeface="Calibri"/>
              <a:buNone/>
            </a:pPr>
            <a:r>
              <a:rPr lang="en-US" sz="4400" b="1" i="0">
                <a:solidFill>
                  <a:srgbClr val="333333"/>
                </a:solidFill>
              </a:rPr>
              <a:t>   </a:t>
            </a:r>
            <a:r>
              <a:rPr lang="en-US" sz="4000" b="1">
                <a:solidFill>
                  <a:schemeClr val="bg1"/>
                </a:solidFill>
              </a:rPr>
              <a:t>H</a:t>
            </a:r>
            <a:r>
              <a:rPr lang="en-US" sz="4000" b="1" i="0">
                <a:solidFill>
                  <a:schemeClr val="bg1"/>
                </a:solidFill>
              </a:rPr>
              <a:t>ealth Linkages as a Supervising Provider</a:t>
            </a:r>
            <a:endParaRPr lang="en-US" sz="4000" b="1">
              <a:solidFill>
                <a:schemeClr val="bg1"/>
              </a:solidFill>
            </a:endParaRPr>
          </a:p>
        </p:txBody>
      </p:sp>
      <p:sp>
        <p:nvSpPr>
          <p:cNvPr id="505" name="Google Shape;505;p12"/>
          <p:cNvSpPr txBox="1">
            <a:spLocks noGrp="1"/>
          </p:cNvSpPr>
          <p:nvPr>
            <p:ph type="body" idx="1"/>
          </p:nvPr>
        </p:nvSpPr>
        <p:spPr>
          <a:xfrm>
            <a:off x="310661" y="1986263"/>
            <a:ext cx="11189080" cy="4667861"/>
          </a:xfrm>
          <a:prstGeom prst="rect">
            <a:avLst/>
          </a:prstGeom>
          <a:noFill/>
          <a:ln>
            <a:noFill/>
          </a:ln>
        </p:spPr>
        <p:txBody>
          <a:bodyPr spcFirstLastPara="1" wrap="square" lIns="91425" tIns="45700" rIns="91425" bIns="45700" anchor="t" anchorCtr="0">
            <a:normAutofit lnSpcReduction="10000"/>
          </a:bodyPr>
          <a:lstStyle/>
          <a:p>
            <a:pPr marL="0" indent="0">
              <a:lnSpc>
                <a:spcPct val="115000"/>
              </a:lnSpc>
              <a:spcBef>
                <a:spcPts val="0"/>
              </a:spcBef>
              <a:buNone/>
            </a:pPr>
            <a:r>
              <a:rPr lang="en-US" sz="3200" b="1">
                <a:latin typeface="Century Gothic" panose="020B0502020202020204" pitchFamily="34" charset="0"/>
                <a:ea typeface="Arial"/>
                <a:cs typeface="Arial"/>
                <a:sym typeface="Arial"/>
              </a:rPr>
              <a:t>Qualifications</a:t>
            </a:r>
            <a:r>
              <a:rPr lang="en-US" sz="3200">
                <a:latin typeface="Century Gothic" panose="020B0502020202020204" pitchFamily="34" charset="0"/>
                <a:ea typeface="Arial"/>
                <a:cs typeface="Arial"/>
                <a:sym typeface="Arial"/>
              </a:rPr>
              <a:t>:</a:t>
            </a:r>
            <a:endParaRPr lang="en-US" sz="3200">
              <a:latin typeface="Century Gothic" panose="020B0502020202020204" pitchFamily="34" charset="0"/>
              <a:ea typeface="Arial"/>
              <a:cs typeface="Arial"/>
            </a:endParaRPr>
          </a:p>
          <a:p>
            <a:pPr marL="457200" lvl="0" indent="-381000" algn="l" rtl="0">
              <a:lnSpc>
                <a:spcPct val="115000"/>
              </a:lnSpc>
              <a:spcBef>
                <a:spcPts val="2400"/>
              </a:spcBef>
              <a:spcAft>
                <a:spcPts val="0"/>
              </a:spcAft>
              <a:buSzPts val="2400"/>
              <a:buFont typeface="Wingdings" panose="05000000000000000000" pitchFamily="2" charset="2"/>
              <a:buChar char="v"/>
            </a:pPr>
            <a:r>
              <a:rPr lang="en-US" sz="2400">
                <a:latin typeface="Century Gothic" panose="020B0502020202020204" pitchFamily="34" charset="0"/>
                <a:ea typeface="Arial"/>
                <a:cs typeface="Arial"/>
                <a:sym typeface="Arial"/>
              </a:rPr>
              <a:t>Health Linkages is a Community Based Organization (501c3 Nonprofit Status)</a:t>
            </a:r>
            <a:endParaRPr lang="en-US" sz="2400">
              <a:latin typeface="Century Gothic" panose="020B0502020202020204" pitchFamily="34" charset="0"/>
              <a:ea typeface="Arial"/>
              <a:cs typeface="Arial"/>
            </a:endParaRPr>
          </a:p>
          <a:p>
            <a:pPr marL="457200" lvl="0" indent="-381000" algn="l" rtl="0">
              <a:lnSpc>
                <a:spcPct val="115000"/>
              </a:lnSpc>
              <a:spcBef>
                <a:spcPts val="0"/>
              </a:spcBef>
              <a:spcAft>
                <a:spcPts val="0"/>
              </a:spcAft>
              <a:buSzPts val="2400"/>
              <a:buFont typeface="Wingdings" panose="05000000000000000000" pitchFamily="2" charset="2"/>
              <a:buChar char="v"/>
            </a:pPr>
            <a:r>
              <a:rPr lang="en-US" sz="2400">
                <a:latin typeface="Century Gothic" panose="020B0502020202020204" pitchFamily="34" charset="0"/>
                <a:ea typeface="Arial"/>
                <a:cs typeface="Arial"/>
                <a:sym typeface="Arial"/>
              </a:rPr>
              <a:t>Administrative structure in place to track CHW/P training, coordinate and monitor activities including experience billing Medi-Cal for some services through SBCEO’s NPI</a:t>
            </a:r>
            <a:endParaRPr lang="en-US" sz="2400">
              <a:latin typeface="Century Gothic" panose="020B0502020202020204" pitchFamily="34" charset="0"/>
              <a:ea typeface="Arial"/>
              <a:cs typeface="Arial"/>
            </a:endParaRPr>
          </a:p>
          <a:p>
            <a:pPr marL="457200" lvl="0" indent="-381000" algn="l" rtl="0">
              <a:lnSpc>
                <a:spcPct val="115000"/>
              </a:lnSpc>
              <a:spcBef>
                <a:spcPts val="0"/>
              </a:spcBef>
              <a:spcAft>
                <a:spcPts val="0"/>
              </a:spcAft>
              <a:buSzPts val="2400"/>
              <a:buFont typeface="Wingdings" panose="05000000000000000000" pitchFamily="2" charset="2"/>
              <a:buChar char="v"/>
            </a:pPr>
            <a:r>
              <a:rPr lang="en-US" sz="2400">
                <a:latin typeface="Century Gothic" panose="020B0502020202020204" pitchFamily="34" charset="0"/>
                <a:ea typeface="Arial"/>
                <a:cs typeface="Arial"/>
                <a:sym typeface="Arial"/>
              </a:rPr>
              <a:t>15 year history of providing CHW/P/R services</a:t>
            </a:r>
            <a:endParaRPr lang="en-US" sz="2400">
              <a:latin typeface="Century Gothic" panose="020B0502020202020204" pitchFamily="34" charset="0"/>
              <a:ea typeface="Arial"/>
              <a:cs typeface="Arial"/>
            </a:endParaRPr>
          </a:p>
          <a:p>
            <a:pPr marL="457200" lvl="0" indent="-381000" algn="l" rtl="0">
              <a:lnSpc>
                <a:spcPct val="115000"/>
              </a:lnSpc>
              <a:spcBef>
                <a:spcPts val="0"/>
              </a:spcBef>
              <a:spcAft>
                <a:spcPts val="0"/>
              </a:spcAft>
              <a:buSzPts val="2400"/>
              <a:buFont typeface="Wingdings" panose="05000000000000000000" pitchFamily="2" charset="2"/>
              <a:buChar char="v"/>
            </a:pPr>
            <a:r>
              <a:rPr lang="en-US" sz="2400">
                <a:latin typeface="Century Gothic" panose="020B0502020202020204" pitchFamily="34" charset="0"/>
                <a:ea typeface="Arial"/>
                <a:cs typeface="Arial"/>
                <a:sym typeface="Arial"/>
              </a:rPr>
              <a:t>Obtained NPI</a:t>
            </a:r>
            <a:endParaRPr lang="en-US" sz="2400">
              <a:latin typeface="Century Gothic" panose="020B0502020202020204" pitchFamily="34" charset="0"/>
              <a:ea typeface="Arial"/>
              <a:cs typeface="Arial"/>
            </a:endParaRPr>
          </a:p>
          <a:p>
            <a:pPr marL="457200" lvl="0" indent="-381000" algn="l" rtl="0">
              <a:lnSpc>
                <a:spcPct val="115000"/>
              </a:lnSpc>
              <a:spcBef>
                <a:spcPts val="0"/>
              </a:spcBef>
              <a:spcAft>
                <a:spcPts val="0"/>
              </a:spcAft>
              <a:buSzPts val="2400"/>
              <a:buFont typeface="Wingdings" panose="05000000000000000000" pitchFamily="2" charset="2"/>
              <a:buChar char="v"/>
            </a:pPr>
            <a:r>
              <a:rPr lang="en-US" sz="2400">
                <a:latin typeface="Century Gothic" panose="020B0502020202020204" pitchFamily="34" charset="0"/>
                <a:ea typeface="Arial"/>
                <a:cs typeface="Arial"/>
                <a:sym typeface="Arial"/>
              </a:rPr>
              <a:t>Contracted with local MCP for CHW/P/R benefit</a:t>
            </a:r>
            <a:endParaRPr lang="en-US" sz="2400">
              <a:latin typeface="Century Gothic" panose="020B0502020202020204" pitchFamily="34" charset="0"/>
              <a:ea typeface="Arial"/>
              <a:cs typeface="Arial"/>
            </a:endParaRPr>
          </a:p>
          <a:p>
            <a:pPr indent="-381000">
              <a:lnSpc>
                <a:spcPct val="114999"/>
              </a:lnSpc>
              <a:spcBef>
                <a:spcPts val="0"/>
              </a:spcBef>
              <a:buSzPts val="2400"/>
              <a:buFont typeface="Wingdings" panose="05000000000000000000" pitchFamily="2" charset="2"/>
              <a:buChar char="v"/>
            </a:pPr>
            <a:r>
              <a:rPr lang="en-US" sz="2400">
                <a:latin typeface="Century Gothic" panose="020B0502020202020204" pitchFamily="34" charset="0"/>
                <a:ea typeface="Arial"/>
                <a:cs typeface="Arial"/>
              </a:rPr>
              <a:t>Enrolled in PAVE to become State MC provider</a:t>
            </a:r>
          </a:p>
          <a:p>
            <a:pPr indent="-381000">
              <a:lnSpc>
                <a:spcPct val="115000"/>
              </a:lnSpc>
              <a:spcBef>
                <a:spcPts val="0"/>
              </a:spcBef>
              <a:buSzPts val="2400"/>
              <a:buAutoNum type="arabicPeriod"/>
            </a:pPr>
            <a:endParaRPr lang="en-US" sz="2400">
              <a:latin typeface="Arial"/>
              <a:ea typeface="Arial"/>
              <a:cs typeface="Arial"/>
            </a:endParaRPr>
          </a:p>
        </p:txBody>
      </p:sp>
    </p:spTree>
    <p:extLst>
      <p:ext uri="{BB962C8B-B14F-4D97-AF65-F5344CB8AC3E}">
        <p14:creationId xmlns:p14="http://schemas.microsoft.com/office/powerpoint/2010/main" val="143306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0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0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016D43F5-C6A7-8809-303E-4CE543F9889E}"/>
              </a:ext>
            </a:extLst>
          </p:cNvPr>
          <p:cNvSpPr>
            <a:spLocks noGrp="1"/>
          </p:cNvSpPr>
          <p:nvPr>
            <p:ph type="title"/>
          </p:nvPr>
        </p:nvSpPr>
        <p:spPr>
          <a:xfrm>
            <a:off x="346731" y="702155"/>
            <a:ext cx="11510261" cy="1013800"/>
          </a:xfrm>
        </p:spPr>
        <p:txBody>
          <a:bodyPr spcFirstLastPara="1" wrap="square" lIns="91425" tIns="45700" rIns="91425" bIns="45700" anchor="b" anchorCtr="0">
            <a:noAutofit/>
          </a:bodyPr>
          <a:lstStyle/>
          <a:p>
            <a:pPr marL="123825">
              <a:spcBef>
                <a:spcPts val="360"/>
              </a:spcBef>
            </a:pPr>
            <a:r>
              <a:rPr lang="en-US" sz="2600">
                <a:solidFill>
                  <a:schemeClr val="bg1"/>
                </a:solidFill>
              </a:rPr>
              <a:t>A </a:t>
            </a:r>
            <a:r>
              <a:rPr lang="en-US" sz="2600" b="1">
                <a:solidFill>
                  <a:schemeClr val="bg1"/>
                </a:solidFill>
              </a:rPr>
              <a:t>Supervising Provider</a:t>
            </a:r>
            <a:r>
              <a:rPr lang="en-US" sz="2600">
                <a:solidFill>
                  <a:schemeClr val="bg1"/>
                </a:solidFill>
              </a:rPr>
              <a:t> is the </a:t>
            </a:r>
            <a:r>
              <a:rPr lang="en-US" sz="2600" b="1" u="sng">
                <a:solidFill>
                  <a:schemeClr val="bg1"/>
                </a:solidFill>
              </a:rPr>
              <a:t>organization</a:t>
            </a:r>
            <a:r>
              <a:rPr lang="en-US" sz="2600">
                <a:solidFill>
                  <a:schemeClr val="bg1"/>
                </a:solidFill>
              </a:rPr>
              <a:t> employing or overseeing the CHW/P/R, with which the managed care plan (MCP) contracts. </a:t>
            </a:r>
          </a:p>
        </p:txBody>
      </p:sp>
      <p:sp>
        <p:nvSpPr>
          <p:cNvPr id="12" name="TextBox 5">
            <a:extLst>
              <a:ext uri="{FF2B5EF4-FFF2-40B4-BE49-F238E27FC236}">
                <a16:creationId xmlns:a16="http://schemas.microsoft.com/office/drawing/2014/main" id="{D9E7A800-AE38-7CBF-3CD5-5E051FDE584A}"/>
              </a:ext>
            </a:extLst>
          </p:cNvPr>
          <p:cNvSpPr txBox="1"/>
          <p:nvPr/>
        </p:nvSpPr>
        <p:spPr>
          <a:xfrm>
            <a:off x="581192" y="2180496"/>
            <a:ext cx="11029615" cy="4306801"/>
          </a:xfrm>
          <a:prstGeom prst="rect">
            <a:avLst/>
          </a:prstGeom>
          <a:noFill/>
          <a:ln>
            <a:noFill/>
          </a:ln>
        </p:spPr>
        <p:txBody>
          <a:bodyPr spcFirstLastPara="1" vert="horz" wrap="square" lIns="91425" tIns="45700" rIns="91425" bIns="45700" rtlCol="0" anchor="ctr" anchorCtr="0">
            <a:normAutofit fontScale="92500" lnSpcReduction="20000"/>
          </a:bodyPr>
          <a:lstStyle/>
          <a:p>
            <a:pPr marL="457200" marR="0" lvl="0" indent="-333375" algn="l" defTabSz="914400" rtl="0" eaLnBrk="1" fontAlgn="auto" latinLnBrk="0" hangingPunct="1">
              <a:lnSpc>
                <a:spcPct val="100000"/>
              </a:lnSpc>
              <a:spcBef>
                <a:spcPts val="360"/>
              </a:spcBef>
              <a:spcAft>
                <a:spcPts val="0"/>
              </a:spcAft>
              <a:buClr>
                <a:srgbClr val="921A1E"/>
              </a:buClr>
              <a:buSzPts val="1656"/>
              <a:buFont typeface="Noto Sans Symbols"/>
              <a:buChar char="◼"/>
              <a:tabLst/>
              <a:defRPr/>
            </a:pPr>
            <a:endParaRPr kumimoji="0" lang="en-US" sz="1800" b="0" i="0" u="none" strike="noStrike" kern="0" cap="none" spc="0" normalizeH="0" baseline="0" noProof="0">
              <a:ln>
                <a:noFill/>
              </a:ln>
              <a:solidFill>
                <a:srgbClr val="335B74"/>
              </a:solidFill>
              <a:effectLst/>
              <a:uLnTx/>
              <a:uFillTx/>
              <a:latin typeface="Century Gothic"/>
              <a:ea typeface="Century Gothic"/>
              <a:cs typeface="Century Gothic"/>
              <a:sym typeface="Arial"/>
            </a:endParaRPr>
          </a:p>
          <a:p>
            <a:pPr marL="581025" marR="0" lvl="0" indent="-457200" algn="l" defTabSz="914400" rtl="0" eaLnBrk="1" fontAlgn="auto" latinLnBrk="0" hangingPunct="1">
              <a:lnSpc>
                <a:spcPct val="100000"/>
              </a:lnSpc>
              <a:spcBef>
                <a:spcPts val="360"/>
              </a:spcBef>
              <a:spcAft>
                <a:spcPts val="0"/>
              </a:spcAft>
              <a:buClr>
                <a:srgbClr val="921A1E"/>
              </a:buClr>
              <a:buSzPts val="1656"/>
              <a:buFont typeface="Wingdings" panose="05000000000000000000" pitchFamily="2" charset="2"/>
              <a:buChar char="v"/>
              <a:tabLst/>
              <a:defRPr/>
            </a:pPr>
            <a:r>
              <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Century Gothic"/>
              </a:rPr>
              <a:t>Ensures that CHWs ensures CHWs have adequate supervision and training and maintains training records.</a:t>
            </a:r>
            <a:endPar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Arial"/>
            </a:endParaRPr>
          </a:p>
          <a:p>
            <a:pPr marL="581025" marR="0" lvl="0" indent="-457200" algn="l" defTabSz="914400" rtl="0" eaLnBrk="1" fontAlgn="auto" latinLnBrk="0" hangingPunct="1">
              <a:lnSpc>
                <a:spcPct val="100000"/>
              </a:lnSpc>
              <a:spcBef>
                <a:spcPts val="360"/>
              </a:spcBef>
              <a:spcAft>
                <a:spcPts val="0"/>
              </a:spcAft>
              <a:buClr>
                <a:srgbClr val="921A1E"/>
              </a:buClr>
              <a:buSzPts val="1656"/>
              <a:buFont typeface="Wingdings" panose="05000000000000000000" pitchFamily="2" charset="2"/>
              <a:buChar char="v"/>
              <a:tabLst/>
              <a:defRPr/>
            </a:pPr>
            <a:endPar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Arial"/>
            </a:endParaRPr>
          </a:p>
          <a:p>
            <a:pPr marL="581025" marR="0" lvl="0" indent="-457200" algn="l" defTabSz="914400" rtl="0" eaLnBrk="1" fontAlgn="auto" latinLnBrk="0" hangingPunct="1">
              <a:lnSpc>
                <a:spcPct val="100000"/>
              </a:lnSpc>
              <a:spcBef>
                <a:spcPts val="360"/>
              </a:spcBef>
              <a:spcAft>
                <a:spcPts val="0"/>
              </a:spcAft>
              <a:buClr>
                <a:srgbClr val="921A1E"/>
              </a:buClr>
              <a:buSzPts val="1656"/>
              <a:buFont typeface="Wingdings" panose="05000000000000000000" pitchFamily="2" charset="2"/>
              <a:buChar char="v"/>
              <a:tabLst/>
              <a:defRPr/>
            </a:pPr>
            <a:r>
              <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Century Gothic"/>
              </a:rPr>
              <a:t>Contracts and bills for CHW services. </a:t>
            </a:r>
            <a:endPar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Arial"/>
            </a:endParaRPr>
          </a:p>
          <a:p>
            <a:pPr marL="581025" marR="0" lvl="0" indent="-457200" algn="l" defTabSz="914400" rtl="0" eaLnBrk="1" fontAlgn="auto" latinLnBrk="0" hangingPunct="1">
              <a:lnSpc>
                <a:spcPct val="100000"/>
              </a:lnSpc>
              <a:spcBef>
                <a:spcPts val="360"/>
              </a:spcBef>
              <a:spcAft>
                <a:spcPts val="0"/>
              </a:spcAft>
              <a:buClr>
                <a:srgbClr val="921A1E"/>
              </a:buClr>
              <a:buSzPts val="1656"/>
              <a:buFont typeface="Wingdings" panose="05000000000000000000" pitchFamily="2" charset="2"/>
              <a:buChar char="v"/>
              <a:tabLst/>
              <a:defRPr/>
            </a:pPr>
            <a:endPar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Arial"/>
            </a:endParaRPr>
          </a:p>
          <a:p>
            <a:pPr marL="581025" marR="0" lvl="0" indent="-457200" algn="l" defTabSz="914400" rtl="0" eaLnBrk="1" fontAlgn="auto" latinLnBrk="0" hangingPunct="1">
              <a:lnSpc>
                <a:spcPct val="100000"/>
              </a:lnSpc>
              <a:spcBef>
                <a:spcPts val="360"/>
              </a:spcBef>
              <a:spcAft>
                <a:spcPts val="0"/>
              </a:spcAft>
              <a:buClr>
                <a:srgbClr val="921A1E"/>
              </a:buClr>
              <a:buSzPts val="1656"/>
              <a:buFont typeface="Wingdings" panose="05000000000000000000" pitchFamily="2" charset="2"/>
              <a:buChar char="v"/>
              <a:tabLst/>
              <a:defRPr/>
            </a:pPr>
            <a:r>
              <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Century Gothic"/>
              </a:rPr>
              <a:t>The Supervising Provider must be a licensed Provider, a hospital, an outpatient clinic, a local health jurisdiction (LHJ), or a community-based organization (CBO). </a:t>
            </a:r>
            <a:endPar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Arial"/>
            </a:endParaRPr>
          </a:p>
          <a:p>
            <a:pPr marL="581025" marR="0" lvl="0" indent="-457200" algn="l" defTabSz="914400" rtl="0" eaLnBrk="1" fontAlgn="auto" latinLnBrk="0" hangingPunct="1">
              <a:lnSpc>
                <a:spcPct val="100000"/>
              </a:lnSpc>
              <a:spcBef>
                <a:spcPts val="360"/>
              </a:spcBef>
              <a:spcAft>
                <a:spcPts val="0"/>
              </a:spcAft>
              <a:buClr>
                <a:srgbClr val="921A1E"/>
              </a:buClr>
              <a:buSzPts val="1656"/>
              <a:buFont typeface="Wingdings" panose="05000000000000000000" pitchFamily="2" charset="2"/>
              <a:buChar char="v"/>
              <a:tabLst/>
              <a:defRPr/>
            </a:pPr>
            <a:endPar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Arial"/>
            </a:endParaRPr>
          </a:p>
          <a:p>
            <a:pPr marL="581025" marR="0" lvl="0" indent="-457200" algn="l" defTabSz="914400" rtl="0" eaLnBrk="1" fontAlgn="auto" latinLnBrk="0" hangingPunct="1">
              <a:lnSpc>
                <a:spcPct val="100000"/>
              </a:lnSpc>
              <a:spcBef>
                <a:spcPts val="360"/>
              </a:spcBef>
              <a:spcAft>
                <a:spcPts val="0"/>
              </a:spcAft>
              <a:buClr>
                <a:srgbClr val="921A1E"/>
              </a:buClr>
              <a:buSzPts val="1656"/>
              <a:buFont typeface="Wingdings" panose="05000000000000000000" pitchFamily="2" charset="2"/>
              <a:buChar char="v"/>
              <a:tabLst/>
              <a:defRPr/>
            </a:pPr>
            <a:r>
              <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Century Gothic"/>
              </a:rPr>
              <a:t>New requirement 2024- Must enroll in the State Medi-Cal Program through PAVE</a:t>
            </a:r>
            <a:endParaRPr kumimoji="0" lang="en-US" sz="2600" b="1" i="0" u="none" strike="noStrike" kern="0" cap="none" spc="0" normalizeH="0" baseline="0" noProof="0">
              <a:ln>
                <a:noFill/>
              </a:ln>
              <a:solidFill>
                <a:srgbClr val="335B74"/>
              </a:solidFill>
              <a:effectLst/>
              <a:uLnTx/>
              <a:uFillTx/>
              <a:latin typeface="Century Gothic"/>
              <a:ea typeface="Century Gothic"/>
              <a:cs typeface="Century Gothic"/>
              <a:sym typeface="Arial"/>
            </a:endParaRPr>
          </a:p>
          <a:p>
            <a:pPr marL="457200" marR="0" lvl="0" indent="-333375" algn="l" defTabSz="914400" rtl="0" eaLnBrk="1" fontAlgn="auto" latinLnBrk="0" hangingPunct="1">
              <a:lnSpc>
                <a:spcPct val="100000"/>
              </a:lnSpc>
              <a:spcBef>
                <a:spcPts val="360"/>
              </a:spcBef>
              <a:spcAft>
                <a:spcPts val="0"/>
              </a:spcAft>
              <a:buClr>
                <a:srgbClr val="921A1E"/>
              </a:buClr>
              <a:buSzPts val="1656"/>
              <a:buFont typeface="Noto Sans Symbols"/>
              <a:buChar char="◼"/>
              <a:tabLst/>
              <a:defRPr/>
            </a:pPr>
            <a:endParaRPr kumimoji="0" lang="en-US" sz="1800" b="0" i="0" u="none" strike="noStrike" kern="0" cap="none" spc="0" normalizeH="0" baseline="0" noProof="0">
              <a:ln>
                <a:noFill/>
              </a:ln>
              <a:solidFill>
                <a:srgbClr val="335B74"/>
              </a:solidFill>
              <a:effectLst/>
              <a:uLnTx/>
              <a:uFillTx/>
              <a:latin typeface="Century Gothic"/>
              <a:ea typeface="Century Gothic"/>
              <a:cs typeface="Century Gothic"/>
              <a:sym typeface="Arial"/>
            </a:endParaRPr>
          </a:p>
        </p:txBody>
      </p:sp>
    </p:spTree>
    <p:extLst>
      <p:ext uri="{BB962C8B-B14F-4D97-AF65-F5344CB8AC3E}">
        <p14:creationId xmlns:p14="http://schemas.microsoft.com/office/powerpoint/2010/main" val="26373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BFC0A-6A36-A0F1-5806-E75C199727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9ACB8A-D716-221D-5B68-950C955B3A33}"/>
              </a:ext>
            </a:extLst>
          </p:cNvPr>
          <p:cNvSpPr>
            <a:spLocks noGrp="1"/>
          </p:cNvSpPr>
          <p:nvPr>
            <p:ph type="title"/>
          </p:nvPr>
        </p:nvSpPr>
        <p:spPr>
          <a:xfrm>
            <a:off x="581192" y="714115"/>
            <a:ext cx="11029616" cy="988332"/>
          </a:xfrm>
        </p:spPr>
        <p:txBody>
          <a:bodyPr>
            <a:noAutofit/>
          </a:bodyPr>
          <a:lstStyle/>
          <a:p>
            <a:pPr algn="ctr"/>
            <a:r>
              <a:rPr lang="en-US" sz="3200" b="1"/>
              <a:t>Progress and Accomplishments – </a:t>
            </a:r>
            <a:br>
              <a:rPr lang="en-US" sz="3200" b="1"/>
            </a:br>
            <a:r>
              <a:rPr lang="en-US" sz="3200" b="1"/>
              <a:t>Program Implementation Billing Stages</a:t>
            </a:r>
          </a:p>
        </p:txBody>
      </p:sp>
      <p:sp>
        <p:nvSpPr>
          <p:cNvPr id="3" name="Text Placeholder 2">
            <a:extLst>
              <a:ext uri="{FF2B5EF4-FFF2-40B4-BE49-F238E27FC236}">
                <a16:creationId xmlns:a16="http://schemas.microsoft.com/office/drawing/2014/main" id="{916F8C98-C18F-E3C3-E7E1-C448223E0080}"/>
              </a:ext>
            </a:extLst>
          </p:cNvPr>
          <p:cNvSpPr>
            <a:spLocks noGrp="1"/>
          </p:cNvSpPr>
          <p:nvPr>
            <p:ph type="body" idx="1"/>
          </p:nvPr>
        </p:nvSpPr>
        <p:spPr>
          <a:xfrm>
            <a:off x="766544" y="2462779"/>
            <a:ext cx="5422390" cy="3633047"/>
          </a:xfrm>
        </p:spPr>
        <p:txBody>
          <a:bodyPr/>
          <a:lstStyle/>
          <a:p>
            <a:endParaRPr lang="en-US"/>
          </a:p>
          <a:p>
            <a:endParaRPr lang="en-US"/>
          </a:p>
        </p:txBody>
      </p:sp>
      <p:sp>
        <p:nvSpPr>
          <p:cNvPr id="4" name="Text Placeholder 3">
            <a:extLst>
              <a:ext uri="{FF2B5EF4-FFF2-40B4-BE49-F238E27FC236}">
                <a16:creationId xmlns:a16="http://schemas.microsoft.com/office/drawing/2014/main" id="{9A181B3A-3E98-808E-1437-F439FCBAFF8F}"/>
              </a:ext>
            </a:extLst>
          </p:cNvPr>
          <p:cNvSpPr>
            <a:spLocks noGrp="1"/>
          </p:cNvSpPr>
          <p:nvPr>
            <p:ph type="body" idx="2"/>
          </p:nvPr>
        </p:nvSpPr>
        <p:spPr>
          <a:xfrm>
            <a:off x="1035648" y="2126836"/>
            <a:ext cx="9022751" cy="4304935"/>
          </a:xfrm>
        </p:spPr>
        <p:txBody>
          <a:bodyPr>
            <a:normAutofit/>
          </a:bodyPr>
          <a:lstStyle/>
          <a:p>
            <a:pPr>
              <a:buFont typeface="Wingdings" panose="05000000000000000000" pitchFamily="2" charset="2"/>
              <a:buChar char="v"/>
            </a:pPr>
            <a:r>
              <a:rPr lang="en-US" sz="2800" b="1"/>
              <a:t>First piloted with oral health education only</a:t>
            </a:r>
          </a:p>
          <a:p>
            <a:pPr>
              <a:buFont typeface="Wingdings" panose="05000000000000000000" pitchFamily="2" charset="2"/>
              <a:buChar char="v"/>
            </a:pPr>
            <a:endParaRPr lang="en-US" sz="2800" b="1"/>
          </a:p>
          <a:p>
            <a:pPr>
              <a:buFont typeface="Wingdings" panose="05000000000000000000" pitchFamily="2" charset="2"/>
              <a:buChar char="v"/>
            </a:pPr>
            <a:r>
              <a:rPr lang="en-US" sz="2800" b="1"/>
              <a:t>Added Medi-Cal renewals/redetermination</a:t>
            </a:r>
          </a:p>
          <a:p>
            <a:pPr>
              <a:buFont typeface="Wingdings" panose="05000000000000000000" pitchFamily="2" charset="2"/>
              <a:buChar char="v"/>
            </a:pPr>
            <a:endParaRPr lang="en-US" sz="2800" b="1"/>
          </a:p>
          <a:p>
            <a:pPr>
              <a:buFont typeface="Wingdings" panose="05000000000000000000" pitchFamily="2" charset="2"/>
              <a:buChar char="v"/>
            </a:pPr>
            <a:r>
              <a:rPr lang="en-US" sz="2800" b="1"/>
              <a:t>Next included preschool health screenings (vision and hearing NOT dental) and mental health screenings (middle and high school)</a:t>
            </a:r>
          </a:p>
          <a:p>
            <a:pPr>
              <a:buFont typeface="Wingdings" panose="05000000000000000000" pitchFamily="2" charset="2"/>
              <a:buChar char="v"/>
            </a:pPr>
            <a:endParaRPr lang="en-US" sz="2800" b="1"/>
          </a:p>
          <a:p>
            <a:pPr>
              <a:buFont typeface="Wingdings" panose="05000000000000000000" pitchFamily="2" charset="2"/>
              <a:buChar char="v"/>
            </a:pPr>
            <a:r>
              <a:rPr lang="en-US" sz="2800" b="1"/>
              <a:t>Finally added case management/navigation</a:t>
            </a:r>
            <a:endParaRPr lang="en-US"/>
          </a:p>
        </p:txBody>
      </p:sp>
    </p:spTree>
    <p:extLst>
      <p:ext uri="{BB962C8B-B14F-4D97-AF65-F5344CB8AC3E}">
        <p14:creationId xmlns:p14="http://schemas.microsoft.com/office/powerpoint/2010/main" val="423701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D3672-3D9F-6F6F-6653-8738AF96C351}"/>
              </a:ext>
            </a:extLst>
          </p:cNvPr>
          <p:cNvSpPr>
            <a:spLocks noGrp="1"/>
          </p:cNvSpPr>
          <p:nvPr>
            <p:ph type="title"/>
          </p:nvPr>
        </p:nvSpPr>
        <p:spPr/>
        <p:txBody>
          <a:bodyPr>
            <a:noAutofit/>
          </a:bodyPr>
          <a:lstStyle/>
          <a:p>
            <a:pPr algn="ctr"/>
            <a:r>
              <a:rPr lang="en-US" sz="3200"/>
              <a:t>Progress and Accomplishments – </a:t>
            </a:r>
            <a:br>
              <a:rPr lang="en-US" sz="3200"/>
            </a:br>
            <a:r>
              <a:rPr lang="en-US" sz="3200"/>
              <a:t>Timeline for Successful Billing</a:t>
            </a:r>
          </a:p>
        </p:txBody>
      </p:sp>
      <p:sp>
        <p:nvSpPr>
          <p:cNvPr id="3" name="Text Placeholder 2">
            <a:extLst>
              <a:ext uri="{FF2B5EF4-FFF2-40B4-BE49-F238E27FC236}">
                <a16:creationId xmlns:a16="http://schemas.microsoft.com/office/drawing/2014/main" id="{DAD935B2-E0DA-ACB3-B732-325C27E48D6B}"/>
              </a:ext>
            </a:extLst>
          </p:cNvPr>
          <p:cNvSpPr>
            <a:spLocks noGrp="1"/>
          </p:cNvSpPr>
          <p:nvPr>
            <p:ph type="body" idx="1"/>
          </p:nvPr>
        </p:nvSpPr>
        <p:spPr>
          <a:xfrm>
            <a:off x="754187" y="1915298"/>
            <a:ext cx="6956431" cy="5029200"/>
          </a:xfrm>
        </p:spPr>
        <p:txBody>
          <a:bodyPr>
            <a:normAutofit/>
          </a:bodyPr>
          <a:lstStyle/>
          <a:p>
            <a:pPr>
              <a:buFont typeface="Wingdings" panose="05000000000000000000" pitchFamily="2" charset="2"/>
              <a:buChar char="v"/>
            </a:pPr>
            <a:r>
              <a:rPr lang="en-US" sz="2500" b="1"/>
              <a:t>Signed contract with MCP to become provider March 31, 2023</a:t>
            </a:r>
          </a:p>
          <a:p>
            <a:pPr>
              <a:buFont typeface="Wingdings" panose="05000000000000000000" pitchFamily="2" charset="2"/>
              <a:buChar char="v"/>
            </a:pPr>
            <a:r>
              <a:rPr lang="en-US" sz="2500" b="1"/>
              <a:t>First successful billing October 6, 2023- $2,601.78</a:t>
            </a:r>
          </a:p>
          <a:p>
            <a:pPr marL="123444" indent="0">
              <a:buNone/>
            </a:pPr>
            <a:endParaRPr lang="en-US" sz="2500" b="1"/>
          </a:p>
          <a:p>
            <a:pPr lvl="1">
              <a:buFont typeface="Wingdings" panose="05000000000000000000" pitchFamily="2" charset="2"/>
              <a:buChar char="v"/>
            </a:pPr>
            <a:r>
              <a:rPr lang="en-US" sz="2300" b="1"/>
              <a:t>2023-24 School Year- $10,464.33</a:t>
            </a:r>
          </a:p>
          <a:p>
            <a:pPr lvl="1">
              <a:buFont typeface="Wingdings" panose="05000000000000000000" pitchFamily="2" charset="2"/>
              <a:buChar char="v"/>
            </a:pPr>
            <a:r>
              <a:rPr lang="en-US" sz="2300" b="1"/>
              <a:t>2024-25 School Year- $68,786.64</a:t>
            </a:r>
          </a:p>
          <a:p>
            <a:pPr lvl="1">
              <a:buFont typeface="Wingdings" panose="05000000000000000000" pitchFamily="2" charset="2"/>
              <a:buChar char="v"/>
            </a:pPr>
            <a:r>
              <a:rPr lang="en-US" sz="2300" b="1"/>
              <a:t>2025-26 School Year- $72,759.17 YTD Feb. 2026</a:t>
            </a:r>
          </a:p>
          <a:p>
            <a:pPr marL="123444" indent="0">
              <a:buNone/>
            </a:pPr>
            <a:endParaRPr lang="en-US" sz="2500" b="1"/>
          </a:p>
          <a:p>
            <a:pPr>
              <a:buFont typeface="Wingdings" panose="05000000000000000000" pitchFamily="2" charset="2"/>
              <a:buChar char="v"/>
            </a:pPr>
            <a:r>
              <a:rPr lang="en-US" sz="2500" b="1"/>
              <a:t>January 2026 – recredentialing process</a:t>
            </a:r>
          </a:p>
          <a:p>
            <a:endParaRPr lang="en-US"/>
          </a:p>
        </p:txBody>
      </p:sp>
    </p:spTree>
    <p:extLst>
      <p:ext uri="{BB962C8B-B14F-4D97-AF65-F5344CB8AC3E}">
        <p14:creationId xmlns:p14="http://schemas.microsoft.com/office/powerpoint/2010/main" val="222823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D1507-0684-07B6-2EA4-54429114873F}"/>
              </a:ext>
            </a:extLst>
          </p:cNvPr>
          <p:cNvSpPr>
            <a:spLocks noGrp="1"/>
          </p:cNvSpPr>
          <p:nvPr>
            <p:ph type="title"/>
          </p:nvPr>
        </p:nvSpPr>
        <p:spPr>
          <a:xfrm>
            <a:off x="535429" y="2247708"/>
            <a:ext cx="3932237" cy="1545465"/>
          </a:xfrm>
        </p:spPr>
        <p:txBody>
          <a:bodyPr/>
          <a:lstStyle/>
          <a:p>
            <a:pPr algn="ctr"/>
            <a:r>
              <a:rPr lang="en-US"/>
              <a:t>Impact Report 2022-2024</a:t>
            </a:r>
          </a:p>
        </p:txBody>
      </p:sp>
      <p:pic>
        <p:nvPicPr>
          <p:cNvPr id="8" name="Picture 7" descr="Graphical user interface&#10;&#10;AI-generated content may be incorrect.">
            <a:extLst>
              <a:ext uri="{FF2B5EF4-FFF2-40B4-BE49-F238E27FC236}">
                <a16:creationId xmlns:a16="http://schemas.microsoft.com/office/drawing/2014/main" id="{7898B8FB-2243-471C-1F6F-85408C7E42B7}"/>
              </a:ext>
            </a:extLst>
          </p:cNvPr>
          <p:cNvPicPr>
            <a:picLocks noChangeAspect="1"/>
          </p:cNvPicPr>
          <p:nvPr/>
        </p:nvPicPr>
        <p:blipFill>
          <a:blip r:embed="rId3"/>
          <a:srcRect r="4232"/>
          <a:stretch>
            <a:fillRect/>
          </a:stretch>
        </p:blipFill>
        <p:spPr>
          <a:xfrm>
            <a:off x="5605670" y="42311"/>
            <a:ext cx="4952233" cy="6743475"/>
          </a:xfrm>
          <a:prstGeom prst="rect">
            <a:avLst/>
          </a:prstGeom>
        </p:spPr>
      </p:pic>
    </p:spTree>
    <p:extLst>
      <p:ext uri="{BB962C8B-B14F-4D97-AF65-F5344CB8AC3E}">
        <p14:creationId xmlns:p14="http://schemas.microsoft.com/office/powerpoint/2010/main" val="420699540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xfrm>
            <a:off x="581250" y="1302384"/>
            <a:ext cx="11029500" cy="658799"/>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4400"/>
              <a:buFont typeface="Century Gothic"/>
              <a:buNone/>
            </a:pPr>
            <a:r>
              <a:rPr lang="en-US" sz="4000" cap="none">
                <a:latin typeface="Montserrat"/>
                <a:ea typeface="Montserrat"/>
                <a:cs typeface="Montserrat"/>
                <a:sym typeface="Montserrat"/>
              </a:rPr>
              <a:t>Santa Barbara County Education Office</a:t>
            </a:r>
            <a:br>
              <a:rPr lang="en-US" sz="4200" cap="none">
                <a:latin typeface="Montserrat"/>
                <a:ea typeface="Montserrat"/>
                <a:cs typeface="Montserrat"/>
                <a:sym typeface="Montserrat"/>
              </a:rPr>
            </a:br>
            <a:r>
              <a:rPr lang="en-US" sz="4200" cap="none">
                <a:latin typeface="Montserrat"/>
                <a:ea typeface="Montserrat"/>
                <a:cs typeface="Montserrat"/>
                <a:sym typeface="Montserrat"/>
              </a:rPr>
              <a:t>Health Linkages</a:t>
            </a:r>
            <a:endParaRPr sz="4200">
              <a:latin typeface="Montserrat"/>
              <a:ea typeface="Montserrat"/>
              <a:cs typeface="Montserrat"/>
              <a:sym typeface="Montserrat"/>
            </a:endParaRPr>
          </a:p>
        </p:txBody>
      </p:sp>
      <p:sp>
        <p:nvSpPr>
          <p:cNvPr id="201" name="Google Shape;201;p26"/>
          <p:cNvSpPr txBox="1"/>
          <p:nvPr/>
        </p:nvSpPr>
        <p:spPr>
          <a:xfrm>
            <a:off x="6096000" y="3429000"/>
            <a:ext cx="6017171" cy="1382498"/>
          </a:xfrm>
          <a:prstGeom prst="rect">
            <a:avLst/>
          </a:prstGeom>
          <a:noFill/>
          <a:ln>
            <a:noFill/>
          </a:ln>
        </p:spPr>
        <p:txBody>
          <a:bodyPr spcFirstLastPara="1" wrap="square" lIns="91425" tIns="45700" rIns="91425" bIns="45700" anchor="b" anchorCtr="0">
            <a:normAutofit/>
          </a:bodyPr>
          <a:lstStyle/>
          <a:p>
            <a:pPr marL="0" marR="0" lvl="0" indent="0" algn="ctr" defTabSz="914400" rtl="0" eaLnBrk="1" fontAlgn="auto" latinLnBrk="0" hangingPunct="1">
              <a:lnSpc>
                <a:spcPct val="100000"/>
              </a:lnSpc>
              <a:spcBef>
                <a:spcPts val="0"/>
              </a:spcBef>
              <a:spcAft>
                <a:spcPts val="0"/>
              </a:spcAft>
              <a:buClr>
                <a:srgbClr val="102C51"/>
              </a:buClr>
              <a:buSzPts val="3200"/>
              <a:buFont typeface="Arial"/>
              <a:buNone/>
              <a:tabLst/>
              <a:defRPr/>
            </a:pPr>
            <a:r>
              <a:rPr kumimoji="0" lang="en-US" sz="3200" b="0" i="0" u="none" strike="noStrike" kern="0" cap="none" spc="0" normalizeH="0" baseline="0" noProof="0">
                <a:ln>
                  <a:noFill/>
                </a:ln>
                <a:solidFill>
                  <a:srgbClr val="000000"/>
                </a:solidFill>
                <a:effectLst/>
                <a:uLnTx/>
                <a:uFillTx/>
                <a:latin typeface="Montserrat"/>
                <a:ea typeface="Montserrat"/>
                <a:cs typeface="Montserrat"/>
                <a:sym typeface="Montserrat"/>
              </a:rPr>
              <a:t>Jennyffer Rivera, MPH</a:t>
            </a:r>
          </a:p>
          <a:p>
            <a:pPr marL="0" marR="0" lvl="0" indent="0" algn="ctr" defTabSz="914400" rtl="0" eaLnBrk="1" fontAlgn="auto" latinLnBrk="0" hangingPunct="1">
              <a:lnSpc>
                <a:spcPct val="100000"/>
              </a:lnSpc>
              <a:spcBef>
                <a:spcPts val="0"/>
              </a:spcBef>
              <a:spcAft>
                <a:spcPts val="0"/>
              </a:spcAft>
              <a:buClr>
                <a:srgbClr val="102C51"/>
              </a:buClr>
              <a:buSzPts val="3200"/>
              <a:buFont typeface="Century Gothic"/>
              <a:buNone/>
              <a:tabLst/>
              <a:defRPr/>
            </a:pPr>
            <a:r>
              <a:rPr kumimoji="0" lang="en-US" sz="3200" b="0" i="0" u="none" strike="noStrike" kern="0" cap="none" spc="0" normalizeH="0" baseline="0" noProof="0">
                <a:ln>
                  <a:noFill/>
                </a:ln>
                <a:solidFill>
                  <a:srgbClr val="000000"/>
                </a:solidFill>
                <a:effectLst/>
                <a:uLnTx/>
                <a:uFillTx/>
                <a:latin typeface="Montserrat"/>
                <a:ea typeface="Montserrat"/>
                <a:cs typeface="Montserrat"/>
                <a:sym typeface="Montserrat"/>
                <a:hlinkClick r:id="rId3"/>
              </a:rPr>
              <a:t>jrivera@sbceo.org</a:t>
            </a:r>
            <a:endParaRPr kumimoji="0" lang="en-US" sz="3200" b="0" i="0" u="none" strike="noStrike" kern="0" cap="none" spc="0" normalizeH="0" baseline="0" noProof="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ct val="100000"/>
              </a:lnSpc>
              <a:spcBef>
                <a:spcPts val="0"/>
              </a:spcBef>
              <a:spcAft>
                <a:spcPts val="0"/>
              </a:spcAft>
              <a:buClr>
                <a:srgbClr val="102C51"/>
              </a:buClr>
              <a:buSzPts val="3200"/>
              <a:buFont typeface="Century Gothic"/>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202" name="Google Shape;202;p26"/>
          <p:cNvSpPr txBox="1"/>
          <p:nvPr/>
        </p:nvSpPr>
        <p:spPr>
          <a:xfrm>
            <a:off x="2339386" y="1961183"/>
            <a:ext cx="8061866" cy="658799"/>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80000"/>
              </a:lnSpc>
              <a:spcBef>
                <a:spcPts val="0"/>
              </a:spcBef>
              <a:spcAft>
                <a:spcPts val="0"/>
              </a:spcAft>
              <a:buClr>
                <a:srgbClr val="102C51"/>
              </a:buClr>
              <a:buSzPts val="2400"/>
              <a:buFont typeface="Century Gothic"/>
              <a:buNone/>
              <a:tabLst/>
              <a:defRPr/>
            </a:pPr>
            <a:r>
              <a:rPr kumimoji="0" lang="en-US" sz="2800" b="0" i="0" u="none" strike="noStrike" kern="0" cap="none" spc="0" normalizeH="0" baseline="0" noProof="0">
                <a:ln>
                  <a:noFill/>
                </a:ln>
                <a:solidFill>
                  <a:srgbClr val="000000"/>
                </a:solidFill>
                <a:effectLst/>
                <a:uLnTx/>
                <a:uFillTx/>
                <a:latin typeface="Montserrat"/>
                <a:ea typeface="Montserrat"/>
                <a:cs typeface="Montserrat"/>
                <a:sym typeface="Montserrat"/>
              </a:rPr>
              <a:t>Thank you!   For questions, please contact:</a:t>
            </a:r>
            <a:endParaRPr kumimoji="0" lang="en-US" sz="2800" b="0" i="0" u="none" strike="noStrike" kern="0" cap="none" spc="0" normalizeH="0" baseline="0" noProof="0">
              <a:ln>
                <a:noFill/>
              </a:ln>
              <a:solidFill>
                <a:srgbClr val="000000"/>
              </a:solidFill>
              <a:effectLst/>
              <a:uLnTx/>
              <a:uFillTx/>
              <a:latin typeface="Montserrat"/>
              <a:ea typeface="Montserrat"/>
              <a:cs typeface="Montserrat"/>
              <a:sym typeface="Arial"/>
            </a:endParaRPr>
          </a:p>
        </p:txBody>
      </p:sp>
      <p:sp>
        <p:nvSpPr>
          <p:cNvPr id="203" name="Google Shape;203;p26"/>
          <p:cNvSpPr txBox="1"/>
          <p:nvPr/>
        </p:nvSpPr>
        <p:spPr>
          <a:xfrm>
            <a:off x="581250" y="3512091"/>
            <a:ext cx="4951288" cy="658799"/>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921A1E"/>
              </a:buClr>
              <a:buSzPts val="1472"/>
              <a:buFont typeface="Noto Sans Symbols"/>
              <a:buNone/>
              <a:tabLst/>
              <a:defRPr/>
            </a:pPr>
            <a:r>
              <a:rPr kumimoji="0" lang="en-US" sz="3200" b="0" i="0" u="none" strike="noStrike" kern="0" cap="none" spc="0" normalizeH="0" baseline="0" noProof="0">
                <a:ln>
                  <a:noFill/>
                </a:ln>
                <a:solidFill>
                  <a:srgbClr val="000000"/>
                </a:solidFill>
                <a:effectLst/>
                <a:uLnTx/>
                <a:uFillTx/>
                <a:latin typeface="Montserrat"/>
                <a:ea typeface="Montserrat"/>
                <a:cs typeface="Montserrat"/>
                <a:sym typeface="Montserrat"/>
              </a:rPr>
              <a:t>MaryEllen Rehse, MSW</a:t>
            </a:r>
            <a:endParaRPr kumimoji="0" lang="en-US" sz="3200" b="0" i="0" u="none" strike="noStrike" kern="0" cap="none" spc="0" normalizeH="0" baseline="0" noProof="0">
              <a:ln>
                <a:noFill/>
              </a:ln>
              <a:solidFill>
                <a:srgbClr val="000000"/>
              </a:solidFill>
              <a:effectLst/>
              <a:uLnTx/>
              <a:uFillTx/>
              <a:latin typeface="Montserrat"/>
              <a:ea typeface="Montserrat"/>
              <a:cs typeface="Montserrat"/>
              <a:sym typeface="Arial"/>
            </a:endParaRPr>
          </a:p>
          <a:p>
            <a:pPr marL="0" marR="0" lvl="0" indent="0" algn="l" defTabSz="914400" rtl="0" eaLnBrk="1" fontAlgn="auto" latinLnBrk="0" hangingPunct="1">
              <a:lnSpc>
                <a:spcPct val="100000"/>
              </a:lnSpc>
              <a:spcBef>
                <a:spcPts val="0"/>
              </a:spcBef>
              <a:spcAft>
                <a:spcPts val="0"/>
              </a:spcAft>
              <a:buClr>
                <a:srgbClr val="921A1E"/>
              </a:buClr>
              <a:buSzPts val="1472"/>
              <a:buFont typeface="Noto Sans Symbols"/>
              <a:buNone/>
              <a:tabLst/>
              <a:defRPr/>
            </a:pPr>
            <a:r>
              <a:rPr kumimoji="0" lang="en-US" sz="3200" b="0" i="0" u="none" strike="noStrike" kern="0" cap="none" spc="0" normalizeH="0" baseline="0" noProof="0">
                <a:ln>
                  <a:noFill/>
                </a:ln>
                <a:solidFill>
                  <a:srgbClr val="0070C0"/>
                </a:solidFill>
                <a:effectLst/>
                <a:uLnTx/>
                <a:uFillTx/>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mrehse@sbceo.org</a:t>
            </a:r>
            <a:endParaRPr kumimoji="0" lang="en-US" sz="3200" b="0" i="0" u="none" strike="noStrike" kern="0" cap="none" spc="0" normalizeH="0" baseline="0" noProof="0">
              <a:ln>
                <a:noFill/>
              </a:ln>
              <a:solidFill>
                <a:srgbClr val="0070C0"/>
              </a:solidFill>
              <a:effectLst/>
              <a:uLnTx/>
              <a:uFillTx/>
              <a:latin typeface="Montserrat"/>
              <a:ea typeface="Montserrat"/>
              <a:cs typeface="Montserrat"/>
              <a:sym typeface="Arial"/>
            </a:endParaRPr>
          </a:p>
          <a:p>
            <a:pPr marL="0" marR="0" lvl="0" indent="0" algn="l" defTabSz="914400" rtl="0" eaLnBrk="1" fontAlgn="auto" latinLnBrk="0" hangingPunct="1">
              <a:lnSpc>
                <a:spcPct val="100000"/>
              </a:lnSpc>
              <a:spcBef>
                <a:spcPts val="0"/>
              </a:spcBef>
              <a:spcAft>
                <a:spcPts val="0"/>
              </a:spcAft>
              <a:buClr>
                <a:srgbClr val="921A1E"/>
              </a:buClr>
              <a:buSzPts val="1472"/>
              <a:buFont typeface="Noto Sans Symbols"/>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pic>
        <p:nvPicPr>
          <p:cNvPr id="204" name="Google Shape;204;p26"/>
          <p:cNvPicPr preferRelativeResize="0"/>
          <p:nvPr/>
        </p:nvPicPr>
        <p:blipFill>
          <a:blip r:embed="rId5">
            <a:alphaModFix/>
          </a:blip>
          <a:stretch>
            <a:fillRect/>
          </a:stretch>
        </p:blipFill>
        <p:spPr>
          <a:xfrm>
            <a:off x="254000" y="5151120"/>
            <a:ext cx="1567226" cy="1498444"/>
          </a:xfrm>
          <a:prstGeom prst="rect">
            <a:avLst/>
          </a:prstGeom>
          <a:noFill/>
          <a:ln>
            <a:noFill/>
          </a:ln>
        </p:spPr>
      </p:pic>
      <p:pic>
        <p:nvPicPr>
          <p:cNvPr id="2" name="Picture 2">
            <a:extLst>
              <a:ext uri="{FF2B5EF4-FFF2-40B4-BE49-F238E27FC236}">
                <a16:creationId xmlns:a16="http://schemas.microsoft.com/office/drawing/2014/main" id="{4F6BD8DF-E308-3823-5EB3-CB25EE1461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88516" y="5229248"/>
            <a:ext cx="1778000" cy="1420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48993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65090" y="3429000"/>
            <a:ext cx="3258040" cy="806365"/>
          </a:xfrm>
          <a:custGeom>
            <a:avLst/>
            <a:gdLst/>
            <a:ahLst/>
            <a:cxnLst/>
            <a:rect l="l" t="t" r="r" b="b"/>
            <a:pathLst>
              <a:path w="4887060" h="1209547">
                <a:moveTo>
                  <a:pt x="0" y="0"/>
                </a:moveTo>
                <a:lnTo>
                  <a:pt x="4887060" y="0"/>
                </a:lnTo>
                <a:lnTo>
                  <a:pt x="4887060" y="1209547"/>
                </a:lnTo>
                <a:lnTo>
                  <a:pt x="0" y="120954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grpSp>
        <p:nvGrpSpPr>
          <p:cNvPr id="3" name="Group 3"/>
          <p:cNvGrpSpPr/>
          <p:nvPr/>
        </p:nvGrpSpPr>
        <p:grpSpPr>
          <a:xfrm>
            <a:off x="5231297" y="1146527"/>
            <a:ext cx="7371179" cy="6449782"/>
            <a:chOff x="0" y="0"/>
            <a:chExt cx="812800" cy="711200"/>
          </a:xfrm>
        </p:grpSpPr>
        <p:sp>
          <p:nvSpPr>
            <p:cNvPr id="4" name="Freeform 4"/>
            <p:cNvSpPr/>
            <p:nvPr/>
          </p:nvSpPr>
          <p:spPr>
            <a:xfrm>
              <a:off x="11754" y="16254"/>
              <a:ext cx="789291" cy="694946"/>
            </a:xfrm>
            <a:custGeom>
              <a:avLst/>
              <a:gdLst/>
              <a:ahLst/>
              <a:cxnLst/>
              <a:rect l="l" t="t" r="r" b="b"/>
              <a:pathLst>
                <a:path w="789291" h="694946">
                  <a:moveTo>
                    <a:pt x="408542" y="8064"/>
                  </a:moveTo>
                  <a:lnTo>
                    <a:pt x="787150" y="670628"/>
                  </a:lnTo>
                  <a:cubicBezTo>
                    <a:pt x="790025" y="675659"/>
                    <a:pt x="790004" y="681839"/>
                    <a:pt x="787096" y="686851"/>
                  </a:cubicBezTo>
                  <a:cubicBezTo>
                    <a:pt x="784188" y="691862"/>
                    <a:pt x="778832" y="694946"/>
                    <a:pt x="773038" y="694946"/>
                  </a:cubicBezTo>
                  <a:lnTo>
                    <a:pt x="16254" y="694946"/>
                  </a:lnTo>
                  <a:cubicBezTo>
                    <a:pt x="10460" y="694946"/>
                    <a:pt x="5104" y="691862"/>
                    <a:pt x="2196" y="686851"/>
                  </a:cubicBezTo>
                  <a:cubicBezTo>
                    <a:pt x="-712" y="681839"/>
                    <a:pt x="-733" y="675659"/>
                    <a:pt x="2142" y="670628"/>
                  </a:cubicBezTo>
                  <a:lnTo>
                    <a:pt x="380750" y="8064"/>
                  </a:lnTo>
                  <a:cubicBezTo>
                    <a:pt x="383600" y="3077"/>
                    <a:pt x="388903" y="0"/>
                    <a:pt x="394646" y="0"/>
                  </a:cubicBezTo>
                  <a:cubicBezTo>
                    <a:pt x="400389" y="0"/>
                    <a:pt x="405692" y="3077"/>
                    <a:pt x="408542" y="8064"/>
                  </a:cubicBezTo>
                  <a:close/>
                </a:path>
              </a:pathLst>
            </a:custGeom>
            <a:solidFill>
              <a:srgbClr val="A2C41C"/>
            </a:solidFill>
          </p:spPr>
          <p:txBody>
            <a:bodyPr/>
            <a:lstStyle/>
            <a:p>
              <a:pPr defTabSz="609630"/>
              <a:endParaRPr lang="en-US" sz="1200">
                <a:solidFill>
                  <a:prstClr val="black"/>
                </a:solidFill>
                <a:latin typeface="Calibri"/>
              </a:endParaRPr>
            </a:p>
          </p:txBody>
        </p:sp>
        <p:sp>
          <p:nvSpPr>
            <p:cNvPr id="5" name="TextBox 5"/>
            <p:cNvSpPr txBox="1"/>
            <p:nvPr/>
          </p:nvSpPr>
          <p:spPr>
            <a:xfrm>
              <a:off x="127000" y="3492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6" name="Group 6"/>
          <p:cNvGrpSpPr/>
          <p:nvPr/>
        </p:nvGrpSpPr>
        <p:grpSpPr>
          <a:xfrm>
            <a:off x="5684965" y="-629196"/>
            <a:ext cx="10635471" cy="9306037"/>
            <a:chOff x="0" y="0"/>
            <a:chExt cx="812800" cy="711200"/>
          </a:xfrm>
        </p:grpSpPr>
        <p:sp>
          <p:nvSpPr>
            <p:cNvPr id="7" name="Freeform 7"/>
            <p:cNvSpPr/>
            <p:nvPr/>
          </p:nvSpPr>
          <p:spPr>
            <a:xfrm>
              <a:off x="8758" y="0"/>
              <a:ext cx="795285" cy="699090"/>
            </a:xfrm>
            <a:custGeom>
              <a:avLst/>
              <a:gdLst/>
              <a:ahLst/>
              <a:cxnLst/>
              <a:rect l="l" t="t" r="r" b="b"/>
              <a:pathLst>
                <a:path w="795285" h="699090">
                  <a:moveTo>
                    <a:pt x="407995" y="693082"/>
                  </a:moveTo>
                  <a:lnTo>
                    <a:pt x="793689" y="18118"/>
                  </a:lnTo>
                  <a:cubicBezTo>
                    <a:pt x="795831" y="14370"/>
                    <a:pt x="795815" y="9765"/>
                    <a:pt x="793648" y="6032"/>
                  </a:cubicBezTo>
                  <a:cubicBezTo>
                    <a:pt x="791482" y="2298"/>
                    <a:pt x="787491" y="0"/>
                    <a:pt x="783175" y="0"/>
                  </a:cubicBezTo>
                  <a:lnTo>
                    <a:pt x="12109" y="0"/>
                  </a:lnTo>
                  <a:cubicBezTo>
                    <a:pt x="7793" y="0"/>
                    <a:pt x="3802" y="2298"/>
                    <a:pt x="1636" y="6032"/>
                  </a:cubicBezTo>
                  <a:cubicBezTo>
                    <a:pt x="-531" y="9765"/>
                    <a:pt x="-547" y="14370"/>
                    <a:pt x="1595" y="18118"/>
                  </a:cubicBezTo>
                  <a:lnTo>
                    <a:pt x="387289" y="693082"/>
                  </a:lnTo>
                  <a:cubicBezTo>
                    <a:pt x="389412" y="696797"/>
                    <a:pt x="393363" y="699090"/>
                    <a:pt x="397642" y="699090"/>
                  </a:cubicBezTo>
                  <a:cubicBezTo>
                    <a:pt x="401921" y="699090"/>
                    <a:pt x="405872" y="696797"/>
                    <a:pt x="407995" y="693082"/>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8" name="TextBox 8"/>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9" name="Group 9"/>
          <p:cNvGrpSpPr/>
          <p:nvPr/>
        </p:nvGrpSpPr>
        <p:grpSpPr>
          <a:xfrm>
            <a:off x="5984643" y="1586534"/>
            <a:ext cx="6809051" cy="6009775"/>
            <a:chOff x="0" y="0"/>
            <a:chExt cx="812800" cy="717390"/>
          </a:xfrm>
        </p:grpSpPr>
        <p:sp>
          <p:nvSpPr>
            <p:cNvPr id="10" name="Freeform 10"/>
            <p:cNvSpPr/>
            <p:nvPr/>
          </p:nvSpPr>
          <p:spPr>
            <a:xfrm>
              <a:off x="21187" y="29599"/>
              <a:ext cx="770426" cy="687791"/>
            </a:xfrm>
            <a:custGeom>
              <a:avLst/>
              <a:gdLst/>
              <a:ahLst/>
              <a:cxnLst/>
              <a:rect l="l" t="t" r="r" b="b"/>
              <a:pathLst>
                <a:path w="770426" h="687791">
                  <a:moveTo>
                    <a:pt x="410246" y="14589"/>
                  </a:moveTo>
                  <a:lnTo>
                    <a:pt x="766580" y="643603"/>
                  </a:lnTo>
                  <a:cubicBezTo>
                    <a:pt x="771771" y="652766"/>
                    <a:pt x="771702" y="663997"/>
                    <a:pt x="766400" y="673096"/>
                  </a:cubicBezTo>
                  <a:cubicBezTo>
                    <a:pt x="761097" y="682195"/>
                    <a:pt x="751358" y="687791"/>
                    <a:pt x="740827" y="687791"/>
                  </a:cubicBezTo>
                  <a:lnTo>
                    <a:pt x="29599" y="687791"/>
                  </a:lnTo>
                  <a:cubicBezTo>
                    <a:pt x="19068" y="687791"/>
                    <a:pt x="9329" y="682195"/>
                    <a:pt x="4026" y="673096"/>
                  </a:cubicBezTo>
                  <a:cubicBezTo>
                    <a:pt x="-1276" y="663997"/>
                    <a:pt x="-1345" y="652766"/>
                    <a:pt x="3846" y="643603"/>
                  </a:cubicBezTo>
                  <a:lnTo>
                    <a:pt x="360180" y="14589"/>
                  </a:lnTo>
                  <a:cubicBezTo>
                    <a:pt x="365288" y="5573"/>
                    <a:pt x="374850" y="0"/>
                    <a:pt x="385213" y="0"/>
                  </a:cubicBezTo>
                  <a:cubicBezTo>
                    <a:pt x="395576" y="0"/>
                    <a:pt x="405138" y="5573"/>
                    <a:pt x="410246" y="14589"/>
                  </a:cubicBezTo>
                  <a:close/>
                </a:path>
              </a:pathLst>
            </a:custGeom>
            <a:blipFill>
              <a:blip r:embed="rId4"/>
              <a:stretch>
                <a:fillRect l="-9516" r="-9516"/>
              </a:stretch>
            </a:blipFill>
            <a:ln cap="rnd">
              <a:noFill/>
              <a:prstDash val="solid"/>
              <a:round/>
            </a:ln>
          </p:spPr>
          <p:txBody>
            <a:bodyPr/>
            <a:lstStyle/>
            <a:p>
              <a:pPr defTabSz="609630"/>
              <a:endParaRPr lang="en-US" sz="1200">
                <a:solidFill>
                  <a:prstClr val="black"/>
                </a:solidFill>
                <a:latin typeface="Calibri"/>
              </a:endParaRPr>
            </a:p>
          </p:txBody>
        </p:sp>
      </p:grpSp>
      <p:grpSp>
        <p:nvGrpSpPr>
          <p:cNvPr id="11" name="Group 11"/>
          <p:cNvGrpSpPr/>
          <p:nvPr/>
        </p:nvGrpSpPr>
        <p:grpSpPr>
          <a:xfrm>
            <a:off x="8451905" y="-466462"/>
            <a:ext cx="5071628" cy="4437675"/>
            <a:chOff x="0" y="0"/>
            <a:chExt cx="812800" cy="711200"/>
          </a:xfrm>
        </p:grpSpPr>
        <p:sp>
          <p:nvSpPr>
            <p:cNvPr id="12" name="Freeform 12"/>
            <p:cNvSpPr/>
            <p:nvPr/>
          </p:nvSpPr>
          <p:spPr>
            <a:xfrm>
              <a:off x="28615" y="0"/>
              <a:ext cx="755569" cy="671631"/>
            </a:xfrm>
            <a:custGeom>
              <a:avLst/>
              <a:gdLst/>
              <a:ahLst/>
              <a:cxnLst/>
              <a:rect l="l" t="t" r="r" b="b"/>
              <a:pathLst>
                <a:path w="755569" h="671631">
                  <a:moveTo>
                    <a:pt x="411614" y="651999"/>
                  </a:moveTo>
                  <a:lnTo>
                    <a:pt x="750356" y="59201"/>
                  </a:lnTo>
                  <a:cubicBezTo>
                    <a:pt x="757354" y="46954"/>
                    <a:pt x="757304" y="31908"/>
                    <a:pt x="750224" y="19708"/>
                  </a:cubicBezTo>
                  <a:cubicBezTo>
                    <a:pt x="743144" y="7509"/>
                    <a:pt x="730106" y="0"/>
                    <a:pt x="716001" y="0"/>
                  </a:cubicBezTo>
                  <a:lnTo>
                    <a:pt x="39569" y="0"/>
                  </a:lnTo>
                  <a:cubicBezTo>
                    <a:pt x="25464" y="0"/>
                    <a:pt x="12426" y="7509"/>
                    <a:pt x="5346" y="19708"/>
                  </a:cubicBezTo>
                  <a:cubicBezTo>
                    <a:pt x="-1734" y="31908"/>
                    <a:pt x="-1784" y="46954"/>
                    <a:pt x="5214" y="59201"/>
                  </a:cubicBezTo>
                  <a:lnTo>
                    <a:pt x="343956" y="651999"/>
                  </a:lnTo>
                  <a:cubicBezTo>
                    <a:pt x="350893" y="664139"/>
                    <a:pt x="363803" y="671631"/>
                    <a:pt x="377785" y="671631"/>
                  </a:cubicBezTo>
                  <a:cubicBezTo>
                    <a:pt x="391767" y="671631"/>
                    <a:pt x="404677" y="664139"/>
                    <a:pt x="411614" y="651999"/>
                  </a:cubicBezTo>
                  <a:close/>
                </a:path>
              </a:pathLst>
            </a:custGeom>
            <a:blipFill>
              <a:blip r:embed="rId5"/>
              <a:stretch>
                <a:fillRect l="-39113" r="-39113"/>
              </a:stretch>
            </a:blipFill>
            <a:ln cap="rnd">
              <a:noFill/>
              <a:prstDash val="solid"/>
              <a:round/>
            </a:ln>
          </p:spPr>
          <p:txBody>
            <a:bodyPr/>
            <a:lstStyle/>
            <a:p>
              <a:pPr defTabSz="609630"/>
              <a:endParaRPr lang="en-US" sz="1200">
                <a:solidFill>
                  <a:prstClr val="black"/>
                </a:solidFill>
                <a:latin typeface="Calibri"/>
              </a:endParaRPr>
            </a:p>
          </p:txBody>
        </p:sp>
      </p:grpSp>
      <p:grpSp>
        <p:nvGrpSpPr>
          <p:cNvPr id="13" name="Group 13"/>
          <p:cNvGrpSpPr/>
          <p:nvPr/>
        </p:nvGrpSpPr>
        <p:grpSpPr>
          <a:xfrm>
            <a:off x="7138551" y="384032"/>
            <a:ext cx="2626709" cy="2298370"/>
            <a:chOff x="0" y="0"/>
            <a:chExt cx="812800" cy="711200"/>
          </a:xfrm>
        </p:grpSpPr>
        <p:sp>
          <p:nvSpPr>
            <p:cNvPr id="14" name="Freeform 14"/>
            <p:cNvSpPr/>
            <p:nvPr/>
          </p:nvSpPr>
          <p:spPr>
            <a:xfrm>
              <a:off x="24739" y="0"/>
              <a:ext cx="763322" cy="676991"/>
            </a:xfrm>
            <a:custGeom>
              <a:avLst/>
              <a:gdLst/>
              <a:ahLst/>
              <a:cxnLst/>
              <a:rect l="l" t="t" r="r" b="b"/>
              <a:pathLst>
                <a:path w="763322" h="676991">
                  <a:moveTo>
                    <a:pt x="410907" y="660019"/>
                  </a:moveTo>
                  <a:lnTo>
                    <a:pt x="758815" y="51181"/>
                  </a:lnTo>
                  <a:cubicBezTo>
                    <a:pt x="764865" y="40593"/>
                    <a:pt x="764821" y="27585"/>
                    <a:pt x="758701" y="17038"/>
                  </a:cubicBezTo>
                  <a:cubicBezTo>
                    <a:pt x="752580" y="6491"/>
                    <a:pt x="741308" y="0"/>
                    <a:pt x="729113" y="0"/>
                  </a:cubicBezTo>
                  <a:lnTo>
                    <a:pt x="34209" y="0"/>
                  </a:lnTo>
                  <a:cubicBezTo>
                    <a:pt x="22014" y="0"/>
                    <a:pt x="10742" y="6491"/>
                    <a:pt x="4621" y="17038"/>
                  </a:cubicBezTo>
                  <a:cubicBezTo>
                    <a:pt x="-1499" y="27585"/>
                    <a:pt x="-1543" y="40593"/>
                    <a:pt x="4507" y="51181"/>
                  </a:cubicBezTo>
                  <a:lnTo>
                    <a:pt x="352415" y="660019"/>
                  </a:lnTo>
                  <a:cubicBezTo>
                    <a:pt x="358412" y="670514"/>
                    <a:pt x="369573" y="676991"/>
                    <a:pt x="381661" y="676991"/>
                  </a:cubicBezTo>
                  <a:cubicBezTo>
                    <a:pt x="393749" y="676991"/>
                    <a:pt x="404910" y="670514"/>
                    <a:pt x="410907" y="660019"/>
                  </a:cubicBezTo>
                  <a:close/>
                </a:path>
              </a:pathLst>
            </a:custGeom>
            <a:gradFill rotWithShape="1">
              <a:gsLst>
                <a:gs pos="0">
                  <a:srgbClr val="F3FF00">
                    <a:alpha val="100000"/>
                  </a:srgbClr>
                </a:gs>
                <a:gs pos="100000">
                  <a:srgbClr val="BCC41C">
                    <a:alpha val="0"/>
                  </a:srgbClr>
                </a:gs>
              </a:gsLst>
              <a:lin ang="5400000"/>
            </a:gradFill>
            <a:ln cap="rnd">
              <a:noFill/>
              <a:prstDash val="solid"/>
              <a:round/>
            </a:ln>
          </p:spPr>
          <p:txBody>
            <a:bodyPr/>
            <a:lstStyle/>
            <a:p>
              <a:pPr defTabSz="609630"/>
              <a:endParaRPr lang="en-US" sz="1200">
                <a:solidFill>
                  <a:prstClr val="black"/>
                </a:solidFill>
                <a:latin typeface="Calibri"/>
              </a:endParaRPr>
            </a:p>
          </p:txBody>
        </p:sp>
        <p:sp>
          <p:nvSpPr>
            <p:cNvPr id="15" name="TextBox 15"/>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16" name="Group 16"/>
          <p:cNvGrpSpPr/>
          <p:nvPr/>
        </p:nvGrpSpPr>
        <p:grpSpPr>
          <a:xfrm>
            <a:off x="10377285" y="3323983"/>
            <a:ext cx="2820205" cy="2467679"/>
            <a:chOff x="0" y="0"/>
            <a:chExt cx="812800" cy="711200"/>
          </a:xfrm>
        </p:grpSpPr>
        <p:sp>
          <p:nvSpPr>
            <p:cNvPr id="17" name="Freeform 17"/>
            <p:cNvSpPr/>
            <p:nvPr/>
          </p:nvSpPr>
          <p:spPr>
            <a:xfrm>
              <a:off x="23042" y="31862"/>
              <a:ext cx="766717" cy="679338"/>
            </a:xfrm>
            <a:custGeom>
              <a:avLst/>
              <a:gdLst/>
              <a:ahLst/>
              <a:cxnLst/>
              <a:rect l="l" t="t" r="r" b="b"/>
              <a:pathLst>
                <a:path w="766717" h="679338">
                  <a:moveTo>
                    <a:pt x="410598" y="15807"/>
                  </a:moveTo>
                  <a:lnTo>
                    <a:pt x="762518" y="631669"/>
                  </a:lnTo>
                  <a:cubicBezTo>
                    <a:pt x="768153" y="641530"/>
                    <a:pt x="768113" y="653645"/>
                    <a:pt x="762412" y="663469"/>
                  </a:cubicBezTo>
                  <a:cubicBezTo>
                    <a:pt x="756711" y="673292"/>
                    <a:pt x="746212" y="679338"/>
                    <a:pt x="734855" y="679338"/>
                  </a:cubicBezTo>
                  <a:lnTo>
                    <a:pt x="31861" y="679338"/>
                  </a:lnTo>
                  <a:cubicBezTo>
                    <a:pt x="20504" y="679338"/>
                    <a:pt x="10005" y="673292"/>
                    <a:pt x="4304" y="663469"/>
                  </a:cubicBezTo>
                  <a:cubicBezTo>
                    <a:pt x="-1397" y="653645"/>
                    <a:pt x="-1437" y="641530"/>
                    <a:pt x="4198" y="631669"/>
                  </a:cubicBezTo>
                  <a:lnTo>
                    <a:pt x="356118" y="15807"/>
                  </a:lnTo>
                  <a:cubicBezTo>
                    <a:pt x="361704" y="6032"/>
                    <a:pt x="372099" y="0"/>
                    <a:pt x="383358" y="0"/>
                  </a:cubicBezTo>
                  <a:cubicBezTo>
                    <a:pt x="394617" y="0"/>
                    <a:pt x="405012" y="6032"/>
                    <a:pt x="410598" y="15807"/>
                  </a:cubicBezTo>
                  <a:close/>
                </a:path>
              </a:pathLst>
            </a:custGeom>
            <a:gradFill rotWithShape="1">
              <a:gsLst>
                <a:gs pos="0">
                  <a:srgbClr val="BCC41C">
                    <a:alpha val="0"/>
                  </a:srgbClr>
                </a:gs>
                <a:gs pos="100000">
                  <a:srgbClr val="F3FF00">
                    <a:alpha val="100000"/>
                  </a:srgbClr>
                </a:gs>
              </a:gsLst>
              <a:lin ang="5400000"/>
            </a:gradFill>
            <a:ln cap="rnd">
              <a:noFill/>
              <a:prstDash val="solid"/>
              <a:round/>
            </a:ln>
          </p:spPr>
          <p:txBody>
            <a:bodyPr/>
            <a:lstStyle/>
            <a:p>
              <a:pPr defTabSz="609630"/>
              <a:endParaRPr lang="en-US" sz="1200">
                <a:solidFill>
                  <a:prstClr val="black"/>
                </a:solidFill>
                <a:latin typeface="Calibri"/>
              </a:endParaRPr>
            </a:p>
          </p:txBody>
        </p:sp>
        <p:sp>
          <p:nvSpPr>
            <p:cNvPr id="18" name="TextBox 18"/>
            <p:cNvSpPr txBox="1"/>
            <p:nvPr/>
          </p:nvSpPr>
          <p:spPr>
            <a:xfrm>
              <a:off x="127000" y="3492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19" name="Group 19"/>
          <p:cNvGrpSpPr/>
          <p:nvPr/>
        </p:nvGrpSpPr>
        <p:grpSpPr>
          <a:xfrm>
            <a:off x="4396326" y="3726538"/>
            <a:ext cx="314841" cy="297285"/>
            <a:chOff x="0" y="0"/>
            <a:chExt cx="812800" cy="767478"/>
          </a:xfrm>
        </p:grpSpPr>
        <p:sp>
          <p:nvSpPr>
            <p:cNvPr id="20" name="Freeform 20"/>
            <p:cNvSpPr/>
            <p:nvPr/>
          </p:nvSpPr>
          <p:spPr>
            <a:xfrm>
              <a:off x="0" y="0"/>
              <a:ext cx="812800" cy="767478"/>
            </a:xfrm>
            <a:custGeom>
              <a:avLst/>
              <a:gdLst/>
              <a:ahLst/>
              <a:cxnLst/>
              <a:rect l="l" t="t" r="r" b="b"/>
              <a:pathLst>
                <a:path w="812800" h="767478">
                  <a:moveTo>
                    <a:pt x="406400" y="0"/>
                  </a:moveTo>
                  <a:cubicBezTo>
                    <a:pt x="181951" y="0"/>
                    <a:pt x="0" y="171806"/>
                    <a:pt x="0" y="383739"/>
                  </a:cubicBezTo>
                  <a:cubicBezTo>
                    <a:pt x="0" y="595672"/>
                    <a:pt x="181951" y="767478"/>
                    <a:pt x="406400" y="767478"/>
                  </a:cubicBezTo>
                  <a:cubicBezTo>
                    <a:pt x="630849" y="767478"/>
                    <a:pt x="812800" y="595672"/>
                    <a:pt x="812800" y="383739"/>
                  </a:cubicBezTo>
                  <a:cubicBezTo>
                    <a:pt x="812800" y="171806"/>
                    <a:pt x="630849" y="0"/>
                    <a:pt x="406400" y="0"/>
                  </a:cubicBezTo>
                  <a:close/>
                </a:path>
              </a:pathLst>
            </a:custGeom>
            <a:solidFill>
              <a:srgbClr val="002E55"/>
            </a:solidFill>
          </p:spPr>
          <p:txBody>
            <a:bodyPr/>
            <a:lstStyle/>
            <a:p>
              <a:pPr defTabSz="609630"/>
              <a:endParaRPr lang="en-US" sz="1200">
                <a:solidFill>
                  <a:prstClr val="black"/>
                </a:solidFill>
                <a:latin typeface="Calibri"/>
              </a:endParaRPr>
            </a:p>
          </p:txBody>
        </p:sp>
        <p:sp>
          <p:nvSpPr>
            <p:cNvPr id="21" name="TextBox 21"/>
            <p:cNvSpPr txBox="1"/>
            <p:nvPr/>
          </p:nvSpPr>
          <p:spPr>
            <a:xfrm>
              <a:off x="76200" y="91001"/>
              <a:ext cx="660400" cy="604525"/>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22" name="Group 22"/>
          <p:cNvGrpSpPr/>
          <p:nvPr/>
        </p:nvGrpSpPr>
        <p:grpSpPr>
          <a:xfrm>
            <a:off x="4818460" y="3726538"/>
            <a:ext cx="314841" cy="297285"/>
            <a:chOff x="0" y="0"/>
            <a:chExt cx="812800" cy="767478"/>
          </a:xfrm>
        </p:grpSpPr>
        <p:sp>
          <p:nvSpPr>
            <p:cNvPr id="23" name="Freeform 23"/>
            <p:cNvSpPr/>
            <p:nvPr/>
          </p:nvSpPr>
          <p:spPr>
            <a:xfrm>
              <a:off x="0" y="0"/>
              <a:ext cx="812800" cy="767478"/>
            </a:xfrm>
            <a:custGeom>
              <a:avLst/>
              <a:gdLst/>
              <a:ahLst/>
              <a:cxnLst/>
              <a:rect l="l" t="t" r="r" b="b"/>
              <a:pathLst>
                <a:path w="812800" h="767478">
                  <a:moveTo>
                    <a:pt x="406400" y="0"/>
                  </a:moveTo>
                  <a:cubicBezTo>
                    <a:pt x="181951" y="0"/>
                    <a:pt x="0" y="171806"/>
                    <a:pt x="0" y="383739"/>
                  </a:cubicBezTo>
                  <a:cubicBezTo>
                    <a:pt x="0" y="595672"/>
                    <a:pt x="181951" y="767478"/>
                    <a:pt x="406400" y="767478"/>
                  </a:cubicBezTo>
                  <a:cubicBezTo>
                    <a:pt x="630849" y="767478"/>
                    <a:pt x="812800" y="595672"/>
                    <a:pt x="812800" y="383739"/>
                  </a:cubicBezTo>
                  <a:cubicBezTo>
                    <a:pt x="812800" y="171806"/>
                    <a:pt x="630849" y="0"/>
                    <a:pt x="406400" y="0"/>
                  </a:cubicBezTo>
                  <a:close/>
                </a:path>
              </a:pathLst>
            </a:custGeom>
            <a:solidFill>
              <a:srgbClr val="A2C41C"/>
            </a:solidFill>
          </p:spPr>
          <p:txBody>
            <a:bodyPr/>
            <a:lstStyle/>
            <a:p>
              <a:pPr defTabSz="609630"/>
              <a:endParaRPr lang="en-US" sz="1200">
                <a:solidFill>
                  <a:prstClr val="black"/>
                </a:solidFill>
                <a:latin typeface="Calibri"/>
              </a:endParaRPr>
            </a:p>
          </p:txBody>
        </p:sp>
        <p:sp>
          <p:nvSpPr>
            <p:cNvPr id="24" name="TextBox 24"/>
            <p:cNvSpPr txBox="1"/>
            <p:nvPr/>
          </p:nvSpPr>
          <p:spPr>
            <a:xfrm>
              <a:off x="76200" y="91001"/>
              <a:ext cx="660400" cy="604525"/>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25" name="Group 25"/>
          <p:cNvGrpSpPr/>
          <p:nvPr/>
        </p:nvGrpSpPr>
        <p:grpSpPr>
          <a:xfrm>
            <a:off x="5243125" y="3726538"/>
            <a:ext cx="314841" cy="297285"/>
            <a:chOff x="0" y="0"/>
            <a:chExt cx="812800" cy="767478"/>
          </a:xfrm>
        </p:grpSpPr>
        <p:sp>
          <p:nvSpPr>
            <p:cNvPr id="26" name="Freeform 26"/>
            <p:cNvSpPr/>
            <p:nvPr/>
          </p:nvSpPr>
          <p:spPr>
            <a:xfrm>
              <a:off x="0" y="0"/>
              <a:ext cx="812800" cy="767478"/>
            </a:xfrm>
            <a:custGeom>
              <a:avLst/>
              <a:gdLst/>
              <a:ahLst/>
              <a:cxnLst/>
              <a:rect l="l" t="t" r="r" b="b"/>
              <a:pathLst>
                <a:path w="812800" h="767478">
                  <a:moveTo>
                    <a:pt x="406400" y="0"/>
                  </a:moveTo>
                  <a:cubicBezTo>
                    <a:pt x="181951" y="0"/>
                    <a:pt x="0" y="171806"/>
                    <a:pt x="0" y="383739"/>
                  </a:cubicBezTo>
                  <a:cubicBezTo>
                    <a:pt x="0" y="595672"/>
                    <a:pt x="181951" y="767478"/>
                    <a:pt x="406400" y="767478"/>
                  </a:cubicBezTo>
                  <a:cubicBezTo>
                    <a:pt x="630849" y="767478"/>
                    <a:pt x="812800" y="595672"/>
                    <a:pt x="812800" y="383739"/>
                  </a:cubicBezTo>
                  <a:cubicBezTo>
                    <a:pt x="812800" y="171806"/>
                    <a:pt x="630849" y="0"/>
                    <a:pt x="406400" y="0"/>
                  </a:cubicBezTo>
                  <a:close/>
                </a:path>
              </a:pathLst>
            </a:custGeom>
            <a:solidFill>
              <a:srgbClr val="002E55"/>
            </a:solidFill>
          </p:spPr>
          <p:txBody>
            <a:bodyPr/>
            <a:lstStyle/>
            <a:p>
              <a:pPr defTabSz="609630"/>
              <a:endParaRPr lang="en-US" sz="1200">
                <a:solidFill>
                  <a:prstClr val="black"/>
                </a:solidFill>
                <a:latin typeface="Calibri"/>
              </a:endParaRPr>
            </a:p>
          </p:txBody>
        </p:sp>
        <p:sp>
          <p:nvSpPr>
            <p:cNvPr id="27" name="TextBox 27"/>
            <p:cNvSpPr txBox="1"/>
            <p:nvPr/>
          </p:nvSpPr>
          <p:spPr>
            <a:xfrm>
              <a:off x="76200" y="91001"/>
              <a:ext cx="660400" cy="604525"/>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28" name="Group 28"/>
          <p:cNvGrpSpPr/>
          <p:nvPr/>
        </p:nvGrpSpPr>
        <p:grpSpPr>
          <a:xfrm rot="-10800000">
            <a:off x="6836273" y="2721277"/>
            <a:ext cx="1148870" cy="1005261"/>
            <a:chOff x="0" y="0"/>
            <a:chExt cx="812800" cy="711200"/>
          </a:xfrm>
        </p:grpSpPr>
        <p:sp>
          <p:nvSpPr>
            <p:cNvPr id="29" name="Freeform 29"/>
            <p:cNvSpPr/>
            <p:nvPr/>
          </p:nvSpPr>
          <p:spPr>
            <a:xfrm>
              <a:off x="56562" y="0"/>
              <a:ext cx="699676" cy="632987"/>
            </a:xfrm>
            <a:custGeom>
              <a:avLst/>
              <a:gdLst/>
              <a:ahLst/>
              <a:cxnLst/>
              <a:rect l="l" t="t" r="r" b="b"/>
              <a:pathLst>
                <a:path w="699676" h="632987">
                  <a:moveTo>
                    <a:pt x="416705" y="594183"/>
                  </a:moveTo>
                  <a:lnTo>
                    <a:pt x="689371" y="117017"/>
                  </a:lnTo>
                  <a:cubicBezTo>
                    <a:pt x="703204" y="92810"/>
                    <a:pt x="703104" y="63070"/>
                    <a:pt x="689110" y="38956"/>
                  </a:cubicBezTo>
                  <a:cubicBezTo>
                    <a:pt x="675116" y="14842"/>
                    <a:pt x="649344" y="0"/>
                    <a:pt x="621463" y="0"/>
                  </a:cubicBezTo>
                  <a:lnTo>
                    <a:pt x="78213" y="0"/>
                  </a:lnTo>
                  <a:cubicBezTo>
                    <a:pt x="50332" y="0"/>
                    <a:pt x="24560" y="14842"/>
                    <a:pt x="10566" y="38956"/>
                  </a:cubicBezTo>
                  <a:cubicBezTo>
                    <a:pt x="-3428" y="63070"/>
                    <a:pt x="-3528" y="92810"/>
                    <a:pt x="10305" y="117017"/>
                  </a:cubicBezTo>
                  <a:lnTo>
                    <a:pt x="282971" y="594183"/>
                  </a:lnTo>
                  <a:cubicBezTo>
                    <a:pt x="296683" y="618179"/>
                    <a:pt x="322201" y="632987"/>
                    <a:pt x="349838" y="632987"/>
                  </a:cubicBezTo>
                  <a:cubicBezTo>
                    <a:pt x="377475" y="632987"/>
                    <a:pt x="402993" y="618179"/>
                    <a:pt x="416705" y="594183"/>
                  </a:cubicBezTo>
                  <a:close/>
                </a:path>
              </a:pathLst>
            </a:custGeom>
            <a:gradFill rotWithShape="1">
              <a:gsLst>
                <a:gs pos="0">
                  <a:srgbClr val="00425A">
                    <a:alpha val="100000"/>
                  </a:srgbClr>
                </a:gs>
                <a:gs pos="100000">
                  <a:srgbClr val="00425A">
                    <a:alpha val="0"/>
                  </a:srgbClr>
                </a:gs>
              </a:gsLst>
              <a:lin ang="5400000"/>
            </a:gradFill>
            <a:ln cap="rnd">
              <a:noFill/>
              <a:prstDash val="solid"/>
              <a:round/>
            </a:ln>
          </p:spPr>
          <p:txBody>
            <a:bodyPr/>
            <a:lstStyle/>
            <a:p>
              <a:pPr defTabSz="609630"/>
              <a:endParaRPr lang="en-US" sz="1200">
                <a:solidFill>
                  <a:prstClr val="black"/>
                </a:solidFill>
                <a:latin typeface="Calibri"/>
              </a:endParaRPr>
            </a:p>
          </p:txBody>
        </p:sp>
        <p:sp>
          <p:nvSpPr>
            <p:cNvPr id="30" name="TextBox 30"/>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31" name="Freeform 31"/>
          <p:cNvSpPr/>
          <p:nvPr/>
        </p:nvSpPr>
        <p:spPr>
          <a:xfrm>
            <a:off x="567761" y="5498533"/>
            <a:ext cx="1371627" cy="1114447"/>
          </a:xfrm>
          <a:custGeom>
            <a:avLst/>
            <a:gdLst/>
            <a:ahLst/>
            <a:cxnLst/>
            <a:rect l="l" t="t" r="r" b="b"/>
            <a:pathLst>
              <a:path w="2057441" h="1671671">
                <a:moveTo>
                  <a:pt x="0" y="0"/>
                </a:moveTo>
                <a:lnTo>
                  <a:pt x="2057441" y="0"/>
                </a:lnTo>
                <a:lnTo>
                  <a:pt x="2057441" y="1671670"/>
                </a:lnTo>
                <a:lnTo>
                  <a:pt x="0" y="1671670"/>
                </a:lnTo>
                <a:lnTo>
                  <a:pt x="0" y="0"/>
                </a:lnTo>
                <a:close/>
              </a:path>
            </a:pathLst>
          </a:custGeom>
          <a:blipFill>
            <a:blip r:embed="rId6"/>
            <a:stretch>
              <a:fillRect/>
            </a:stretch>
          </a:blipFill>
        </p:spPr>
        <p:txBody>
          <a:bodyPr/>
          <a:lstStyle/>
          <a:p>
            <a:pPr defTabSz="609630"/>
            <a:endParaRPr lang="en-US" sz="1200">
              <a:solidFill>
                <a:prstClr val="black"/>
              </a:solidFill>
              <a:latin typeface="Calibri"/>
            </a:endParaRPr>
          </a:p>
        </p:txBody>
      </p:sp>
      <p:sp>
        <p:nvSpPr>
          <p:cNvPr id="32" name="Freeform 32"/>
          <p:cNvSpPr/>
          <p:nvPr/>
        </p:nvSpPr>
        <p:spPr>
          <a:xfrm>
            <a:off x="2193389" y="5592374"/>
            <a:ext cx="1511984" cy="963890"/>
          </a:xfrm>
          <a:custGeom>
            <a:avLst/>
            <a:gdLst/>
            <a:ahLst/>
            <a:cxnLst/>
            <a:rect l="l" t="t" r="r" b="b"/>
            <a:pathLst>
              <a:path w="2267976" h="1445835">
                <a:moveTo>
                  <a:pt x="0" y="0"/>
                </a:moveTo>
                <a:lnTo>
                  <a:pt x="2267976" y="0"/>
                </a:lnTo>
                <a:lnTo>
                  <a:pt x="2267976" y="1445835"/>
                </a:lnTo>
                <a:lnTo>
                  <a:pt x="0" y="1445835"/>
                </a:lnTo>
                <a:lnTo>
                  <a:pt x="0" y="0"/>
                </a:lnTo>
                <a:close/>
              </a:path>
            </a:pathLst>
          </a:custGeom>
          <a:blipFill>
            <a:blip r:embed="rId7"/>
            <a:stretch>
              <a:fillRect/>
            </a:stretch>
          </a:blipFill>
        </p:spPr>
        <p:txBody>
          <a:bodyPr/>
          <a:lstStyle/>
          <a:p>
            <a:pPr defTabSz="609630"/>
            <a:endParaRPr lang="en-US" sz="1200">
              <a:solidFill>
                <a:prstClr val="black"/>
              </a:solidFill>
              <a:latin typeface="Calibri"/>
            </a:endParaRPr>
          </a:p>
        </p:txBody>
      </p:sp>
      <p:sp>
        <p:nvSpPr>
          <p:cNvPr id="33" name="Freeform 33"/>
          <p:cNvSpPr/>
          <p:nvPr/>
        </p:nvSpPr>
        <p:spPr>
          <a:xfrm>
            <a:off x="3719212" y="5498533"/>
            <a:ext cx="1099248" cy="1076347"/>
          </a:xfrm>
          <a:custGeom>
            <a:avLst/>
            <a:gdLst/>
            <a:ahLst/>
            <a:cxnLst/>
            <a:rect l="l" t="t" r="r" b="b"/>
            <a:pathLst>
              <a:path w="1648872" h="1614521">
                <a:moveTo>
                  <a:pt x="0" y="0"/>
                </a:moveTo>
                <a:lnTo>
                  <a:pt x="1648872" y="0"/>
                </a:lnTo>
                <a:lnTo>
                  <a:pt x="1648872" y="1614520"/>
                </a:lnTo>
                <a:lnTo>
                  <a:pt x="0" y="1614520"/>
                </a:lnTo>
                <a:lnTo>
                  <a:pt x="0" y="0"/>
                </a:lnTo>
                <a:close/>
              </a:path>
            </a:pathLst>
          </a:custGeom>
          <a:blipFill>
            <a:blip r:embed="rId8"/>
            <a:stretch>
              <a:fillRect/>
            </a:stretch>
          </a:blipFill>
        </p:spPr>
        <p:txBody>
          <a:bodyPr/>
          <a:lstStyle/>
          <a:p>
            <a:pPr defTabSz="609630"/>
            <a:endParaRPr lang="en-US" sz="1200">
              <a:solidFill>
                <a:prstClr val="black"/>
              </a:solidFill>
              <a:latin typeface="Calibri"/>
            </a:endParaRPr>
          </a:p>
        </p:txBody>
      </p:sp>
      <p:sp>
        <p:nvSpPr>
          <p:cNvPr id="34" name="TextBox 34"/>
          <p:cNvSpPr txBox="1"/>
          <p:nvPr/>
        </p:nvSpPr>
        <p:spPr>
          <a:xfrm>
            <a:off x="450483" y="588393"/>
            <a:ext cx="6035481" cy="2500685"/>
          </a:xfrm>
          <a:prstGeom prst="rect">
            <a:avLst/>
          </a:prstGeom>
        </p:spPr>
        <p:txBody>
          <a:bodyPr lIns="0" tIns="0" rIns="0" bIns="0" rtlCol="0" anchor="t">
            <a:spAutoFit/>
          </a:bodyPr>
          <a:lstStyle/>
          <a:p>
            <a:pPr algn="ctr" defTabSz="609630">
              <a:lnSpc>
                <a:spcPts val="3910"/>
              </a:lnSpc>
            </a:pPr>
            <a:r>
              <a:rPr lang="en-US" sz="3522" b="1">
                <a:solidFill>
                  <a:srgbClr val="00425A"/>
                </a:solidFill>
                <a:latin typeface="Montserrat Bold"/>
                <a:ea typeface="Montserrat Bold"/>
                <a:cs typeface="Montserrat Bold"/>
                <a:sym typeface="Montserrat Bold"/>
              </a:rPr>
              <a:t>STRENGTHENING ORAL HEALTH ACCESS: </a:t>
            </a:r>
          </a:p>
          <a:p>
            <a:pPr algn="ctr" defTabSz="609630">
              <a:lnSpc>
                <a:spcPts val="3910"/>
              </a:lnSpc>
            </a:pPr>
            <a:r>
              <a:rPr lang="en-US" sz="3522">
                <a:solidFill>
                  <a:srgbClr val="708F0A"/>
                </a:solidFill>
                <a:latin typeface="Montserrat"/>
                <a:ea typeface="Montserrat"/>
                <a:cs typeface="Montserrat"/>
                <a:sym typeface="Montserrat"/>
              </a:rPr>
              <a:t>EL DORADO COUNTY LOHP CONSORTIUM WITH ALPINE COUNTY</a:t>
            </a:r>
          </a:p>
        </p:txBody>
      </p:sp>
      <p:sp>
        <p:nvSpPr>
          <p:cNvPr id="35" name="TextBox 35"/>
          <p:cNvSpPr txBox="1"/>
          <p:nvPr/>
        </p:nvSpPr>
        <p:spPr>
          <a:xfrm>
            <a:off x="788416" y="4415748"/>
            <a:ext cx="2057667" cy="320985"/>
          </a:xfrm>
          <a:prstGeom prst="rect">
            <a:avLst/>
          </a:prstGeom>
        </p:spPr>
        <p:txBody>
          <a:bodyPr lIns="0" tIns="0" rIns="0" bIns="0" rtlCol="0" anchor="t">
            <a:spAutoFit/>
          </a:bodyPr>
          <a:lstStyle/>
          <a:p>
            <a:pPr defTabSz="609630">
              <a:lnSpc>
                <a:spcPts val="2708"/>
              </a:lnSpc>
            </a:pPr>
            <a:r>
              <a:rPr lang="en-US" sz="1934" b="1">
                <a:solidFill>
                  <a:srgbClr val="708F0A"/>
                </a:solidFill>
                <a:latin typeface="Montserrat Bold"/>
                <a:ea typeface="Montserrat Bold"/>
                <a:cs typeface="Montserrat Bold"/>
                <a:sym typeface="Montserrat Bold"/>
              </a:rPr>
              <a:t>Presented By:</a:t>
            </a:r>
          </a:p>
        </p:txBody>
      </p:sp>
      <p:sp>
        <p:nvSpPr>
          <p:cNvPr id="36" name="TextBox 36"/>
          <p:cNvSpPr txBox="1"/>
          <p:nvPr/>
        </p:nvSpPr>
        <p:spPr>
          <a:xfrm>
            <a:off x="788416" y="4792700"/>
            <a:ext cx="3011388" cy="344582"/>
          </a:xfrm>
          <a:prstGeom prst="rect">
            <a:avLst/>
          </a:prstGeom>
        </p:spPr>
        <p:txBody>
          <a:bodyPr lIns="0" tIns="0" rIns="0" bIns="0" rtlCol="0" anchor="t">
            <a:spAutoFit/>
          </a:bodyPr>
          <a:lstStyle/>
          <a:p>
            <a:pPr defTabSz="609630">
              <a:lnSpc>
                <a:spcPts val="2900"/>
              </a:lnSpc>
            </a:pPr>
            <a:r>
              <a:rPr lang="en-US" sz="2071">
                <a:solidFill>
                  <a:srgbClr val="000000"/>
                </a:solidFill>
                <a:latin typeface="Montserrat"/>
                <a:ea typeface="Montserrat"/>
                <a:cs typeface="Montserrat"/>
                <a:sym typeface="Montserrat"/>
              </a:rPr>
              <a:t>Andrea Lindner Jones </a:t>
            </a:r>
          </a:p>
        </p:txBody>
      </p:sp>
      <p:sp>
        <p:nvSpPr>
          <p:cNvPr id="37" name="TextBox 37"/>
          <p:cNvSpPr txBox="1"/>
          <p:nvPr/>
        </p:nvSpPr>
        <p:spPr>
          <a:xfrm>
            <a:off x="658861" y="3656890"/>
            <a:ext cx="3257919" cy="344005"/>
          </a:xfrm>
          <a:prstGeom prst="rect">
            <a:avLst/>
          </a:prstGeom>
        </p:spPr>
        <p:txBody>
          <a:bodyPr lIns="0" tIns="0" rIns="0" bIns="0" rtlCol="0" anchor="t">
            <a:spAutoFit/>
          </a:bodyPr>
          <a:lstStyle/>
          <a:p>
            <a:pPr algn="ctr" defTabSz="609630">
              <a:lnSpc>
                <a:spcPts val="2875"/>
              </a:lnSpc>
            </a:pPr>
            <a:r>
              <a:rPr lang="en-US" sz="2053" b="1">
                <a:solidFill>
                  <a:srgbClr val="000000"/>
                </a:solidFill>
                <a:latin typeface="Montserrat Bold"/>
                <a:ea typeface="Montserrat Bold"/>
                <a:cs typeface="Montserrat Bold"/>
                <a:sym typeface="Montserrat Bold"/>
              </a:rPr>
              <a:t>2022-2027</a:t>
            </a:r>
          </a:p>
        </p:txBody>
      </p:sp>
    </p:spTree>
    <p:extLst>
      <p:ext uri="{BB962C8B-B14F-4D97-AF65-F5344CB8AC3E}">
        <p14:creationId xmlns:p14="http://schemas.microsoft.com/office/powerpoint/2010/main" val="404868271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79291" y="-587133"/>
            <a:ext cx="11187103" cy="9916385"/>
            <a:chOff x="0" y="0"/>
            <a:chExt cx="802336" cy="711200"/>
          </a:xfrm>
        </p:grpSpPr>
        <p:sp>
          <p:nvSpPr>
            <p:cNvPr id="3" name="Freeform 3"/>
            <p:cNvSpPr/>
            <p:nvPr/>
          </p:nvSpPr>
          <p:spPr>
            <a:xfrm>
              <a:off x="9211" y="0"/>
              <a:ext cx="783913" cy="698266"/>
            </a:xfrm>
            <a:custGeom>
              <a:avLst/>
              <a:gdLst/>
              <a:ahLst/>
              <a:cxnLst/>
              <a:rect l="l" t="t" r="r" b="b"/>
              <a:pathLst>
                <a:path w="783913" h="698266">
                  <a:moveTo>
                    <a:pt x="402837" y="691912"/>
                  </a:moveTo>
                  <a:lnTo>
                    <a:pt x="782245" y="19288"/>
                  </a:lnTo>
                  <a:cubicBezTo>
                    <a:pt x="784503" y="15284"/>
                    <a:pt x="784467" y="10381"/>
                    <a:pt x="782148" y="6411"/>
                  </a:cubicBezTo>
                  <a:cubicBezTo>
                    <a:pt x="779829" y="2441"/>
                    <a:pt x="775577" y="0"/>
                    <a:pt x="770979" y="0"/>
                  </a:cubicBezTo>
                  <a:lnTo>
                    <a:pt x="12934" y="0"/>
                  </a:lnTo>
                  <a:cubicBezTo>
                    <a:pt x="8337" y="0"/>
                    <a:pt x="4084" y="2441"/>
                    <a:pt x="1766" y="6411"/>
                  </a:cubicBezTo>
                  <a:cubicBezTo>
                    <a:pt x="-553" y="10381"/>
                    <a:pt x="-590" y="15284"/>
                    <a:pt x="1669" y="19288"/>
                  </a:cubicBezTo>
                  <a:lnTo>
                    <a:pt x="381077" y="691912"/>
                  </a:lnTo>
                  <a:cubicBezTo>
                    <a:pt x="383291" y="695838"/>
                    <a:pt x="387449" y="698266"/>
                    <a:pt x="391957" y="698266"/>
                  </a:cubicBezTo>
                  <a:cubicBezTo>
                    <a:pt x="396464" y="698266"/>
                    <a:pt x="400622" y="695838"/>
                    <a:pt x="402837" y="691912"/>
                  </a:cubicBezTo>
                  <a:close/>
                </a:path>
              </a:pathLst>
            </a:custGeom>
            <a:ln w="190500" cap="rnd">
              <a:solidFill>
                <a:srgbClr val="00425A"/>
              </a:solidFill>
              <a:prstDash val="solid"/>
              <a:round/>
            </a:ln>
          </p:spPr>
          <p:txBody>
            <a:bodyPr/>
            <a:lstStyle/>
            <a:p>
              <a:pPr defTabSz="609630"/>
              <a:endParaRPr lang="en-US" sz="1200">
                <a:solidFill>
                  <a:prstClr val="black"/>
                </a:solidFill>
                <a:latin typeface="Calibri"/>
              </a:endParaRPr>
            </a:p>
          </p:txBody>
        </p:sp>
        <p:sp>
          <p:nvSpPr>
            <p:cNvPr id="4" name="TextBox 4"/>
            <p:cNvSpPr txBox="1"/>
            <p:nvPr/>
          </p:nvSpPr>
          <p:spPr>
            <a:xfrm>
              <a:off x="125365" y="69850"/>
              <a:ext cx="551606"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5" name="Group 5"/>
          <p:cNvGrpSpPr/>
          <p:nvPr/>
        </p:nvGrpSpPr>
        <p:grpSpPr>
          <a:xfrm>
            <a:off x="6806337" y="-1118719"/>
            <a:ext cx="11333011" cy="9916385"/>
            <a:chOff x="0" y="0"/>
            <a:chExt cx="812800" cy="711200"/>
          </a:xfrm>
        </p:grpSpPr>
        <p:sp>
          <p:nvSpPr>
            <p:cNvPr id="6" name="Freeform 6"/>
            <p:cNvSpPr/>
            <p:nvPr/>
          </p:nvSpPr>
          <p:spPr>
            <a:xfrm>
              <a:off x="5734" y="0"/>
              <a:ext cx="801332" cy="703271"/>
            </a:xfrm>
            <a:custGeom>
              <a:avLst/>
              <a:gdLst/>
              <a:ahLst/>
              <a:cxnLst/>
              <a:rect l="l" t="t" r="r" b="b"/>
              <a:pathLst>
                <a:path w="801332" h="703271">
                  <a:moveTo>
                    <a:pt x="407445" y="699338"/>
                  </a:moveTo>
                  <a:lnTo>
                    <a:pt x="800287" y="11862"/>
                  </a:lnTo>
                  <a:cubicBezTo>
                    <a:pt x="801690" y="9408"/>
                    <a:pt x="801680" y="6394"/>
                    <a:pt x="800261" y="3949"/>
                  </a:cubicBezTo>
                  <a:cubicBezTo>
                    <a:pt x="798842" y="1505"/>
                    <a:pt x="796230" y="0"/>
                    <a:pt x="793403" y="0"/>
                  </a:cubicBezTo>
                  <a:lnTo>
                    <a:pt x="7929" y="0"/>
                  </a:lnTo>
                  <a:cubicBezTo>
                    <a:pt x="5102" y="0"/>
                    <a:pt x="2490" y="1505"/>
                    <a:pt x="1071" y="3949"/>
                  </a:cubicBezTo>
                  <a:cubicBezTo>
                    <a:pt x="-348" y="6394"/>
                    <a:pt x="-358" y="9408"/>
                    <a:pt x="1045" y="11862"/>
                  </a:cubicBezTo>
                  <a:lnTo>
                    <a:pt x="393887" y="699338"/>
                  </a:lnTo>
                  <a:cubicBezTo>
                    <a:pt x="395277" y="701770"/>
                    <a:pt x="397864" y="703271"/>
                    <a:pt x="400666" y="703271"/>
                  </a:cubicBezTo>
                  <a:cubicBezTo>
                    <a:pt x="403468" y="703271"/>
                    <a:pt x="406055" y="701770"/>
                    <a:pt x="407445" y="699338"/>
                  </a:cubicBezTo>
                  <a:close/>
                </a:path>
              </a:pathLst>
            </a:custGeom>
            <a:gradFill rotWithShape="1">
              <a:gsLst>
                <a:gs pos="0">
                  <a:srgbClr val="BCC41C">
                    <a:alpha val="0"/>
                  </a:srgbClr>
                </a:gs>
                <a:gs pos="100000">
                  <a:srgbClr val="F3FF00">
                    <a:alpha val="100000"/>
                  </a:srgbClr>
                </a:gs>
              </a:gsLst>
              <a:lin ang="5400000"/>
            </a:gradFill>
          </p:spPr>
          <p:txBody>
            <a:bodyPr/>
            <a:lstStyle/>
            <a:p>
              <a:pPr defTabSz="609630"/>
              <a:endParaRPr lang="en-US" sz="1200">
                <a:solidFill>
                  <a:prstClr val="black"/>
                </a:solidFill>
                <a:latin typeface="Calibri"/>
              </a:endParaRPr>
            </a:p>
          </p:txBody>
        </p:sp>
        <p:sp>
          <p:nvSpPr>
            <p:cNvPr id="7" name="TextBox 7"/>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8" name="Group 8"/>
          <p:cNvGrpSpPr/>
          <p:nvPr/>
        </p:nvGrpSpPr>
        <p:grpSpPr>
          <a:xfrm>
            <a:off x="8198337" y="362523"/>
            <a:ext cx="2405891" cy="2105154"/>
            <a:chOff x="0" y="0"/>
            <a:chExt cx="812800" cy="711200"/>
          </a:xfrm>
        </p:grpSpPr>
        <p:sp>
          <p:nvSpPr>
            <p:cNvPr id="9" name="Freeform 9"/>
            <p:cNvSpPr/>
            <p:nvPr/>
          </p:nvSpPr>
          <p:spPr>
            <a:xfrm>
              <a:off x="27010" y="0"/>
              <a:ext cx="758781" cy="673852"/>
            </a:xfrm>
            <a:custGeom>
              <a:avLst/>
              <a:gdLst/>
              <a:ahLst/>
              <a:cxnLst/>
              <a:rect l="l" t="t" r="r" b="b"/>
              <a:pathLst>
                <a:path w="758781" h="673852">
                  <a:moveTo>
                    <a:pt x="411321" y="655322"/>
                  </a:moveTo>
                  <a:lnTo>
                    <a:pt x="753859" y="55878"/>
                  </a:lnTo>
                  <a:cubicBezTo>
                    <a:pt x="760465" y="44319"/>
                    <a:pt x="760417" y="30117"/>
                    <a:pt x="753735" y="18602"/>
                  </a:cubicBezTo>
                  <a:cubicBezTo>
                    <a:pt x="747053" y="7087"/>
                    <a:pt x="734746" y="0"/>
                    <a:pt x="721432" y="0"/>
                  </a:cubicBezTo>
                  <a:lnTo>
                    <a:pt x="37348" y="0"/>
                  </a:lnTo>
                  <a:cubicBezTo>
                    <a:pt x="24034" y="0"/>
                    <a:pt x="11727" y="7087"/>
                    <a:pt x="5045" y="18602"/>
                  </a:cubicBezTo>
                  <a:cubicBezTo>
                    <a:pt x="-1637" y="30117"/>
                    <a:pt x="-1685" y="44319"/>
                    <a:pt x="4921" y="55878"/>
                  </a:cubicBezTo>
                  <a:lnTo>
                    <a:pt x="347459" y="655322"/>
                  </a:lnTo>
                  <a:cubicBezTo>
                    <a:pt x="354007" y="666780"/>
                    <a:pt x="366193" y="673852"/>
                    <a:pt x="379390" y="673852"/>
                  </a:cubicBezTo>
                  <a:cubicBezTo>
                    <a:pt x="392587" y="673852"/>
                    <a:pt x="404773" y="666780"/>
                    <a:pt x="411321" y="655322"/>
                  </a:cubicBezTo>
                  <a:close/>
                </a:path>
              </a:pathLst>
            </a:custGeom>
            <a:gradFill rotWithShape="1">
              <a:gsLst>
                <a:gs pos="0">
                  <a:srgbClr val="00425A">
                    <a:alpha val="100000"/>
                  </a:srgbClr>
                </a:gs>
                <a:gs pos="100000">
                  <a:srgbClr val="00425A">
                    <a:alpha val="0"/>
                  </a:srgbClr>
                </a:gs>
              </a:gsLst>
              <a:lin ang="5400000"/>
            </a:gradFill>
          </p:spPr>
          <p:txBody>
            <a:bodyPr/>
            <a:lstStyle/>
            <a:p>
              <a:pPr defTabSz="609630"/>
              <a:endParaRPr lang="en-US" sz="1200">
                <a:solidFill>
                  <a:prstClr val="black"/>
                </a:solidFill>
                <a:latin typeface="Calibri"/>
              </a:endParaRPr>
            </a:p>
          </p:txBody>
        </p:sp>
        <p:sp>
          <p:nvSpPr>
            <p:cNvPr id="10" name="TextBox 10"/>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11" name="Freeform 11"/>
          <p:cNvSpPr/>
          <p:nvPr/>
        </p:nvSpPr>
        <p:spPr>
          <a:xfrm>
            <a:off x="10078727" y="884822"/>
            <a:ext cx="2854947" cy="5486400"/>
          </a:xfrm>
          <a:custGeom>
            <a:avLst/>
            <a:gdLst/>
            <a:ahLst/>
            <a:cxnLst/>
            <a:rect l="l" t="t" r="r" b="b"/>
            <a:pathLst>
              <a:path w="4282420" h="8229600">
                <a:moveTo>
                  <a:pt x="0" y="0"/>
                </a:moveTo>
                <a:lnTo>
                  <a:pt x="4282420" y="0"/>
                </a:lnTo>
                <a:lnTo>
                  <a:pt x="4282420" y="8229600"/>
                </a:lnTo>
                <a:lnTo>
                  <a:pt x="0" y="8229600"/>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12" name="TextBox 12"/>
          <p:cNvSpPr txBox="1"/>
          <p:nvPr/>
        </p:nvSpPr>
        <p:spPr>
          <a:xfrm>
            <a:off x="685801" y="1015409"/>
            <a:ext cx="7801051" cy="5934189"/>
          </a:xfrm>
          <a:prstGeom prst="rect">
            <a:avLst/>
          </a:prstGeom>
        </p:spPr>
        <p:txBody>
          <a:bodyPr lIns="0" tIns="0" rIns="0" bIns="0" rtlCol="0" anchor="t">
            <a:spAutoFit/>
          </a:bodyPr>
          <a:lstStyle/>
          <a:p>
            <a:pPr algn="just" defTabSz="609630">
              <a:lnSpc>
                <a:spcPts val="1554"/>
              </a:lnSpc>
            </a:pPr>
            <a:r>
              <a:rPr lang="en-US" sz="1110" b="1">
                <a:solidFill>
                  <a:srgbClr val="000000"/>
                </a:solidFill>
                <a:latin typeface="Montserrat Bold"/>
                <a:ea typeface="Montserrat Bold"/>
                <a:cs typeface="Montserrat Bold"/>
                <a:sym typeface="Montserrat Bold"/>
              </a:rPr>
              <a:t>Alpine County</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Smallest county in California by population</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Approximately 1,099 residents as of mid‑2024</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Covers 738 square miles</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About 15.6% of residents are under 18</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Countywide K–12 public school enrollment for 2024–25: 61 students</a:t>
            </a:r>
          </a:p>
          <a:p>
            <a:pPr marL="239665" lvl="1" indent="-119832" algn="just" defTabSz="609630">
              <a:lnSpc>
                <a:spcPts val="1554"/>
              </a:lnSpc>
              <a:buFont typeface="Arial"/>
              <a:buChar char="•"/>
            </a:pPr>
            <a:endParaRPr lang="en-US" sz="1110">
              <a:solidFill>
                <a:srgbClr val="000000"/>
              </a:solidFill>
              <a:latin typeface="Montserrat"/>
              <a:ea typeface="Montserrat"/>
              <a:cs typeface="Montserrat"/>
              <a:sym typeface="Montserrat"/>
            </a:endParaRPr>
          </a:p>
          <a:p>
            <a:pPr algn="just" defTabSz="609630">
              <a:lnSpc>
                <a:spcPts val="1554"/>
              </a:lnSpc>
            </a:pPr>
            <a:r>
              <a:rPr lang="en-US" sz="1110" b="1">
                <a:solidFill>
                  <a:srgbClr val="000000"/>
                </a:solidFill>
                <a:latin typeface="Montserrat Bold"/>
                <a:ea typeface="Montserrat Bold"/>
                <a:cs typeface="Montserrat Bold"/>
                <a:sym typeface="Montserrat Bold"/>
              </a:rPr>
              <a:t>LOHP Consortium</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Formed in 2022 between El Dorado and Alpine Counties</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Limited staffing resources </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Adjacent County and existing relationship through WIC program </a:t>
            </a:r>
          </a:p>
          <a:p>
            <a:pPr marL="239665" lvl="1" indent="-119832" algn="just" defTabSz="609630">
              <a:lnSpc>
                <a:spcPts val="1554"/>
              </a:lnSpc>
              <a:buFont typeface="Arial"/>
              <a:buChar char="•"/>
            </a:pPr>
            <a:endParaRPr lang="en-US" sz="1110">
              <a:solidFill>
                <a:srgbClr val="000000"/>
              </a:solidFill>
              <a:latin typeface="Montserrat"/>
              <a:ea typeface="Montserrat"/>
              <a:cs typeface="Montserrat"/>
              <a:sym typeface="Montserrat"/>
            </a:endParaRPr>
          </a:p>
          <a:p>
            <a:pPr algn="just" defTabSz="609630">
              <a:lnSpc>
                <a:spcPts val="1554"/>
              </a:lnSpc>
            </a:pPr>
            <a:r>
              <a:rPr lang="en-US" sz="1110" b="1">
                <a:solidFill>
                  <a:srgbClr val="000000"/>
                </a:solidFill>
                <a:latin typeface="Montserrat Bold"/>
                <a:ea typeface="Montserrat Bold"/>
                <a:cs typeface="Montserrat Bold"/>
                <a:sym typeface="Montserrat Bold"/>
              </a:rPr>
              <a:t>Purpose:</a:t>
            </a:r>
            <a:r>
              <a:rPr lang="en-US" sz="1110">
                <a:solidFill>
                  <a:srgbClr val="000000"/>
                </a:solidFill>
                <a:latin typeface="Montserrat"/>
                <a:ea typeface="Montserrat"/>
                <a:cs typeface="Montserrat"/>
                <a:sym typeface="Montserrat"/>
              </a:rPr>
              <a:t> </a:t>
            </a:r>
          </a:p>
          <a:p>
            <a:pPr marL="239665" lvl="1" indent="-119832" defTabSz="609630">
              <a:lnSpc>
                <a:spcPts val="1554"/>
              </a:lnSpc>
              <a:buFont typeface="Arial"/>
              <a:buChar char="•"/>
            </a:pPr>
            <a:r>
              <a:rPr lang="en-US" sz="1110">
                <a:solidFill>
                  <a:srgbClr val="000000"/>
                </a:solidFill>
                <a:latin typeface="Montserrat"/>
                <a:ea typeface="Montserrat"/>
                <a:cs typeface="Montserrat"/>
                <a:sym typeface="Montserrat"/>
              </a:rPr>
              <a:t>Strengthen oral health systems and reduce disparities in rural communities</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Focus areas:</a:t>
            </a:r>
          </a:p>
          <a:p>
            <a:pPr marL="479329" lvl="2" indent="-159777" algn="just" defTabSz="609630">
              <a:lnSpc>
                <a:spcPts val="1554"/>
              </a:lnSpc>
              <a:buFont typeface="Arial"/>
              <a:buChar char="⚬"/>
            </a:pPr>
            <a:r>
              <a:rPr lang="en-US" sz="1110">
                <a:solidFill>
                  <a:srgbClr val="000000"/>
                </a:solidFill>
                <a:latin typeface="Montserrat"/>
                <a:ea typeface="Montserrat"/>
                <a:cs typeface="Montserrat"/>
                <a:sym typeface="Montserrat"/>
              </a:rPr>
              <a:t>Increase access to care</a:t>
            </a:r>
          </a:p>
          <a:p>
            <a:pPr marL="479329" lvl="2" indent="-159777" algn="just" defTabSz="609630">
              <a:lnSpc>
                <a:spcPts val="1554"/>
              </a:lnSpc>
              <a:buFont typeface="Arial"/>
              <a:buChar char="⚬"/>
            </a:pPr>
            <a:r>
              <a:rPr lang="en-US" sz="1110">
                <a:solidFill>
                  <a:srgbClr val="000000"/>
                </a:solidFill>
                <a:latin typeface="Montserrat"/>
                <a:ea typeface="Montserrat"/>
                <a:cs typeface="Montserrat"/>
                <a:sym typeface="Montserrat"/>
              </a:rPr>
              <a:t>Promote prevention</a:t>
            </a:r>
          </a:p>
          <a:p>
            <a:pPr marL="479329" lvl="2" indent="-159777" algn="just" defTabSz="609630">
              <a:lnSpc>
                <a:spcPts val="1554"/>
              </a:lnSpc>
              <a:buFont typeface="Arial"/>
              <a:buChar char="⚬"/>
            </a:pPr>
            <a:r>
              <a:rPr lang="en-US" sz="1110">
                <a:solidFill>
                  <a:srgbClr val="000000"/>
                </a:solidFill>
                <a:latin typeface="Montserrat"/>
                <a:ea typeface="Montserrat"/>
                <a:cs typeface="Montserrat"/>
                <a:sym typeface="Montserrat"/>
              </a:rPr>
              <a:t>Build community partnerships</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Approach:</a:t>
            </a:r>
          </a:p>
          <a:p>
            <a:pPr marL="479329" lvl="2" indent="-159777" algn="just" defTabSz="609630">
              <a:lnSpc>
                <a:spcPts val="1554"/>
              </a:lnSpc>
              <a:buFont typeface="Arial"/>
              <a:buChar char="⚬"/>
            </a:pPr>
            <a:r>
              <a:rPr lang="en-US" sz="1110">
                <a:solidFill>
                  <a:srgbClr val="000000"/>
                </a:solidFill>
                <a:latin typeface="Montserrat"/>
                <a:ea typeface="Montserrat"/>
                <a:cs typeface="Montserrat"/>
                <a:sym typeface="Montserrat"/>
              </a:rPr>
              <a:t>Share resources and expertise</a:t>
            </a:r>
          </a:p>
          <a:p>
            <a:pPr marL="479329" lvl="2" indent="-159777" algn="just" defTabSz="609630">
              <a:lnSpc>
                <a:spcPts val="1554"/>
              </a:lnSpc>
              <a:buFont typeface="Arial"/>
              <a:buChar char="⚬"/>
            </a:pPr>
            <a:r>
              <a:rPr lang="en-US" sz="1110">
                <a:solidFill>
                  <a:srgbClr val="000000"/>
                </a:solidFill>
                <a:latin typeface="Montserrat"/>
                <a:ea typeface="Montserrat"/>
                <a:cs typeface="Montserrat"/>
                <a:sym typeface="Montserrat"/>
              </a:rPr>
              <a:t>Coordinate education, outreach, and services</a:t>
            </a:r>
          </a:p>
          <a:p>
            <a:pPr marL="479329" lvl="2" indent="-159777" algn="just" defTabSz="609630">
              <a:lnSpc>
                <a:spcPts val="1554"/>
              </a:lnSpc>
              <a:buFont typeface="Arial"/>
              <a:buChar char="⚬"/>
            </a:pPr>
            <a:r>
              <a:rPr lang="en-US" sz="1110">
                <a:solidFill>
                  <a:srgbClr val="000000"/>
                </a:solidFill>
                <a:latin typeface="Montserrat"/>
                <a:ea typeface="Montserrat"/>
                <a:cs typeface="Montserrat"/>
                <a:sym typeface="Montserrat"/>
              </a:rPr>
              <a:t>Support residents facing geographic and economic barriers to dental care</a:t>
            </a:r>
          </a:p>
          <a:p>
            <a:pPr marL="479329" lvl="2" indent="-159777" algn="just" defTabSz="609630">
              <a:lnSpc>
                <a:spcPts val="1554"/>
              </a:lnSpc>
              <a:buFont typeface="Arial"/>
              <a:buChar char="⚬"/>
            </a:pPr>
            <a:endParaRPr lang="en-US" sz="1110">
              <a:solidFill>
                <a:srgbClr val="000000"/>
              </a:solidFill>
              <a:latin typeface="Montserrat"/>
              <a:ea typeface="Montserrat"/>
              <a:cs typeface="Montserrat"/>
              <a:sym typeface="Montserrat"/>
            </a:endParaRPr>
          </a:p>
          <a:p>
            <a:pPr algn="just" defTabSz="609630">
              <a:lnSpc>
                <a:spcPts val="1554"/>
              </a:lnSpc>
            </a:pPr>
            <a:r>
              <a:rPr lang="en-US" sz="1110" b="1">
                <a:solidFill>
                  <a:srgbClr val="000000"/>
                </a:solidFill>
                <a:latin typeface="Montserrat Bold"/>
                <a:ea typeface="Montserrat Bold"/>
                <a:cs typeface="Montserrat Bold"/>
                <a:sym typeface="Montserrat Bold"/>
              </a:rPr>
              <a:t>Funding:</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Funding amount is close to equal to El Dorado County’s  </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Funding strengthens local capacity for education, prevention, and access</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Critical for outreach, mobile dental services, and community programs</a:t>
            </a:r>
          </a:p>
          <a:p>
            <a:pPr marL="239665" lvl="1" indent="-119832" algn="just" defTabSz="609630">
              <a:lnSpc>
                <a:spcPts val="1554"/>
              </a:lnSpc>
              <a:buFont typeface="Arial"/>
              <a:buChar char="•"/>
            </a:pPr>
            <a:r>
              <a:rPr lang="en-US" sz="1110">
                <a:solidFill>
                  <a:srgbClr val="000000"/>
                </a:solidFill>
                <a:latin typeface="Montserrat"/>
                <a:ea typeface="Montserrat"/>
                <a:cs typeface="Montserrat"/>
                <a:sym typeface="Montserrat"/>
              </a:rPr>
              <a:t>Sustainability beyond the grant cycle requires advocacy and innovative strategies</a:t>
            </a:r>
          </a:p>
          <a:p>
            <a:pPr algn="just" defTabSz="609630">
              <a:lnSpc>
                <a:spcPts val="1554"/>
              </a:lnSpc>
            </a:pPr>
            <a:endParaRPr lang="en-US" sz="1110">
              <a:solidFill>
                <a:srgbClr val="000000"/>
              </a:solidFill>
              <a:latin typeface="Montserrat"/>
              <a:ea typeface="Montserrat"/>
              <a:cs typeface="Montserrat"/>
              <a:sym typeface="Montserrat"/>
            </a:endParaRPr>
          </a:p>
        </p:txBody>
      </p:sp>
      <p:sp>
        <p:nvSpPr>
          <p:cNvPr id="13" name="TextBox 13"/>
          <p:cNvSpPr txBox="1"/>
          <p:nvPr/>
        </p:nvSpPr>
        <p:spPr>
          <a:xfrm>
            <a:off x="364202" y="6568821"/>
            <a:ext cx="10240026" cy="115416"/>
          </a:xfrm>
          <a:prstGeom prst="rect">
            <a:avLst/>
          </a:prstGeom>
        </p:spPr>
        <p:txBody>
          <a:bodyPr lIns="0" tIns="0" rIns="0" bIns="0" rtlCol="0" anchor="t">
            <a:spAutoFit/>
          </a:bodyPr>
          <a:lstStyle/>
          <a:p>
            <a:pPr defTabSz="609630">
              <a:lnSpc>
                <a:spcPts val="904"/>
              </a:lnSpc>
              <a:spcBef>
                <a:spcPct val="0"/>
              </a:spcBef>
            </a:pPr>
            <a:r>
              <a:rPr lang="en-US" sz="815">
                <a:solidFill>
                  <a:srgbClr val="000000"/>
                </a:solidFill>
                <a:latin typeface="Montserrat"/>
                <a:ea typeface="Montserrat"/>
                <a:cs typeface="Montserrat"/>
                <a:sym typeface="Montserrat"/>
              </a:rPr>
              <a:t>Reference:  U.S. Census Bureau QuickFacts: Alpine County, California</a:t>
            </a:r>
          </a:p>
        </p:txBody>
      </p:sp>
      <p:grpSp>
        <p:nvGrpSpPr>
          <p:cNvPr id="14" name="Group 14"/>
          <p:cNvGrpSpPr/>
          <p:nvPr/>
        </p:nvGrpSpPr>
        <p:grpSpPr>
          <a:xfrm>
            <a:off x="7258329" y="-340313"/>
            <a:ext cx="9553797" cy="8359572"/>
            <a:chOff x="0" y="0"/>
            <a:chExt cx="812800" cy="711200"/>
          </a:xfrm>
        </p:grpSpPr>
        <p:sp>
          <p:nvSpPr>
            <p:cNvPr id="15" name="Freeform 15"/>
            <p:cNvSpPr/>
            <p:nvPr/>
          </p:nvSpPr>
          <p:spPr>
            <a:xfrm>
              <a:off x="15190" y="0"/>
              <a:ext cx="782419" cy="690195"/>
            </a:xfrm>
            <a:custGeom>
              <a:avLst/>
              <a:gdLst/>
              <a:ahLst/>
              <a:cxnLst/>
              <a:rect l="l" t="t" r="r" b="b"/>
              <a:pathLst>
                <a:path w="782419" h="690195">
                  <a:moveTo>
                    <a:pt x="409168" y="679773"/>
                  </a:moveTo>
                  <a:lnTo>
                    <a:pt x="779652" y="31427"/>
                  </a:lnTo>
                  <a:cubicBezTo>
                    <a:pt x="783367" y="24925"/>
                    <a:pt x="783340" y="16938"/>
                    <a:pt x="779582" y="10462"/>
                  </a:cubicBezTo>
                  <a:cubicBezTo>
                    <a:pt x="775824" y="3986"/>
                    <a:pt x="768902" y="0"/>
                    <a:pt x="761414" y="0"/>
                  </a:cubicBezTo>
                  <a:lnTo>
                    <a:pt x="21006" y="0"/>
                  </a:lnTo>
                  <a:cubicBezTo>
                    <a:pt x="13518" y="0"/>
                    <a:pt x="6596" y="3986"/>
                    <a:pt x="2838" y="10462"/>
                  </a:cubicBezTo>
                  <a:cubicBezTo>
                    <a:pt x="-920" y="16938"/>
                    <a:pt x="-947" y="24925"/>
                    <a:pt x="2768" y="31427"/>
                  </a:cubicBezTo>
                  <a:lnTo>
                    <a:pt x="373252" y="679773"/>
                  </a:lnTo>
                  <a:cubicBezTo>
                    <a:pt x="376934" y="686218"/>
                    <a:pt x="383788" y="690195"/>
                    <a:pt x="391210" y="690195"/>
                  </a:cubicBezTo>
                  <a:cubicBezTo>
                    <a:pt x="398632" y="690195"/>
                    <a:pt x="405486" y="686218"/>
                    <a:pt x="409168" y="679773"/>
                  </a:cubicBezTo>
                  <a:close/>
                </a:path>
              </a:pathLst>
            </a:custGeom>
            <a:blipFill>
              <a:blip r:embed="rId4"/>
              <a:stretch>
                <a:fillRect l="-144767" t="-12823" r="-40417" b="-15281"/>
              </a:stretch>
            </a:blipFill>
            <a:ln cap="rnd">
              <a:noFill/>
              <a:prstDash val="solid"/>
              <a:round/>
            </a:ln>
          </p:spPr>
          <p:txBody>
            <a:bodyPr/>
            <a:lstStyle/>
            <a:p>
              <a:pPr defTabSz="609630"/>
              <a:endParaRPr lang="en-US" sz="1200">
                <a:solidFill>
                  <a:prstClr val="black"/>
                </a:solidFill>
                <a:latin typeface="Calibri"/>
              </a:endParaRPr>
            </a:p>
          </p:txBody>
        </p:sp>
      </p:grpSp>
      <p:sp>
        <p:nvSpPr>
          <p:cNvPr id="16" name="TextBox 16"/>
          <p:cNvSpPr txBox="1"/>
          <p:nvPr/>
        </p:nvSpPr>
        <p:spPr>
          <a:xfrm>
            <a:off x="643987" y="375242"/>
            <a:ext cx="6235305" cy="654025"/>
          </a:xfrm>
          <a:prstGeom prst="rect">
            <a:avLst/>
          </a:prstGeom>
        </p:spPr>
        <p:txBody>
          <a:bodyPr lIns="0" tIns="0" rIns="0" bIns="0" rtlCol="0" anchor="t">
            <a:spAutoFit/>
          </a:bodyPr>
          <a:lstStyle/>
          <a:p>
            <a:pPr defTabSz="609630">
              <a:lnSpc>
                <a:spcPts val="5113"/>
              </a:lnSpc>
            </a:pPr>
            <a:r>
              <a:rPr lang="en-US" sz="4606" b="1">
                <a:solidFill>
                  <a:srgbClr val="00425A"/>
                </a:solidFill>
                <a:latin typeface="Montserrat Bold"/>
                <a:ea typeface="Montserrat Bold"/>
                <a:cs typeface="Montserrat Bold"/>
                <a:sym typeface="Montserrat Bold"/>
              </a:rPr>
              <a:t>OVERVIEW</a:t>
            </a:r>
          </a:p>
        </p:txBody>
      </p:sp>
    </p:spTree>
    <p:extLst>
      <p:ext uri="{BB962C8B-B14F-4D97-AF65-F5344CB8AC3E}">
        <p14:creationId xmlns:p14="http://schemas.microsoft.com/office/powerpoint/2010/main" val="280160382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04011" y="-131951"/>
            <a:ext cx="10179621" cy="8073224"/>
            <a:chOff x="0" y="0"/>
            <a:chExt cx="896760" cy="711200"/>
          </a:xfrm>
        </p:grpSpPr>
        <p:sp>
          <p:nvSpPr>
            <p:cNvPr id="3" name="Freeform 3"/>
            <p:cNvSpPr/>
            <p:nvPr/>
          </p:nvSpPr>
          <p:spPr>
            <a:xfrm>
              <a:off x="6819" y="0"/>
              <a:ext cx="883122" cy="702808"/>
            </a:xfrm>
            <a:custGeom>
              <a:avLst/>
              <a:gdLst/>
              <a:ahLst/>
              <a:cxnLst/>
              <a:rect l="l" t="t" r="r" b="b"/>
              <a:pathLst>
                <a:path w="883122" h="702808">
                  <a:moveTo>
                    <a:pt x="449673" y="698333"/>
                  </a:moveTo>
                  <a:lnTo>
                    <a:pt x="881829" y="12867"/>
                  </a:lnTo>
                  <a:cubicBezTo>
                    <a:pt x="883459" y="10281"/>
                    <a:pt x="883555" y="7014"/>
                    <a:pt x="882078" y="4338"/>
                  </a:cubicBezTo>
                  <a:cubicBezTo>
                    <a:pt x="880602" y="1662"/>
                    <a:pt x="877787" y="0"/>
                    <a:pt x="874731" y="0"/>
                  </a:cubicBezTo>
                  <a:lnTo>
                    <a:pt x="8392" y="0"/>
                  </a:lnTo>
                  <a:cubicBezTo>
                    <a:pt x="5335" y="0"/>
                    <a:pt x="2520" y="1662"/>
                    <a:pt x="1044" y="4338"/>
                  </a:cubicBezTo>
                  <a:cubicBezTo>
                    <a:pt x="-432" y="7014"/>
                    <a:pt x="-337" y="10281"/>
                    <a:pt x="1293" y="12867"/>
                  </a:cubicBezTo>
                  <a:lnTo>
                    <a:pt x="433449" y="698333"/>
                  </a:lnTo>
                  <a:cubicBezTo>
                    <a:pt x="435205" y="701119"/>
                    <a:pt x="438268" y="702808"/>
                    <a:pt x="441561" y="702808"/>
                  </a:cubicBezTo>
                  <a:cubicBezTo>
                    <a:pt x="444854" y="702808"/>
                    <a:pt x="447917" y="701119"/>
                    <a:pt x="449673" y="698333"/>
                  </a:cubicBezTo>
                  <a:close/>
                </a:path>
              </a:pathLst>
            </a:custGeom>
            <a:gradFill rotWithShape="1">
              <a:gsLst>
                <a:gs pos="0">
                  <a:srgbClr val="BCC41C">
                    <a:alpha val="0"/>
                  </a:srgbClr>
                </a:gs>
                <a:gs pos="100000">
                  <a:srgbClr val="F3FF00">
                    <a:alpha val="100000"/>
                  </a:srgbClr>
                </a:gs>
              </a:gsLst>
              <a:lin ang="5400000"/>
            </a:gradFill>
          </p:spPr>
          <p:txBody>
            <a:bodyPr/>
            <a:lstStyle/>
            <a:p>
              <a:pPr defTabSz="609630"/>
              <a:endParaRPr lang="en-US" sz="1200">
                <a:solidFill>
                  <a:prstClr val="black"/>
                </a:solidFill>
                <a:latin typeface="Calibri"/>
              </a:endParaRPr>
            </a:p>
          </p:txBody>
        </p:sp>
        <p:sp>
          <p:nvSpPr>
            <p:cNvPr id="4" name="TextBox 4"/>
            <p:cNvSpPr txBox="1"/>
            <p:nvPr/>
          </p:nvSpPr>
          <p:spPr>
            <a:xfrm>
              <a:off x="140119" y="69850"/>
              <a:ext cx="616523"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5" name="Group 5"/>
          <p:cNvGrpSpPr/>
          <p:nvPr/>
        </p:nvGrpSpPr>
        <p:grpSpPr>
          <a:xfrm>
            <a:off x="-5345323" y="-386850"/>
            <a:ext cx="10179621" cy="8073224"/>
            <a:chOff x="0" y="0"/>
            <a:chExt cx="896760" cy="711200"/>
          </a:xfrm>
        </p:grpSpPr>
        <p:sp>
          <p:nvSpPr>
            <p:cNvPr id="6" name="Freeform 6"/>
            <p:cNvSpPr/>
            <p:nvPr/>
          </p:nvSpPr>
          <p:spPr>
            <a:xfrm>
              <a:off x="6819" y="0"/>
              <a:ext cx="883122" cy="702808"/>
            </a:xfrm>
            <a:custGeom>
              <a:avLst/>
              <a:gdLst/>
              <a:ahLst/>
              <a:cxnLst/>
              <a:rect l="l" t="t" r="r" b="b"/>
              <a:pathLst>
                <a:path w="883122" h="702808">
                  <a:moveTo>
                    <a:pt x="449673" y="698333"/>
                  </a:moveTo>
                  <a:lnTo>
                    <a:pt x="881829" y="12867"/>
                  </a:lnTo>
                  <a:cubicBezTo>
                    <a:pt x="883459" y="10281"/>
                    <a:pt x="883555" y="7014"/>
                    <a:pt x="882078" y="4338"/>
                  </a:cubicBezTo>
                  <a:cubicBezTo>
                    <a:pt x="880602" y="1662"/>
                    <a:pt x="877787" y="0"/>
                    <a:pt x="874731" y="0"/>
                  </a:cubicBezTo>
                  <a:lnTo>
                    <a:pt x="8392" y="0"/>
                  </a:lnTo>
                  <a:cubicBezTo>
                    <a:pt x="5335" y="0"/>
                    <a:pt x="2520" y="1662"/>
                    <a:pt x="1044" y="4338"/>
                  </a:cubicBezTo>
                  <a:cubicBezTo>
                    <a:pt x="-432" y="7014"/>
                    <a:pt x="-337" y="10281"/>
                    <a:pt x="1293" y="12867"/>
                  </a:cubicBezTo>
                  <a:lnTo>
                    <a:pt x="433449" y="698333"/>
                  </a:lnTo>
                  <a:cubicBezTo>
                    <a:pt x="435205" y="701119"/>
                    <a:pt x="438268" y="702808"/>
                    <a:pt x="441561" y="702808"/>
                  </a:cubicBezTo>
                  <a:cubicBezTo>
                    <a:pt x="444854" y="702808"/>
                    <a:pt x="447917" y="701119"/>
                    <a:pt x="449673" y="698333"/>
                  </a:cubicBezTo>
                  <a:close/>
                </a:path>
              </a:pathLst>
            </a:custGeom>
            <a:solidFill>
              <a:srgbClr val="A2C41C"/>
            </a:solidFill>
          </p:spPr>
          <p:txBody>
            <a:bodyPr/>
            <a:lstStyle/>
            <a:p>
              <a:pPr defTabSz="609630"/>
              <a:endParaRPr lang="en-US" sz="1200">
                <a:solidFill>
                  <a:prstClr val="black"/>
                </a:solidFill>
                <a:latin typeface="Calibri"/>
              </a:endParaRPr>
            </a:p>
          </p:txBody>
        </p:sp>
        <p:sp>
          <p:nvSpPr>
            <p:cNvPr id="7" name="TextBox 7"/>
            <p:cNvSpPr txBox="1"/>
            <p:nvPr/>
          </p:nvSpPr>
          <p:spPr>
            <a:xfrm>
              <a:off x="140119" y="69850"/>
              <a:ext cx="616523"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8" name="Group 8"/>
          <p:cNvGrpSpPr/>
          <p:nvPr/>
        </p:nvGrpSpPr>
        <p:grpSpPr>
          <a:xfrm>
            <a:off x="7563" y="-386850"/>
            <a:ext cx="4530943" cy="3513162"/>
            <a:chOff x="0" y="0"/>
            <a:chExt cx="917238" cy="711200"/>
          </a:xfrm>
        </p:grpSpPr>
        <p:sp>
          <p:nvSpPr>
            <p:cNvPr id="9" name="Freeform 9"/>
            <p:cNvSpPr/>
            <p:nvPr/>
          </p:nvSpPr>
          <p:spPr>
            <a:xfrm>
              <a:off x="34723" y="41598"/>
              <a:ext cx="847792" cy="669602"/>
            </a:xfrm>
            <a:custGeom>
              <a:avLst/>
              <a:gdLst/>
              <a:ahLst/>
              <a:cxnLst/>
              <a:rect l="l" t="t" r="r" b="b"/>
              <a:pathLst>
                <a:path w="847792" h="669602">
                  <a:moveTo>
                    <a:pt x="465258" y="22543"/>
                  </a:moveTo>
                  <a:lnTo>
                    <a:pt x="841153" y="605461"/>
                  </a:lnTo>
                  <a:cubicBezTo>
                    <a:pt x="849406" y="618258"/>
                    <a:pt x="850006" y="634541"/>
                    <a:pt x="842719" y="647912"/>
                  </a:cubicBezTo>
                  <a:cubicBezTo>
                    <a:pt x="835432" y="661282"/>
                    <a:pt x="821421" y="669602"/>
                    <a:pt x="806194" y="669602"/>
                  </a:cubicBezTo>
                  <a:lnTo>
                    <a:pt x="41598" y="669602"/>
                  </a:lnTo>
                  <a:cubicBezTo>
                    <a:pt x="26371" y="669602"/>
                    <a:pt x="12360" y="661282"/>
                    <a:pt x="5073" y="647912"/>
                  </a:cubicBezTo>
                  <a:cubicBezTo>
                    <a:pt x="-2214" y="634541"/>
                    <a:pt x="-1614" y="618258"/>
                    <a:pt x="6639" y="605461"/>
                  </a:cubicBezTo>
                  <a:lnTo>
                    <a:pt x="382534" y="22543"/>
                  </a:lnTo>
                  <a:cubicBezTo>
                    <a:pt x="391597" y="8490"/>
                    <a:pt x="407174" y="0"/>
                    <a:pt x="423896" y="0"/>
                  </a:cubicBezTo>
                  <a:cubicBezTo>
                    <a:pt x="440618" y="0"/>
                    <a:pt x="456195" y="8490"/>
                    <a:pt x="465258" y="22543"/>
                  </a:cubicBezTo>
                  <a:close/>
                </a:path>
              </a:pathLst>
            </a:custGeom>
            <a:blipFill>
              <a:blip r:embed="rId3"/>
              <a:stretch>
                <a:fillRect l="-18968" t="-33076" r="526" b="-66767"/>
              </a:stretch>
            </a:blipFill>
            <a:ln cap="rnd">
              <a:noFill/>
              <a:prstDash val="solid"/>
              <a:round/>
            </a:ln>
          </p:spPr>
          <p:txBody>
            <a:bodyPr/>
            <a:lstStyle/>
            <a:p>
              <a:pPr defTabSz="609630"/>
              <a:endParaRPr lang="en-US" sz="1200">
                <a:solidFill>
                  <a:prstClr val="black"/>
                </a:solidFill>
                <a:latin typeface="Calibri"/>
              </a:endParaRPr>
            </a:p>
          </p:txBody>
        </p:sp>
      </p:grpSp>
      <p:grpSp>
        <p:nvGrpSpPr>
          <p:cNvPr id="10" name="Group 10"/>
          <p:cNvGrpSpPr/>
          <p:nvPr/>
        </p:nvGrpSpPr>
        <p:grpSpPr>
          <a:xfrm>
            <a:off x="0" y="3256423"/>
            <a:ext cx="4538506" cy="3519027"/>
            <a:chOff x="0" y="0"/>
            <a:chExt cx="917238" cy="711200"/>
          </a:xfrm>
        </p:grpSpPr>
        <p:sp>
          <p:nvSpPr>
            <p:cNvPr id="11" name="Freeform 11"/>
            <p:cNvSpPr/>
            <p:nvPr/>
          </p:nvSpPr>
          <p:spPr>
            <a:xfrm>
              <a:off x="34665" y="0"/>
              <a:ext cx="847907" cy="669672"/>
            </a:xfrm>
            <a:custGeom>
              <a:avLst/>
              <a:gdLst/>
              <a:ahLst/>
              <a:cxnLst/>
              <a:rect l="l" t="t" r="r" b="b"/>
              <a:pathLst>
                <a:path w="847907" h="669672">
                  <a:moveTo>
                    <a:pt x="465247" y="647166"/>
                  </a:moveTo>
                  <a:lnTo>
                    <a:pt x="841280" y="64034"/>
                  </a:lnTo>
                  <a:cubicBezTo>
                    <a:pt x="849519" y="51258"/>
                    <a:pt x="850118" y="35002"/>
                    <a:pt x="842843" y="21654"/>
                  </a:cubicBezTo>
                  <a:cubicBezTo>
                    <a:pt x="835568" y="8306"/>
                    <a:pt x="821581" y="0"/>
                    <a:pt x="806379" y="0"/>
                  </a:cubicBezTo>
                  <a:lnTo>
                    <a:pt x="41529" y="0"/>
                  </a:lnTo>
                  <a:cubicBezTo>
                    <a:pt x="26327" y="0"/>
                    <a:pt x="12340" y="8306"/>
                    <a:pt x="5065" y="21654"/>
                  </a:cubicBezTo>
                  <a:cubicBezTo>
                    <a:pt x="-2210" y="35002"/>
                    <a:pt x="-1611" y="51258"/>
                    <a:pt x="6628" y="64034"/>
                  </a:cubicBezTo>
                  <a:lnTo>
                    <a:pt x="382661" y="647166"/>
                  </a:lnTo>
                  <a:cubicBezTo>
                    <a:pt x="391708" y="661195"/>
                    <a:pt x="407260" y="669672"/>
                    <a:pt x="423954" y="669672"/>
                  </a:cubicBezTo>
                  <a:cubicBezTo>
                    <a:pt x="440648" y="669672"/>
                    <a:pt x="456200" y="661195"/>
                    <a:pt x="465247" y="647166"/>
                  </a:cubicBezTo>
                  <a:close/>
                </a:path>
              </a:pathLst>
            </a:custGeom>
            <a:blipFill>
              <a:blip r:embed="rId4"/>
              <a:stretch>
                <a:fillRect l="-2206" r="-2206" b="796"/>
              </a:stretch>
            </a:blipFill>
            <a:ln cap="rnd">
              <a:noFill/>
              <a:prstDash val="solid"/>
              <a:round/>
            </a:ln>
          </p:spPr>
          <p:txBody>
            <a:bodyPr/>
            <a:lstStyle/>
            <a:p>
              <a:pPr defTabSz="609630"/>
              <a:endParaRPr lang="en-US" sz="1200">
                <a:solidFill>
                  <a:prstClr val="black"/>
                </a:solidFill>
                <a:latin typeface="Calibri"/>
              </a:endParaRPr>
            </a:p>
          </p:txBody>
        </p:sp>
      </p:grpSp>
      <p:grpSp>
        <p:nvGrpSpPr>
          <p:cNvPr id="12" name="Group 12"/>
          <p:cNvGrpSpPr/>
          <p:nvPr/>
        </p:nvGrpSpPr>
        <p:grpSpPr>
          <a:xfrm>
            <a:off x="8984402" y="4740312"/>
            <a:ext cx="2302511" cy="422757"/>
            <a:chOff x="0" y="0"/>
            <a:chExt cx="909634" cy="167015"/>
          </a:xfrm>
        </p:grpSpPr>
        <p:sp>
          <p:nvSpPr>
            <p:cNvPr id="13" name="Freeform 13"/>
            <p:cNvSpPr/>
            <p:nvPr/>
          </p:nvSpPr>
          <p:spPr>
            <a:xfrm>
              <a:off x="0" y="0"/>
              <a:ext cx="909634" cy="167015"/>
            </a:xfrm>
            <a:custGeom>
              <a:avLst/>
              <a:gdLst/>
              <a:ahLst/>
              <a:cxnLst/>
              <a:rect l="l" t="t" r="r" b="b"/>
              <a:pathLst>
                <a:path w="909634" h="167015">
                  <a:moveTo>
                    <a:pt x="83508" y="0"/>
                  </a:moveTo>
                  <a:lnTo>
                    <a:pt x="826126" y="0"/>
                  </a:lnTo>
                  <a:cubicBezTo>
                    <a:pt x="848274" y="0"/>
                    <a:pt x="869514" y="8798"/>
                    <a:pt x="885175" y="24459"/>
                  </a:cubicBezTo>
                  <a:cubicBezTo>
                    <a:pt x="900836" y="40119"/>
                    <a:pt x="909634" y="61360"/>
                    <a:pt x="909634" y="83508"/>
                  </a:cubicBezTo>
                  <a:lnTo>
                    <a:pt x="909634" y="83508"/>
                  </a:lnTo>
                  <a:cubicBezTo>
                    <a:pt x="909634" y="105655"/>
                    <a:pt x="900836" y="126896"/>
                    <a:pt x="885175" y="142556"/>
                  </a:cubicBezTo>
                  <a:cubicBezTo>
                    <a:pt x="869514" y="158217"/>
                    <a:pt x="848274" y="167015"/>
                    <a:pt x="826126" y="167015"/>
                  </a:cubicBezTo>
                  <a:lnTo>
                    <a:pt x="83508" y="167015"/>
                  </a:lnTo>
                  <a:cubicBezTo>
                    <a:pt x="61360" y="167015"/>
                    <a:pt x="40119" y="158217"/>
                    <a:pt x="24459" y="142556"/>
                  </a:cubicBezTo>
                  <a:cubicBezTo>
                    <a:pt x="8798" y="126896"/>
                    <a:pt x="0" y="105655"/>
                    <a:pt x="0" y="83508"/>
                  </a:cubicBezTo>
                  <a:lnTo>
                    <a:pt x="0" y="83508"/>
                  </a:lnTo>
                  <a:cubicBezTo>
                    <a:pt x="0" y="61360"/>
                    <a:pt x="8798" y="40119"/>
                    <a:pt x="24459" y="24459"/>
                  </a:cubicBezTo>
                  <a:cubicBezTo>
                    <a:pt x="40119" y="8798"/>
                    <a:pt x="61360" y="0"/>
                    <a:pt x="83508" y="0"/>
                  </a:cubicBezTo>
                  <a:close/>
                </a:path>
              </a:pathLst>
            </a:custGeom>
            <a:solidFill>
              <a:srgbClr val="00425A"/>
            </a:solidFill>
            <a:ln cap="rnd">
              <a:noFill/>
              <a:prstDash val="solid"/>
              <a:round/>
            </a:ln>
          </p:spPr>
          <p:txBody>
            <a:bodyPr/>
            <a:lstStyle/>
            <a:p>
              <a:pPr defTabSz="609630"/>
              <a:endParaRPr lang="en-US" sz="1200">
                <a:solidFill>
                  <a:prstClr val="black"/>
                </a:solidFill>
                <a:latin typeface="Calibri"/>
              </a:endParaRPr>
            </a:p>
          </p:txBody>
        </p:sp>
        <p:sp>
          <p:nvSpPr>
            <p:cNvPr id="14" name="TextBox 14"/>
            <p:cNvSpPr txBox="1"/>
            <p:nvPr/>
          </p:nvSpPr>
          <p:spPr>
            <a:xfrm>
              <a:off x="0" y="28575"/>
              <a:ext cx="909634" cy="138440"/>
            </a:xfrm>
            <a:prstGeom prst="rect">
              <a:avLst/>
            </a:prstGeom>
          </p:spPr>
          <p:txBody>
            <a:bodyPr lIns="33867" tIns="33867" rIns="33867" bIns="33867" rtlCol="0" anchor="ctr"/>
            <a:lstStyle/>
            <a:p>
              <a:pPr algn="ctr" defTabSz="609630">
                <a:lnSpc>
                  <a:spcPts val="1798"/>
                </a:lnSpc>
              </a:pPr>
              <a:endParaRPr sz="1200">
                <a:solidFill>
                  <a:prstClr val="black"/>
                </a:solidFill>
                <a:latin typeface="Calibri"/>
              </a:endParaRPr>
            </a:p>
          </p:txBody>
        </p:sp>
      </p:grpSp>
      <p:grpSp>
        <p:nvGrpSpPr>
          <p:cNvPr id="15" name="Group 15"/>
          <p:cNvGrpSpPr/>
          <p:nvPr/>
        </p:nvGrpSpPr>
        <p:grpSpPr>
          <a:xfrm>
            <a:off x="9439319" y="5448348"/>
            <a:ext cx="2066881" cy="422757"/>
            <a:chOff x="0" y="0"/>
            <a:chExt cx="816546" cy="167015"/>
          </a:xfrm>
        </p:grpSpPr>
        <p:sp>
          <p:nvSpPr>
            <p:cNvPr id="16" name="Freeform 16"/>
            <p:cNvSpPr/>
            <p:nvPr/>
          </p:nvSpPr>
          <p:spPr>
            <a:xfrm>
              <a:off x="0" y="0"/>
              <a:ext cx="816546" cy="167015"/>
            </a:xfrm>
            <a:custGeom>
              <a:avLst/>
              <a:gdLst/>
              <a:ahLst/>
              <a:cxnLst/>
              <a:rect l="l" t="t" r="r" b="b"/>
              <a:pathLst>
                <a:path w="816546" h="167015">
                  <a:moveTo>
                    <a:pt x="83508" y="0"/>
                  </a:moveTo>
                  <a:lnTo>
                    <a:pt x="733038" y="0"/>
                  </a:lnTo>
                  <a:cubicBezTo>
                    <a:pt x="779158" y="0"/>
                    <a:pt x="816546" y="37388"/>
                    <a:pt x="816546" y="83508"/>
                  </a:cubicBezTo>
                  <a:lnTo>
                    <a:pt x="816546" y="83508"/>
                  </a:lnTo>
                  <a:cubicBezTo>
                    <a:pt x="816546" y="105655"/>
                    <a:pt x="807747" y="126896"/>
                    <a:pt x="792087" y="142556"/>
                  </a:cubicBezTo>
                  <a:cubicBezTo>
                    <a:pt x="776426" y="158217"/>
                    <a:pt x="755186" y="167015"/>
                    <a:pt x="733038" y="167015"/>
                  </a:cubicBezTo>
                  <a:lnTo>
                    <a:pt x="83508" y="167015"/>
                  </a:lnTo>
                  <a:cubicBezTo>
                    <a:pt x="61360" y="167015"/>
                    <a:pt x="40119" y="158217"/>
                    <a:pt x="24459" y="142556"/>
                  </a:cubicBezTo>
                  <a:cubicBezTo>
                    <a:pt x="8798" y="126896"/>
                    <a:pt x="0" y="105655"/>
                    <a:pt x="0" y="83508"/>
                  </a:cubicBezTo>
                  <a:lnTo>
                    <a:pt x="0" y="83508"/>
                  </a:lnTo>
                  <a:cubicBezTo>
                    <a:pt x="0" y="61360"/>
                    <a:pt x="8798" y="40119"/>
                    <a:pt x="24459" y="24459"/>
                  </a:cubicBezTo>
                  <a:cubicBezTo>
                    <a:pt x="40119" y="8798"/>
                    <a:pt x="61360" y="0"/>
                    <a:pt x="83508" y="0"/>
                  </a:cubicBezTo>
                  <a:close/>
                </a:path>
              </a:pathLst>
            </a:custGeom>
            <a:ln w="47625" cap="rnd">
              <a:solidFill>
                <a:srgbClr val="00425A"/>
              </a:solidFill>
              <a:prstDash val="solid"/>
              <a:round/>
            </a:ln>
          </p:spPr>
          <p:txBody>
            <a:bodyPr/>
            <a:lstStyle/>
            <a:p>
              <a:pPr defTabSz="609630"/>
              <a:endParaRPr lang="en-US" sz="1200">
                <a:solidFill>
                  <a:prstClr val="black"/>
                </a:solidFill>
                <a:latin typeface="Calibri"/>
              </a:endParaRPr>
            </a:p>
          </p:txBody>
        </p:sp>
        <p:sp>
          <p:nvSpPr>
            <p:cNvPr id="17" name="TextBox 17"/>
            <p:cNvSpPr txBox="1"/>
            <p:nvPr/>
          </p:nvSpPr>
          <p:spPr>
            <a:xfrm>
              <a:off x="0" y="28575"/>
              <a:ext cx="816546" cy="138440"/>
            </a:xfrm>
            <a:prstGeom prst="rect">
              <a:avLst/>
            </a:prstGeom>
          </p:spPr>
          <p:txBody>
            <a:bodyPr lIns="33867" tIns="33867" rIns="33867" bIns="33867" rtlCol="0" anchor="ctr"/>
            <a:lstStyle/>
            <a:p>
              <a:pPr algn="ctr" defTabSz="609630">
                <a:lnSpc>
                  <a:spcPts val="1798"/>
                </a:lnSpc>
              </a:pPr>
              <a:endParaRPr sz="1200">
                <a:solidFill>
                  <a:prstClr val="black"/>
                </a:solidFill>
                <a:latin typeface="Calibri"/>
              </a:endParaRPr>
            </a:p>
          </p:txBody>
        </p:sp>
      </p:grpSp>
      <p:grpSp>
        <p:nvGrpSpPr>
          <p:cNvPr id="18" name="Group 18"/>
          <p:cNvGrpSpPr/>
          <p:nvPr/>
        </p:nvGrpSpPr>
        <p:grpSpPr>
          <a:xfrm>
            <a:off x="7136809" y="5448348"/>
            <a:ext cx="2066881" cy="422757"/>
            <a:chOff x="0" y="0"/>
            <a:chExt cx="816546" cy="167015"/>
          </a:xfrm>
        </p:grpSpPr>
        <p:sp>
          <p:nvSpPr>
            <p:cNvPr id="19" name="Freeform 19"/>
            <p:cNvSpPr/>
            <p:nvPr/>
          </p:nvSpPr>
          <p:spPr>
            <a:xfrm>
              <a:off x="0" y="0"/>
              <a:ext cx="816546" cy="167015"/>
            </a:xfrm>
            <a:custGeom>
              <a:avLst/>
              <a:gdLst/>
              <a:ahLst/>
              <a:cxnLst/>
              <a:rect l="l" t="t" r="r" b="b"/>
              <a:pathLst>
                <a:path w="816546" h="167015">
                  <a:moveTo>
                    <a:pt x="83508" y="0"/>
                  </a:moveTo>
                  <a:lnTo>
                    <a:pt x="733038" y="0"/>
                  </a:lnTo>
                  <a:cubicBezTo>
                    <a:pt x="779158" y="0"/>
                    <a:pt x="816546" y="37388"/>
                    <a:pt x="816546" y="83508"/>
                  </a:cubicBezTo>
                  <a:lnTo>
                    <a:pt x="816546" y="83508"/>
                  </a:lnTo>
                  <a:cubicBezTo>
                    <a:pt x="816546" y="105655"/>
                    <a:pt x="807747" y="126896"/>
                    <a:pt x="792087" y="142556"/>
                  </a:cubicBezTo>
                  <a:cubicBezTo>
                    <a:pt x="776426" y="158217"/>
                    <a:pt x="755186" y="167015"/>
                    <a:pt x="733038" y="167015"/>
                  </a:cubicBezTo>
                  <a:lnTo>
                    <a:pt x="83508" y="167015"/>
                  </a:lnTo>
                  <a:cubicBezTo>
                    <a:pt x="61360" y="167015"/>
                    <a:pt x="40119" y="158217"/>
                    <a:pt x="24459" y="142556"/>
                  </a:cubicBezTo>
                  <a:cubicBezTo>
                    <a:pt x="8798" y="126896"/>
                    <a:pt x="0" y="105655"/>
                    <a:pt x="0" y="83508"/>
                  </a:cubicBezTo>
                  <a:lnTo>
                    <a:pt x="0" y="83508"/>
                  </a:lnTo>
                  <a:cubicBezTo>
                    <a:pt x="0" y="61360"/>
                    <a:pt x="8798" y="40119"/>
                    <a:pt x="24459" y="24459"/>
                  </a:cubicBezTo>
                  <a:cubicBezTo>
                    <a:pt x="40119" y="8798"/>
                    <a:pt x="61360" y="0"/>
                    <a:pt x="83508" y="0"/>
                  </a:cubicBezTo>
                  <a:close/>
                </a:path>
              </a:pathLst>
            </a:custGeom>
            <a:ln w="47625" cap="rnd">
              <a:solidFill>
                <a:srgbClr val="00425A"/>
              </a:solidFill>
              <a:prstDash val="solid"/>
              <a:round/>
            </a:ln>
          </p:spPr>
          <p:txBody>
            <a:bodyPr/>
            <a:lstStyle/>
            <a:p>
              <a:pPr defTabSz="609630"/>
              <a:endParaRPr lang="en-US" sz="1200">
                <a:solidFill>
                  <a:prstClr val="black"/>
                </a:solidFill>
                <a:latin typeface="Calibri"/>
              </a:endParaRPr>
            </a:p>
          </p:txBody>
        </p:sp>
        <p:sp>
          <p:nvSpPr>
            <p:cNvPr id="20" name="TextBox 20"/>
            <p:cNvSpPr txBox="1"/>
            <p:nvPr/>
          </p:nvSpPr>
          <p:spPr>
            <a:xfrm>
              <a:off x="0" y="28575"/>
              <a:ext cx="816546" cy="138440"/>
            </a:xfrm>
            <a:prstGeom prst="rect">
              <a:avLst/>
            </a:prstGeom>
          </p:spPr>
          <p:txBody>
            <a:bodyPr lIns="33867" tIns="33867" rIns="33867" bIns="33867" rtlCol="0" anchor="ctr"/>
            <a:lstStyle/>
            <a:p>
              <a:pPr algn="ctr" defTabSz="609630">
                <a:lnSpc>
                  <a:spcPts val="1798"/>
                </a:lnSpc>
              </a:pPr>
              <a:endParaRPr sz="1200">
                <a:solidFill>
                  <a:prstClr val="black"/>
                </a:solidFill>
                <a:latin typeface="Calibri"/>
              </a:endParaRPr>
            </a:p>
          </p:txBody>
        </p:sp>
      </p:grpSp>
      <p:grpSp>
        <p:nvGrpSpPr>
          <p:cNvPr id="21" name="Group 21"/>
          <p:cNvGrpSpPr/>
          <p:nvPr/>
        </p:nvGrpSpPr>
        <p:grpSpPr>
          <a:xfrm>
            <a:off x="4834298" y="5448348"/>
            <a:ext cx="2066881" cy="422757"/>
            <a:chOff x="0" y="0"/>
            <a:chExt cx="816546" cy="167015"/>
          </a:xfrm>
        </p:grpSpPr>
        <p:sp>
          <p:nvSpPr>
            <p:cNvPr id="22" name="Freeform 22"/>
            <p:cNvSpPr/>
            <p:nvPr/>
          </p:nvSpPr>
          <p:spPr>
            <a:xfrm>
              <a:off x="0" y="0"/>
              <a:ext cx="816546" cy="167015"/>
            </a:xfrm>
            <a:custGeom>
              <a:avLst/>
              <a:gdLst/>
              <a:ahLst/>
              <a:cxnLst/>
              <a:rect l="l" t="t" r="r" b="b"/>
              <a:pathLst>
                <a:path w="816546" h="167015">
                  <a:moveTo>
                    <a:pt x="83508" y="0"/>
                  </a:moveTo>
                  <a:lnTo>
                    <a:pt x="733038" y="0"/>
                  </a:lnTo>
                  <a:cubicBezTo>
                    <a:pt x="779158" y="0"/>
                    <a:pt x="816546" y="37388"/>
                    <a:pt x="816546" y="83508"/>
                  </a:cubicBezTo>
                  <a:lnTo>
                    <a:pt x="816546" y="83508"/>
                  </a:lnTo>
                  <a:cubicBezTo>
                    <a:pt x="816546" y="105655"/>
                    <a:pt x="807747" y="126896"/>
                    <a:pt x="792087" y="142556"/>
                  </a:cubicBezTo>
                  <a:cubicBezTo>
                    <a:pt x="776426" y="158217"/>
                    <a:pt x="755186" y="167015"/>
                    <a:pt x="733038" y="167015"/>
                  </a:cubicBezTo>
                  <a:lnTo>
                    <a:pt x="83508" y="167015"/>
                  </a:lnTo>
                  <a:cubicBezTo>
                    <a:pt x="61360" y="167015"/>
                    <a:pt x="40119" y="158217"/>
                    <a:pt x="24459" y="142556"/>
                  </a:cubicBezTo>
                  <a:cubicBezTo>
                    <a:pt x="8798" y="126896"/>
                    <a:pt x="0" y="105655"/>
                    <a:pt x="0" y="83508"/>
                  </a:cubicBezTo>
                  <a:lnTo>
                    <a:pt x="0" y="83508"/>
                  </a:lnTo>
                  <a:cubicBezTo>
                    <a:pt x="0" y="61360"/>
                    <a:pt x="8798" y="40119"/>
                    <a:pt x="24459" y="24459"/>
                  </a:cubicBezTo>
                  <a:cubicBezTo>
                    <a:pt x="40119" y="8798"/>
                    <a:pt x="61360" y="0"/>
                    <a:pt x="83508" y="0"/>
                  </a:cubicBezTo>
                  <a:close/>
                </a:path>
              </a:pathLst>
            </a:custGeom>
            <a:ln w="47625" cap="rnd">
              <a:solidFill>
                <a:srgbClr val="00425A"/>
              </a:solidFill>
              <a:prstDash val="solid"/>
              <a:round/>
            </a:ln>
          </p:spPr>
          <p:txBody>
            <a:bodyPr/>
            <a:lstStyle/>
            <a:p>
              <a:pPr defTabSz="609630"/>
              <a:endParaRPr lang="en-US" sz="1200">
                <a:solidFill>
                  <a:prstClr val="black"/>
                </a:solidFill>
                <a:latin typeface="Calibri"/>
              </a:endParaRPr>
            </a:p>
          </p:txBody>
        </p:sp>
        <p:sp>
          <p:nvSpPr>
            <p:cNvPr id="23" name="TextBox 23"/>
            <p:cNvSpPr txBox="1"/>
            <p:nvPr/>
          </p:nvSpPr>
          <p:spPr>
            <a:xfrm>
              <a:off x="0" y="28575"/>
              <a:ext cx="816546" cy="138440"/>
            </a:xfrm>
            <a:prstGeom prst="rect">
              <a:avLst/>
            </a:prstGeom>
          </p:spPr>
          <p:txBody>
            <a:bodyPr lIns="33867" tIns="33867" rIns="33867" bIns="33867" rtlCol="0" anchor="ctr"/>
            <a:lstStyle/>
            <a:p>
              <a:pPr algn="ctr" defTabSz="609630">
                <a:lnSpc>
                  <a:spcPts val="1798"/>
                </a:lnSpc>
              </a:pPr>
              <a:endParaRPr sz="1200">
                <a:solidFill>
                  <a:prstClr val="black"/>
                </a:solidFill>
                <a:latin typeface="Calibri"/>
              </a:endParaRPr>
            </a:p>
          </p:txBody>
        </p:sp>
      </p:grpSp>
      <p:grpSp>
        <p:nvGrpSpPr>
          <p:cNvPr id="24" name="Group 24"/>
          <p:cNvGrpSpPr/>
          <p:nvPr/>
        </p:nvGrpSpPr>
        <p:grpSpPr>
          <a:xfrm>
            <a:off x="2589722" y="1008545"/>
            <a:ext cx="1529690" cy="1338479"/>
            <a:chOff x="0" y="0"/>
            <a:chExt cx="812800" cy="711200"/>
          </a:xfrm>
        </p:grpSpPr>
        <p:sp>
          <p:nvSpPr>
            <p:cNvPr id="25" name="Freeform 25"/>
            <p:cNvSpPr/>
            <p:nvPr/>
          </p:nvSpPr>
          <p:spPr>
            <a:xfrm>
              <a:off x="42481" y="0"/>
              <a:ext cx="727839" cy="652459"/>
            </a:xfrm>
            <a:custGeom>
              <a:avLst/>
              <a:gdLst/>
              <a:ahLst/>
              <a:cxnLst/>
              <a:rect l="l" t="t" r="r" b="b"/>
              <a:pathLst>
                <a:path w="727839" h="652459">
                  <a:moveTo>
                    <a:pt x="414139" y="623315"/>
                  </a:moveTo>
                  <a:lnTo>
                    <a:pt x="720099" y="87885"/>
                  </a:lnTo>
                  <a:cubicBezTo>
                    <a:pt x="730488" y="69705"/>
                    <a:pt x="730413" y="47368"/>
                    <a:pt x="719903" y="29258"/>
                  </a:cubicBezTo>
                  <a:cubicBezTo>
                    <a:pt x="709393" y="11147"/>
                    <a:pt x="690036" y="0"/>
                    <a:pt x="669097" y="0"/>
                  </a:cubicBezTo>
                  <a:lnTo>
                    <a:pt x="58741" y="0"/>
                  </a:lnTo>
                  <a:cubicBezTo>
                    <a:pt x="37801" y="0"/>
                    <a:pt x="18445" y="11147"/>
                    <a:pt x="7935" y="29258"/>
                  </a:cubicBezTo>
                  <a:cubicBezTo>
                    <a:pt x="-2575" y="47368"/>
                    <a:pt x="-2650" y="69705"/>
                    <a:pt x="7739" y="87885"/>
                  </a:cubicBezTo>
                  <a:lnTo>
                    <a:pt x="313699" y="623315"/>
                  </a:lnTo>
                  <a:cubicBezTo>
                    <a:pt x="323997" y="641336"/>
                    <a:pt x="343162" y="652459"/>
                    <a:pt x="363919" y="652459"/>
                  </a:cubicBezTo>
                  <a:cubicBezTo>
                    <a:pt x="384676" y="652459"/>
                    <a:pt x="403841" y="641336"/>
                    <a:pt x="414139" y="623315"/>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26" name="TextBox 26"/>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27" name="Group 27"/>
          <p:cNvGrpSpPr/>
          <p:nvPr/>
        </p:nvGrpSpPr>
        <p:grpSpPr>
          <a:xfrm>
            <a:off x="-368396" y="5319213"/>
            <a:ext cx="2108392" cy="1844843"/>
            <a:chOff x="0" y="0"/>
            <a:chExt cx="812800" cy="711200"/>
          </a:xfrm>
        </p:grpSpPr>
        <p:sp>
          <p:nvSpPr>
            <p:cNvPr id="28" name="Freeform 28"/>
            <p:cNvSpPr/>
            <p:nvPr/>
          </p:nvSpPr>
          <p:spPr>
            <a:xfrm>
              <a:off x="30821" y="42618"/>
              <a:ext cx="751159" cy="668582"/>
            </a:xfrm>
            <a:custGeom>
              <a:avLst/>
              <a:gdLst/>
              <a:ahLst/>
              <a:cxnLst/>
              <a:rect l="l" t="t" r="r" b="b"/>
              <a:pathLst>
                <a:path w="751159" h="668582">
                  <a:moveTo>
                    <a:pt x="412015" y="21145"/>
                  </a:moveTo>
                  <a:lnTo>
                    <a:pt x="745543" y="604819"/>
                  </a:lnTo>
                  <a:cubicBezTo>
                    <a:pt x="753080" y="618010"/>
                    <a:pt x="753026" y="634215"/>
                    <a:pt x="745401" y="647355"/>
                  </a:cubicBezTo>
                  <a:cubicBezTo>
                    <a:pt x="737776" y="660495"/>
                    <a:pt x="723732" y="668582"/>
                    <a:pt x="708540" y="668582"/>
                  </a:cubicBezTo>
                  <a:lnTo>
                    <a:pt x="42618" y="668582"/>
                  </a:lnTo>
                  <a:cubicBezTo>
                    <a:pt x="27426" y="668582"/>
                    <a:pt x="13382" y="660495"/>
                    <a:pt x="5757" y="647355"/>
                  </a:cubicBezTo>
                  <a:cubicBezTo>
                    <a:pt x="-1868" y="634215"/>
                    <a:pt x="-1922" y="618010"/>
                    <a:pt x="5615" y="604819"/>
                  </a:cubicBezTo>
                  <a:lnTo>
                    <a:pt x="339143" y="21145"/>
                  </a:lnTo>
                  <a:cubicBezTo>
                    <a:pt x="346615" y="8070"/>
                    <a:pt x="360520" y="0"/>
                    <a:pt x="375579" y="0"/>
                  </a:cubicBezTo>
                  <a:cubicBezTo>
                    <a:pt x="390638" y="0"/>
                    <a:pt x="404543" y="8070"/>
                    <a:pt x="412015" y="21145"/>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29" name="TextBox 29"/>
            <p:cNvSpPr txBox="1"/>
            <p:nvPr/>
          </p:nvSpPr>
          <p:spPr>
            <a:xfrm>
              <a:off x="127000" y="3492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30" name="Freeform 30"/>
          <p:cNvSpPr/>
          <p:nvPr/>
        </p:nvSpPr>
        <p:spPr>
          <a:xfrm flipH="1">
            <a:off x="-978358" y="-1200953"/>
            <a:ext cx="2854947" cy="5486400"/>
          </a:xfrm>
          <a:custGeom>
            <a:avLst/>
            <a:gdLst/>
            <a:ahLst/>
            <a:cxnLst/>
            <a:rect l="l" t="t" r="r" b="b"/>
            <a:pathLst>
              <a:path w="4282420" h="8229600">
                <a:moveTo>
                  <a:pt x="4282420" y="0"/>
                </a:moveTo>
                <a:lnTo>
                  <a:pt x="0" y="0"/>
                </a:lnTo>
                <a:lnTo>
                  <a:pt x="0" y="8229600"/>
                </a:lnTo>
                <a:lnTo>
                  <a:pt x="4282420" y="8229600"/>
                </a:lnTo>
                <a:lnTo>
                  <a:pt x="428242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grpSp>
        <p:nvGrpSpPr>
          <p:cNvPr id="31" name="Group 31"/>
          <p:cNvGrpSpPr/>
          <p:nvPr/>
        </p:nvGrpSpPr>
        <p:grpSpPr>
          <a:xfrm>
            <a:off x="-368396" y="6616401"/>
            <a:ext cx="13444656" cy="483199"/>
            <a:chOff x="0" y="0"/>
            <a:chExt cx="5311469" cy="190894"/>
          </a:xfrm>
        </p:grpSpPr>
        <p:sp>
          <p:nvSpPr>
            <p:cNvPr id="32" name="Freeform 32"/>
            <p:cNvSpPr/>
            <p:nvPr/>
          </p:nvSpPr>
          <p:spPr>
            <a:xfrm>
              <a:off x="0" y="0"/>
              <a:ext cx="5311469" cy="190894"/>
            </a:xfrm>
            <a:custGeom>
              <a:avLst/>
              <a:gdLst/>
              <a:ahLst/>
              <a:cxnLst/>
              <a:rect l="l" t="t" r="r" b="b"/>
              <a:pathLst>
                <a:path w="5311469" h="190894">
                  <a:moveTo>
                    <a:pt x="38389" y="0"/>
                  </a:moveTo>
                  <a:lnTo>
                    <a:pt x="5273080" y="0"/>
                  </a:lnTo>
                  <a:cubicBezTo>
                    <a:pt x="5294281" y="0"/>
                    <a:pt x="5311469" y="17187"/>
                    <a:pt x="5311469" y="38389"/>
                  </a:cubicBezTo>
                  <a:lnTo>
                    <a:pt x="5311469" y="152505"/>
                  </a:lnTo>
                  <a:cubicBezTo>
                    <a:pt x="5311469" y="173706"/>
                    <a:pt x="5294281" y="190894"/>
                    <a:pt x="5273080" y="190894"/>
                  </a:cubicBezTo>
                  <a:lnTo>
                    <a:pt x="38389" y="190894"/>
                  </a:lnTo>
                  <a:cubicBezTo>
                    <a:pt x="17187" y="190894"/>
                    <a:pt x="0" y="173706"/>
                    <a:pt x="0" y="152505"/>
                  </a:cubicBezTo>
                  <a:lnTo>
                    <a:pt x="0" y="38389"/>
                  </a:lnTo>
                  <a:cubicBezTo>
                    <a:pt x="0" y="17187"/>
                    <a:pt x="17187" y="0"/>
                    <a:pt x="38389" y="0"/>
                  </a:cubicBezTo>
                  <a:close/>
                </a:path>
              </a:pathLst>
            </a:custGeom>
            <a:solidFill>
              <a:srgbClr val="00425A"/>
            </a:solidFill>
            <a:ln cap="rnd">
              <a:noFill/>
              <a:prstDash val="solid"/>
              <a:round/>
            </a:ln>
          </p:spPr>
          <p:txBody>
            <a:bodyPr/>
            <a:lstStyle/>
            <a:p>
              <a:pPr defTabSz="609630"/>
              <a:endParaRPr lang="en-US" sz="1200">
                <a:solidFill>
                  <a:prstClr val="black"/>
                </a:solidFill>
                <a:latin typeface="Calibri"/>
              </a:endParaRPr>
            </a:p>
          </p:txBody>
        </p:sp>
        <p:sp>
          <p:nvSpPr>
            <p:cNvPr id="33" name="TextBox 33"/>
            <p:cNvSpPr txBox="1"/>
            <p:nvPr/>
          </p:nvSpPr>
          <p:spPr>
            <a:xfrm>
              <a:off x="0" y="28575"/>
              <a:ext cx="5311469" cy="162319"/>
            </a:xfrm>
            <a:prstGeom prst="rect">
              <a:avLst/>
            </a:prstGeom>
          </p:spPr>
          <p:txBody>
            <a:bodyPr lIns="33867" tIns="33867" rIns="33867" bIns="33867" rtlCol="0" anchor="ctr"/>
            <a:lstStyle/>
            <a:p>
              <a:pPr algn="ctr" defTabSz="609630">
                <a:lnSpc>
                  <a:spcPts val="1798"/>
                </a:lnSpc>
              </a:pPr>
              <a:endParaRPr sz="1200">
                <a:solidFill>
                  <a:prstClr val="black"/>
                </a:solidFill>
                <a:latin typeface="Calibri"/>
              </a:endParaRPr>
            </a:p>
          </p:txBody>
        </p:sp>
      </p:grpSp>
      <p:sp>
        <p:nvSpPr>
          <p:cNvPr id="34" name="Freeform 34"/>
          <p:cNvSpPr/>
          <p:nvPr/>
        </p:nvSpPr>
        <p:spPr>
          <a:xfrm flipH="1">
            <a:off x="11407646" y="4748698"/>
            <a:ext cx="676642" cy="405985"/>
          </a:xfrm>
          <a:custGeom>
            <a:avLst/>
            <a:gdLst/>
            <a:ahLst/>
            <a:cxnLst/>
            <a:rect l="l" t="t" r="r" b="b"/>
            <a:pathLst>
              <a:path w="1014963" h="608978">
                <a:moveTo>
                  <a:pt x="1014962" y="0"/>
                </a:moveTo>
                <a:lnTo>
                  <a:pt x="0" y="0"/>
                </a:lnTo>
                <a:lnTo>
                  <a:pt x="0" y="608977"/>
                </a:lnTo>
                <a:lnTo>
                  <a:pt x="1014962" y="608977"/>
                </a:lnTo>
                <a:lnTo>
                  <a:pt x="101496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US" sz="1200">
              <a:solidFill>
                <a:prstClr val="black"/>
              </a:solidFill>
              <a:latin typeface="Calibri"/>
            </a:endParaRPr>
          </a:p>
        </p:txBody>
      </p:sp>
      <p:sp>
        <p:nvSpPr>
          <p:cNvPr id="35" name="TextBox 35"/>
          <p:cNvSpPr txBox="1"/>
          <p:nvPr/>
        </p:nvSpPr>
        <p:spPr>
          <a:xfrm>
            <a:off x="4845243" y="2245905"/>
            <a:ext cx="6660957" cy="2661883"/>
          </a:xfrm>
          <a:prstGeom prst="rect">
            <a:avLst/>
          </a:prstGeom>
        </p:spPr>
        <p:txBody>
          <a:bodyPr lIns="0" tIns="0" rIns="0" bIns="0" rtlCol="0" anchor="t">
            <a:spAutoFit/>
          </a:bodyPr>
          <a:lstStyle/>
          <a:p>
            <a:pPr marL="289944" lvl="1" indent="-144972" algn="r" defTabSz="609630">
              <a:lnSpc>
                <a:spcPts val="1880"/>
              </a:lnSpc>
              <a:buFont typeface="Arial"/>
              <a:buChar char="•"/>
            </a:pPr>
            <a:r>
              <a:rPr lang="en-US" sz="1343">
                <a:solidFill>
                  <a:srgbClr val="000000"/>
                </a:solidFill>
                <a:latin typeface="Montserrat"/>
                <a:ea typeface="Montserrat"/>
                <a:cs typeface="Montserrat"/>
                <a:sym typeface="Montserrat"/>
              </a:rPr>
              <a:t>Increased access to oral health services for a rural, underserved population</a:t>
            </a:r>
          </a:p>
          <a:p>
            <a:pPr algn="just" defTabSz="609630">
              <a:lnSpc>
                <a:spcPts val="1880"/>
              </a:lnSpc>
            </a:pPr>
            <a:endParaRPr lang="en-US" sz="1343">
              <a:solidFill>
                <a:srgbClr val="000000"/>
              </a:solidFill>
              <a:latin typeface="Montserrat"/>
              <a:ea typeface="Montserrat"/>
              <a:cs typeface="Montserrat"/>
              <a:sym typeface="Montserrat"/>
            </a:endParaRPr>
          </a:p>
          <a:p>
            <a:pPr marL="289944" lvl="1" indent="-144972" algn="just" defTabSz="609630">
              <a:lnSpc>
                <a:spcPts val="1880"/>
              </a:lnSpc>
              <a:buFont typeface="Arial"/>
              <a:buChar char="•"/>
            </a:pPr>
            <a:r>
              <a:rPr lang="en-US" sz="1343">
                <a:solidFill>
                  <a:srgbClr val="000000"/>
                </a:solidFill>
                <a:latin typeface="Montserrat"/>
                <a:ea typeface="Montserrat"/>
                <a:cs typeface="Montserrat"/>
                <a:sym typeface="Montserrat"/>
              </a:rPr>
              <a:t>Reduced travel barriers through mobile and community-based care</a:t>
            </a:r>
          </a:p>
          <a:p>
            <a:pPr algn="just" defTabSz="609630">
              <a:lnSpc>
                <a:spcPts val="1880"/>
              </a:lnSpc>
            </a:pPr>
            <a:endParaRPr lang="en-US" sz="1343">
              <a:solidFill>
                <a:srgbClr val="000000"/>
              </a:solidFill>
              <a:latin typeface="Montserrat"/>
              <a:ea typeface="Montserrat"/>
              <a:cs typeface="Montserrat"/>
              <a:sym typeface="Montserrat"/>
            </a:endParaRPr>
          </a:p>
          <a:p>
            <a:pPr marL="289944" lvl="1" indent="-144972" algn="just" defTabSz="609630">
              <a:lnSpc>
                <a:spcPts val="1880"/>
              </a:lnSpc>
              <a:buFont typeface="Arial"/>
              <a:buChar char="•"/>
            </a:pPr>
            <a:r>
              <a:rPr lang="en-US" sz="1343">
                <a:solidFill>
                  <a:srgbClr val="000000"/>
                </a:solidFill>
                <a:latin typeface="Montserrat"/>
                <a:ea typeface="Montserrat"/>
                <a:cs typeface="Montserrat"/>
                <a:sym typeface="Montserrat"/>
              </a:rPr>
              <a:t>Improved awareness and education on preventive oral health practices</a:t>
            </a:r>
          </a:p>
          <a:p>
            <a:pPr algn="just" defTabSz="609630">
              <a:lnSpc>
                <a:spcPts val="1880"/>
              </a:lnSpc>
            </a:pPr>
            <a:endParaRPr lang="en-US" sz="1343">
              <a:solidFill>
                <a:srgbClr val="000000"/>
              </a:solidFill>
              <a:latin typeface="Montserrat"/>
              <a:ea typeface="Montserrat"/>
              <a:cs typeface="Montserrat"/>
              <a:sym typeface="Montserrat"/>
            </a:endParaRPr>
          </a:p>
          <a:p>
            <a:pPr marL="289944" lvl="1" indent="-144972" algn="just" defTabSz="609630">
              <a:lnSpc>
                <a:spcPts val="1880"/>
              </a:lnSpc>
              <a:buFont typeface="Arial"/>
              <a:buChar char="•"/>
            </a:pPr>
            <a:r>
              <a:rPr lang="en-US" sz="1343">
                <a:solidFill>
                  <a:srgbClr val="000000"/>
                </a:solidFill>
                <a:latin typeface="Montserrat"/>
                <a:ea typeface="Montserrat"/>
                <a:cs typeface="Montserrat"/>
                <a:sym typeface="Montserrat"/>
              </a:rPr>
              <a:t>Strengthened community engagement and trust in local health programs</a:t>
            </a:r>
          </a:p>
          <a:p>
            <a:pPr algn="just" defTabSz="609630">
              <a:lnSpc>
                <a:spcPts val="1880"/>
              </a:lnSpc>
            </a:pPr>
            <a:endParaRPr lang="en-US" sz="1343">
              <a:solidFill>
                <a:srgbClr val="000000"/>
              </a:solidFill>
              <a:latin typeface="Montserrat"/>
              <a:ea typeface="Montserrat"/>
              <a:cs typeface="Montserrat"/>
              <a:sym typeface="Montserrat"/>
            </a:endParaRPr>
          </a:p>
          <a:p>
            <a:pPr marL="289944" lvl="1" indent="-144972" algn="just" defTabSz="609630">
              <a:lnSpc>
                <a:spcPts val="1880"/>
              </a:lnSpc>
              <a:buFont typeface="Arial"/>
              <a:buChar char="•"/>
            </a:pPr>
            <a:r>
              <a:rPr lang="en-US" sz="1343">
                <a:solidFill>
                  <a:srgbClr val="000000"/>
                </a:solidFill>
                <a:latin typeface="Montserrat"/>
                <a:ea typeface="Montserrat"/>
                <a:cs typeface="Montserrat"/>
                <a:sym typeface="Montserrat"/>
              </a:rPr>
              <a:t>Established a foundation for sustainable oral health initiatives</a:t>
            </a:r>
          </a:p>
          <a:p>
            <a:pPr algn="just" defTabSz="609630">
              <a:lnSpc>
                <a:spcPts val="1880"/>
              </a:lnSpc>
            </a:pPr>
            <a:endParaRPr lang="en-US" sz="1343">
              <a:solidFill>
                <a:srgbClr val="000000"/>
              </a:solidFill>
              <a:latin typeface="Montserrat"/>
              <a:ea typeface="Montserrat"/>
              <a:cs typeface="Montserrat"/>
              <a:sym typeface="Montserrat"/>
            </a:endParaRPr>
          </a:p>
        </p:txBody>
      </p:sp>
      <p:sp>
        <p:nvSpPr>
          <p:cNvPr id="36" name="TextBox 36"/>
          <p:cNvSpPr txBox="1"/>
          <p:nvPr/>
        </p:nvSpPr>
        <p:spPr>
          <a:xfrm>
            <a:off x="5965792" y="723900"/>
            <a:ext cx="5540408" cy="1962076"/>
          </a:xfrm>
          <a:prstGeom prst="rect">
            <a:avLst/>
          </a:prstGeom>
        </p:spPr>
        <p:txBody>
          <a:bodyPr lIns="0" tIns="0" rIns="0" bIns="0" rtlCol="0" anchor="t">
            <a:spAutoFit/>
          </a:bodyPr>
          <a:lstStyle/>
          <a:p>
            <a:pPr algn="r" defTabSz="609630">
              <a:lnSpc>
                <a:spcPts val="5083"/>
              </a:lnSpc>
            </a:pPr>
            <a:r>
              <a:rPr lang="en-US" sz="4579" b="1">
                <a:solidFill>
                  <a:srgbClr val="00425A"/>
                </a:solidFill>
                <a:latin typeface="Montserrat Bold"/>
                <a:ea typeface="Montserrat Bold"/>
                <a:cs typeface="Montserrat Bold"/>
                <a:sym typeface="Montserrat Bold"/>
              </a:rPr>
              <a:t>IMPACT ON ALPINE COUNTY</a:t>
            </a:r>
          </a:p>
          <a:p>
            <a:pPr algn="r" defTabSz="609630">
              <a:lnSpc>
                <a:spcPts val="5083"/>
              </a:lnSpc>
            </a:pPr>
            <a:endParaRPr lang="en-US" sz="4579" b="1">
              <a:solidFill>
                <a:srgbClr val="00425A"/>
              </a:solidFill>
              <a:latin typeface="Montserrat Bold"/>
              <a:ea typeface="Montserrat Bold"/>
              <a:cs typeface="Montserrat Bold"/>
              <a:sym typeface="Montserrat Bold"/>
            </a:endParaRPr>
          </a:p>
        </p:txBody>
      </p:sp>
      <p:sp>
        <p:nvSpPr>
          <p:cNvPr id="37" name="TextBox 37"/>
          <p:cNvSpPr txBox="1"/>
          <p:nvPr/>
        </p:nvSpPr>
        <p:spPr>
          <a:xfrm>
            <a:off x="9155907" y="4825869"/>
            <a:ext cx="1959500" cy="225318"/>
          </a:xfrm>
          <a:prstGeom prst="rect">
            <a:avLst/>
          </a:prstGeom>
        </p:spPr>
        <p:txBody>
          <a:bodyPr lIns="0" tIns="0" rIns="0" bIns="0" rtlCol="0" anchor="t">
            <a:spAutoFit/>
          </a:bodyPr>
          <a:lstStyle/>
          <a:p>
            <a:pPr algn="ctr" defTabSz="609630">
              <a:lnSpc>
                <a:spcPts val="1880"/>
              </a:lnSpc>
            </a:pPr>
            <a:r>
              <a:rPr lang="en-US" sz="1343" b="1">
                <a:solidFill>
                  <a:srgbClr val="FFFFFF"/>
                </a:solidFill>
                <a:latin typeface="Montserrat Bold"/>
                <a:ea typeface="Montserrat Bold"/>
                <a:cs typeface="Montserrat Bold"/>
                <a:sym typeface="Montserrat Bold"/>
              </a:rPr>
              <a:t>Key Characteristics</a:t>
            </a:r>
          </a:p>
        </p:txBody>
      </p:sp>
      <p:sp>
        <p:nvSpPr>
          <p:cNvPr id="38" name="TextBox 38"/>
          <p:cNvSpPr txBox="1"/>
          <p:nvPr/>
        </p:nvSpPr>
        <p:spPr>
          <a:xfrm>
            <a:off x="7356096" y="5533905"/>
            <a:ext cx="1628306" cy="225318"/>
          </a:xfrm>
          <a:prstGeom prst="rect">
            <a:avLst/>
          </a:prstGeom>
        </p:spPr>
        <p:txBody>
          <a:bodyPr lIns="0" tIns="0" rIns="0" bIns="0" rtlCol="0" anchor="t">
            <a:spAutoFit/>
          </a:bodyPr>
          <a:lstStyle/>
          <a:p>
            <a:pPr algn="ctr" defTabSz="609630">
              <a:lnSpc>
                <a:spcPts val="1880"/>
              </a:lnSpc>
            </a:pPr>
            <a:r>
              <a:rPr lang="en-US" sz="1343">
                <a:solidFill>
                  <a:srgbClr val="000000"/>
                </a:solidFill>
                <a:latin typeface="Montserrat"/>
                <a:ea typeface="Montserrat"/>
                <a:cs typeface="Montserrat"/>
                <a:sym typeface="Montserrat"/>
              </a:rPr>
              <a:t>Collaboration</a:t>
            </a:r>
          </a:p>
        </p:txBody>
      </p:sp>
      <p:sp>
        <p:nvSpPr>
          <p:cNvPr id="39" name="TextBox 39"/>
          <p:cNvSpPr txBox="1"/>
          <p:nvPr/>
        </p:nvSpPr>
        <p:spPr>
          <a:xfrm>
            <a:off x="9658607" y="5533905"/>
            <a:ext cx="1628306" cy="225318"/>
          </a:xfrm>
          <a:prstGeom prst="rect">
            <a:avLst/>
          </a:prstGeom>
        </p:spPr>
        <p:txBody>
          <a:bodyPr lIns="0" tIns="0" rIns="0" bIns="0" rtlCol="0" anchor="t">
            <a:spAutoFit/>
          </a:bodyPr>
          <a:lstStyle/>
          <a:p>
            <a:pPr algn="ctr" defTabSz="609630">
              <a:lnSpc>
                <a:spcPts val="1880"/>
              </a:lnSpc>
            </a:pPr>
            <a:r>
              <a:rPr lang="en-US" sz="1343">
                <a:solidFill>
                  <a:srgbClr val="000000"/>
                </a:solidFill>
                <a:latin typeface="Montserrat"/>
                <a:ea typeface="Montserrat"/>
                <a:cs typeface="Montserrat"/>
                <a:sym typeface="Montserrat"/>
              </a:rPr>
              <a:t>Services</a:t>
            </a:r>
          </a:p>
        </p:txBody>
      </p:sp>
      <p:sp>
        <p:nvSpPr>
          <p:cNvPr id="40" name="TextBox 40"/>
          <p:cNvSpPr txBox="1"/>
          <p:nvPr/>
        </p:nvSpPr>
        <p:spPr>
          <a:xfrm>
            <a:off x="5053586" y="5533905"/>
            <a:ext cx="1628306" cy="225318"/>
          </a:xfrm>
          <a:prstGeom prst="rect">
            <a:avLst/>
          </a:prstGeom>
        </p:spPr>
        <p:txBody>
          <a:bodyPr lIns="0" tIns="0" rIns="0" bIns="0" rtlCol="0" anchor="t">
            <a:spAutoFit/>
          </a:bodyPr>
          <a:lstStyle/>
          <a:p>
            <a:pPr algn="ctr" defTabSz="609630">
              <a:lnSpc>
                <a:spcPts val="1880"/>
              </a:lnSpc>
            </a:pPr>
            <a:r>
              <a:rPr lang="en-US" sz="1343">
                <a:solidFill>
                  <a:srgbClr val="000000"/>
                </a:solidFill>
                <a:latin typeface="Montserrat"/>
                <a:ea typeface="Montserrat"/>
                <a:cs typeface="Montserrat"/>
                <a:sym typeface="Montserrat"/>
              </a:rPr>
              <a:t>Outreach</a:t>
            </a:r>
          </a:p>
        </p:txBody>
      </p:sp>
    </p:spTree>
    <p:extLst>
      <p:ext uri="{BB962C8B-B14F-4D97-AF65-F5344CB8AC3E}">
        <p14:creationId xmlns:p14="http://schemas.microsoft.com/office/powerpoint/2010/main" val="13479146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28322" y="-217072"/>
            <a:ext cx="5712161" cy="7292143"/>
            <a:chOff x="0" y="0"/>
            <a:chExt cx="1290727" cy="1647742"/>
          </a:xfrm>
        </p:grpSpPr>
        <p:sp>
          <p:nvSpPr>
            <p:cNvPr id="3" name="Freeform 3"/>
            <p:cNvSpPr/>
            <p:nvPr/>
          </p:nvSpPr>
          <p:spPr>
            <a:xfrm>
              <a:off x="0" y="0"/>
              <a:ext cx="1290727" cy="1647741"/>
            </a:xfrm>
            <a:custGeom>
              <a:avLst/>
              <a:gdLst/>
              <a:ahLst/>
              <a:cxnLst/>
              <a:rect l="l" t="t" r="r" b="b"/>
              <a:pathLst>
                <a:path w="1290727" h="1647741">
                  <a:moveTo>
                    <a:pt x="0" y="0"/>
                  </a:moveTo>
                  <a:lnTo>
                    <a:pt x="1290727" y="0"/>
                  </a:lnTo>
                  <a:lnTo>
                    <a:pt x="1290727" y="1647741"/>
                  </a:lnTo>
                  <a:lnTo>
                    <a:pt x="0" y="1647741"/>
                  </a:lnTo>
                  <a:close/>
                </a:path>
              </a:pathLst>
            </a:custGeom>
            <a:blipFill>
              <a:blip r:embed="rId3"/>
              <a:stretch>
                <a:fillRect l="-13829" r="-13829"/>
              </a:stretch>
            </a:blipFill>
            <a:ln w="266700" cap="sq">
              <a:solidFill>
                <a:srgbClr val="A2C41C"/>
              </a:solidFill>
              <a:prstDash val="solid"/>
              <a:miter/>
            </a:ln>
          </p:spPr>
          <p:txBody>
            <a:bodyPr/>
            <a:lstStyle/>
            <a:p>
              <a:pPr defTabSz="609630"/>
              <a:endParaRPr lang="en-US" sz="1200">
                <a:solidFill>
                  <a:prstClr val="black"/>
                </a:solidFill>
                <a:latin typeface="Calibri"/>
              </a:endParaRPr>
            </a:p>
          </p:txBody>
        </p:sp>
      </p:grpSp>
      <p:grpSp>
        <p:nvGrpSpPr>
          <p:cNvPr id="4" name="Group 4"/>
          <p:cNvGrpSpPr/>
          <p:nvPr/>
        </p:nvGrpSpPr>
        <p:grpSpPr>
          <a:xfrm>
            <a:off x="702628" y="4679888"/>
            <a:ext cx="5937465" cy="1538681"/>
            <a:chOff x="0" y="0"/>
            <a:chExt cx="2345665" cy="607874"/>
          </a:xfrm>
        </p:grpSpPr>
        <p:sp>
          <p:nvSpPr>
            <p:cNvPr id="5" name="Freeform 5"/>
            <p:cNvSpPr/>
            <p:nvPr/>
          </p:nvSpPr>
          <p:spPr>
            <a:xfrm>
              <a:off x="0" y="0"/>
              <a:ext cx="2345665" cy="607874"/>
            </a:xfrm>
            <a:custGeom>
              <a:avLst/>
              <a:gdLst/>
              <a:ahLst/>
              <a:cxnLst/>
              <a:rect l="l" t="t" r="r" b="b"/>
              <a:pathLst>
                <a:path w="2345665" h="607874">
                  <a:moveTo>
                    <a:pt x="5216" y="0"/>
                  </a:moveTo>
                  <a:lnTo>
                    <a:pt x="2340450" y="0"/>
                  </a:lnTo>
                  <a:cubicBezTo>
                    <a:pt x="2343330" y="0"/>
                    <a:pt x="2345665" y="2335"/>
                    <a:pt x="2345665" y="5216"/>
                  </a:cubicBezTo>
                  <a:lnTo>
                    <a:pt x="2345665" y="602658"/>
                  </a:lnTo>
                  <a:cubicBezTo>
                    <a:pt x="2345665" y="604041"/>
                    <a:pt x="2345116" y="605368"/>
                    <a:pt x="2344138" y="606346"/>
                  </a:cubicBezTo>
                  <a:cubicBezTo>
                    <a:pt x="2343159" y="607324"/>
                    <a:pt x="2341833" y="607874"/>
                    <a:pt x="2340450" y="607874"/>
                  </a:cubicBezTo>
                  <a:lnTo>
                    <a:pt x="5216" y="607874"/>
                  </a:lnTo>
                  <a:cubicBezTo>
                    <a:pt x="3832" y="607874"/>
                    <a:pt x="2506" y="607324"/>
                    <a:pt x="1528" y="606346"/>
                  </a:cubicBezTo>
                  <a:cubicBezTo>
                    <a:pt x="550" y="605368"/>
                    <a:pt x="0" y="604041"/>
                    <a:pt x="0" y="602658"/>
                  </a:cubicBezTo>
                  <a:lnTo>
                    <a:pt x="0" y="5216"/>
                  </a:lnTo>
                  <a:cubicBezTo>
                    <a:pt x="0" y="2335"/>
                    <a:pt x="2335" y="0"/>
                    <a:pt x="5216" y="0"/>
                  </a:cubicBezTo>
                  <a:close/>
                </a:path>
              </a:pathLst>
            </a:custGeom>
            <a:solidFill>
              <a:srgbClr val="A2C41C"/>
            </a:solidFill>
          </p:spPr>
          <p:txBody>
            <a:bodyPr/>
            <a:lstStyle/>
            <a:p>
              <a:pPr defTabSz="609630"/>
              <a:endParaRPr lang="en-US" sz="1200">
                <a:solidFill>
                  <a:prstClr val="black"/>
                </a:solidFill>
                <a:latin typeface="Calibri"/>
              </a:endParaRPr>
            </a:p>
          </p:txBody>
        </p:sp>
        <p:sp>
          <p:nvSpPr>
            <p:cNvPr id="6" name="TextBox 6"/>
            <p:cNvSpPr txBox="1"/>
            <p:nvPr/>
          </p:nvSpPr>
          <p:spPr>
            <a:xfrm>
              <a:off x="0" y="19050"/>
              <a:ext cx="2345665" cy="58882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7" name="Group 7"/>
          <p:cNvGrpSpPr/>
          <p:nvPr/>
        </p:nvGrpSpPr>
        <p:grpSpPr>
          <a:xfrm>
            <a:off x="702628" y="4499225"/>
            <a:ext cx="3369684" cy="361324"/>
            <a:chOff x="0" y="0"/>
            <a:chExt cx="1331233" cy="142745"/>
          </a:xfrm>
        </p:grpSpPr>
        <p:sp>
          <p:nvSpPr>
            <p:cNvPr id="8" name="Freeform 8"/>
            <p:cNvSpPr/>
            <p:nvPr/>
          </p:nvSpPr>
          <p:spPr>
            <a:xfrm>
              <a:off x="0" y="0"/>
              <a:ext cx="1331233" cy="142745"/>
            </a:xfrm>
            <a:custGeom>
              <a:avLst/>
              <a:gdLst/>
              <a:ahLst/>
              <a:cxnLst/>
              <a:rect l="l" t="t" r="r" b="b"/>
              <a:pathLst>
                <a:path w="1331233" h="142745">
                  <a:moveTo>
                    <a:pt x="9190" y="0"/>
                  </a:moveTo>
                  <a:lnTo>
                    <a:pt x="1322043" y="0"/>
                  </a:lnTo>
                  <a:cubicBezTo>
                    <a:pt x="1327119" y="0"/>
                    <a:pt x="1331233" y="4115"/>
                    <a:pt x="1331233" y="9190"/>
                  </a:cubicBezTo>
                  <a:lnTo>
                    <a:pt x="1331233" y="133555"/>
                  </a:lnTo>
                  <a:cubicBezTo>
                    <a:pt x="1331233" y="138631"/>
                    <a:pt x="1327119" y="142745"/>
                    <a:pt x="1322043" y="142745"/>
                  </a:cubicBezTo>
                  <a:lnTo>
                    <a:pt x="9190" y="142745"/>
                  </a:lnTo>
                  <a:cubicBezTo>
                    <a:pt x="4115" y="142745"/>
                    <a:pt x="0" y="138631"/>
                    <a:pt x="0" y="133555"/>
                  </a:cubicBezTo>
                  <a:lnTo>
                    <a:pt x="0" y="9190"/>
                  </a:lnTo>
                  <a:cubicBezTo>
                    <a:pt x="0" y="4115"/>
                    <a:pt x="4115" y="0"/>
                    <a:pt x="9190" y="0"/>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9" name="TextBox 9"/>
            <p:cNvSpPr txBox="1"/>
            <p:nvPr/>
          </p:nvSpPr>
          <p:spPr>
            <a:xfrm>
              <a:off x="0" y="19050"/>
              <a:ext cx="1331233" cy="123695"/>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10" name="Group 10"/>
          <p:cNvGrpSpPr/>
          <p:nvPr/>
        </p:nvGrpSpPr>
        <p:grpSpPr>
          <a:xfrm>
            <a:off x="648668" y="2458230"/>
            <a:ext cx="5937465" cy="1538681"/>
            <a:chOff x="0" y="0"/>
            <a:chExt cx="2345665" cy="607874"/>
          </a:xfrm>
        </p:grpSpPr>
        <p:sp>
          <p:nvSpPr>
            <p:cNvPr id="11" name="Freeform 11"/>
            <p:cNvSpPr/>
            <p:nvPr/>
          </p:nvSpPr>
          <p:spPr>
            <a:xfrm>
              <a:off x="0" y="0"/>
              <a:ext cx="2345665" cy="607874"/>
            </a:xfrm>
            <a:custGeom>
              <a:avLst/>
              <a:gdLst/>
              <a:ahLst/>
              <a:cxnLst/>
              <a:rect l="l" t="t" r="r" b="b"/>
              <a:pathLst>
                <a:path w="2345665" h="607874">
                  <a:moveTo>
                    <a:pt x="5216" y="0"/>
                  </a:moveTo>
                  <a:lnTo>
                    <a:pt x="2340450" y="0"/>
                  </a:lnTo>
                  <a:cubicBezTo>
                    <a:pt x="2343330" y="0"/>
                    <a:pt x="2345665" y="2335"/>
                    <a:pt x="2345665" y="5216"/>
                  </a:cubicBezTo>
                  <a:lnTo>
                    <a:pt x="2345665" y="602658"/>
                  </a:lnTo>
                  <a:cubicBezTo>
                    <a:pt x="2345665" y="604041"/>
                    <a:pt x="2345116" y="605368"/>
                    <a:pt x="2344138" y="606346"/>
                  </a:cubicBezTo>
                  <a:cubicBezTo>
                    <a:pt x="2343159" y="607324"/>
                    <a:pt x="2341833" y="607874"/>
                    <a:pt x="2340450" y="607874"/>
                  </a:cubicBezTo>
                  <a:lnTo>
                    <a:pt x="5216" y="607874"/>
                  </a:lnTo>
                  <a:cubicBezTo>
                    <a:pt x="3832" y="607874"/>
                    <a:pt x="2506" y="607324"/>
                    <a:pt x="1528" y="606346"/>
                  </a:cubicBezTo>
                  <a:cubicBezTo>
                    <a:pt x="550" y="605368"/>
                    <a:pt x="0" y="604041"/>
                    <a:pt x="0" y="602658"/>
                  </a:cubicBezTo>
                  <a:lnTo>
                    <a:pt x="0" y="5216"/>
                  </a:lnTo>
                  <a:cubicBezTo>
                    <a:pt x="0" y="2335"/>
                    <a:pt x="2335" y="0"/>
                    <a:pt x="5216" y="0"/>
                  </a:cubicBezTo>
                  <a:close/>
                </a:path>
              </a:pathLst>
            </a:custGeom>
            <a:solidFill>
              <a:srgbClr val="A2C41C"/>
            </a:solidFill>
          </p:spPr>
          <p:txBody>
            <a:bodyPr/>
            <a:lstStyle/>
            <a:p>
              <a:pPr defTabSz="609630"/>
              <a:endParaRPr lang="en-US" sz="1200">
                <a:solidFill>
                  <a:prstClr val="black"/>
                </a:solidFill>
                <a:latin typeface="Calibri"/>
              </a:endParaRPr>
            </a:p>
          </p:txBody>
        </p:sp>
        <p:sp>
          <p:nvSpPr>
            <p:cNvPr id="12" name="TextBox 12"/>
            <p:cNvSpPr txBox="1"/>
            <p:nvPr/>
          </p:nvSpPr>
          <p:spPr>
            <a:xfrm>
              <a:off x="0" y="19050"/>
              <a:ext cx="2345665" cy="58882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13" name="Group 13"/>
          <p:cNvGrpSpPr/>
          <p:nvPr/>
        </p:nvGrpSpPr>
        <p:grpSpPr>
          <a:xfrm>
            <a:off x="648667" y="2277567"/>
            <a:ext cx="3369684" cy="361324"/>
            <a:chOff x="0" y="0"/>
            <a:chExt cx="1331233" cy="142745"/>
          </a:xfrm>
        </p:grpSpPr>
        <p:sp>
          <p:nvSpPr>
            <p:cNvPr id="14" name="Freeform 14"/>
            <p:cNvSpPr/>
            <p:nvPr/>
          </p:nvSpPr>
          <p:spPr>
            <a:xfrm>
              <a:off x="0" y="0"/>
              <a:ext cx="1331233" cy="142745"/>
            </a:xfrm>
            <a:custGeom>
              <a:avLst/>
              <a:gdLst/>
              <a:ahLst/>
              <a:cxnLst/>
              <a:rect l="l" t="t" r="r" b="b"/>
              <a:pathLst>
                <a:path w="1331233" h="142745">
                  <a:moveTo>
                    <a:pt x="9190" y="0"/>
                  </a:moveTo>
                  <a:lnTo>
                    <a:pt x="1322043" y="0"/>
                  </a:lnTo>
                  <a:cubicBezTo>
                    <a:pt x="1327119" y="0"/>
                    <a:pt x="1331233" y="4115"/>
                    <a:pt x="1331233" y="9190"/>
                  </a:cubicBezTo>
                  <a:lnTo>
                    <a:pt x="1331233" y="133555"/>
                  </a:lnTo>
                  <a:cubicBezTo>
                    <a:pt x="1331233" y="138631"/>
                    <a:pt x="1327119" y="142745"/>
                    <a:pt x="1322043" y="142745"/>
                  </a:cubicBezTo>
                  <a:lnTo>
                    <a:pt x="9190" y="142745"/>
                  </a:lnTo>
                  <a:cubicBezTo>
                    <a:pt x="4115" y="142745"/>
                    <a:pt x="0" y="138631"/>
                    <a:pt x="0" y="133555"/>
                  </a:cubicBezTo>
                  <a:lnTo>
                    <a:pt x="0" y="9190"/>
                  </a:lnTo>
                  <a:cubicBezTo>
                    <a:pt x="0" y="4115"/>
                    <a:pt x="4115" y="0"/>
                    <a:pt x="9190" y="0"/>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15" name="TextBox 15"/>
            <p:cNvSpPr txBox="1"/>
            <p:nvPr/>
          </p:nvSpPr>
          <p:spPr>
            <a:xfrm>
              <a:off x="0" y="19050"/>
              <a:ext cx="1331233" cy="123695"/>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16" name="TextBox 16"/>
          <p:cNvSpPr txBox="1"/>
          <p:nvPr/>
        </p:nvSpPr>
        <p:spPr>
          <a:xfrm>
            <a:off x="685800" y="681735"/>
            <a:ext cx="5937465" cy="1359346"/>
          </a:xfrm>
          <a:prstGeom prst="rect">
            <a:avLst/>
          </a:prstGeom>
        </p:spPr>
        <p:txBody>
          <a:bodyPr lIns="0" tIns="0" rIns="0" bIns="0" rtlCol="0" anchor="t">
            <a:spAutoFit/>
          </a:bodyPr>
          <a:lstStyle/>
          <a:p>
            <a:pPr defTabSz="609630">
              <a:lnSpc>
                <a:spcPts val="5332"/>
              </a:lnSpc>
            </a:pPr>
            <a:r>
              <a:rPr lang="en-US" sz="4804" b="1">
                <a:solidFill>
                  <a:srgbClr val="00425A"/>
                </a:solidFill>
                <a:latin typeface="Montserrat Bold"/>
                <a:ea typeface="Montserrat Bold"/>
                <a:cs typeface="Montserrat Bold"/>
                <a:sym typeface="Montserrat Bold"/>
              </a:rPr>
              <a:t>CHALLENGES &amp; SUCCESSES </a:t>
            </a:r>
          </a:p>
        </p:txBody>
      </p:sp>
      <p:sp>
        <p:nvSpPr>
          <p:cNvPr id="17" name="TextBox 17"/>
          <p:cNvSpPr txBox="1"/>
          <p:nvPr/>
        </p:nvSpPr>
        <p:spPr>
          <a:xfrm>
            <a:off x="827376" y="4532067"/>
            <a:ext cx="2405277" cy="272190"/>
          </a:xfrm>
          <a:prstGeom prst="rect">
            <a:avLst/>
          </a:prstGeom>
        </p:spPr>
        <p:txBody>
          <a:bodyPr lIns="0" tIns="0" rIns="0" bIns="0" rtlCol="0" anchor="t">
            <a:spAutoFit/>
          </a:bodyPr>
          <a:lstStyle/>
          <a:p>
            <a:pPr defTabSz="609630">
              <a:lnSpc>
                <a:spcPts val="2255"/>
              </a:lnSpc>
            </a:pPr>
            <a:r>
              <a:rPr lang="en-US" sz="1610" b="1">
                <a:solidFill>
                  <a:srgbClr val="FFFFFF"/>
                </a:solidFill>
                <a:latin typeface="Montserrat Bold"/>
                <a:ea typeface="Montserrat Bold"/>
                <a:cs typeface="Montserrat Bold"/>
                <a:sym typeface="Montserrat Bold"/>
              </a:rPr>
              <a:t>Successes</a:t>
            </a:r>
          </a:p>
        </p:txBody>
      </p:sp>
      <p:sp>
        <p:nvSpPr>
          <p:cNvPr id="18" name="TextBox 18"/>
          <p:cNvSpPr txBox="1"/>
          <p:nvPr/>
        </p:nvSpPr>
        <p:spPr>
          <a:xfrm>
            <a:off x="702628" y="4808353"/>
            <a:ext cx="5721624" cy="1444626"/>
          </a:xfrm>
          <a:prstGeom prst="rect">
            <a:avLst/>
          </a:prstGeom>
        </p:spPr>
        <p:txBody>
          <a:bodyPr lIns="0" tIns="0" rIns="0" bIns="0" rtlCol="0" anchor="t">
            <a:spAutoFit/>
          </a:bodyPr>
          <a:lstStyle/>
          <a:p>
            <a:pPr defTabSz="609630">
              <a:lnSpc>
                <a:spcPts val="1929"/>
              </a:lnSpc>
            </a:pPr>
            <a:endParaRPr sz="1200">
              <a:solidFill>
                <a:prstClr val="black"/>
              </a:solidFill>
              <a:latin typeface="Calibri"/>
            </a:endParaRPr>
          </a:p>
          <a:p>
            <a:pPr marL="297454" lvl="1" indent="-148727" defTabSz="609630">
              <a:lnSpc>
                <a:spcPts val="1929"/>
              </a:lnSpc>
              <a:buFont typeface="Arial"/>
              <a:buChar char="•"/>
            </a:pPr>
            <a:r>
              <a:rPr lang="en-US" sz="1377">
                <a:solidFill>
                  <a:srgbClr val="000000"/>
                </a:solidFill>
                <a:latin typeface="Montserrat"/>
                <a:ea typeface="Montserrat"/>
                <a:cs typeface="Montserrat"/>
                <a:sym typeface="Montserrat"/>
              </a:rPr>
              <a:t>In-school screenings by dental professionals.</a:t>
            </a:r>
          </a:p>
          <a:p>
            <a:pPr marL="297454" lvl="1" indent="-148727" defTabSz="609630">
              <a:lnSpc>
                <a:spcPts val="1929"/>
              </a:lnSpc>
              <a:buFont typeface="Arial"/>
              <a:buChar char="•"/>
            </a:pPr>
            <a:r>
              <a:rPr lang="en-US" sz="1377">
                <a:solidFill>
                  <a:srgbClr val="000000"/>
                </a:solidFill>
                <a:latin typeface="Montserrat"/>
                <a:ea typeface="Montserrat"/>
                <a:cs typeface="Montserrat"/>
                <a:sym typeface="Montserrat"/>
              </a:rPr>
              <a:t>Screenings through Early Smiles.</a:t>
            </a:r>
          </a:p>
          <a:p>
            <a:pPr marL="297454" lvl="1" indent="-148727" defTabSz="609630">
              <a:lnSpc>
                <a:spcPts val="1929"/>
              </a:lnSpc>
              <a:buFont typeface="Arial"/>
              <a:buChar char="•"/>
            </a:pPr>
            <a:r>
              <a:rPr lang="en-US" sz="1377">
                <a:solidFill>
                  <a:srgbClr val="000000"/>
                </a:solidFill>
                <a:latin typeface="Montserrat"/>
                <a:ea typeface="Montserrat"/>
                <a:cs typeface="Montserrat"/>
                <a:sym typeface="Montserrat"/>
              </a:rPr>
              <a:t>Smile Dental Services Van visits.</a:t>
            </a:r>
          </a:p>
          <a:p>
            <a:pPr marL="297454" lvl="1" indent="-148727" defTabSz="609630">
              <a:lnSpc>
                <a:spcPts val="1929"/>
              </a:lnSpc>
              <a:buFont typeface="Arial"/>
              <a:buChar char="•"/>
            </a:pPr>
            <a:r>
              <a:rPr lang="en-US" sz="1377">
                <a:solidFill>
                  <a:srgbClr val="000000"/>
                </a:solidFill>
                <a:latin typeface="Montserrat"/>
                <a:ea typeface="Montserrat"/>
                <a:cs typeface="Montserrat"/>
                <a:sym typeface="Montserrat"/>
              </a:rPr>
              <a:t>Outreach events and resource distribution.</a:t>
            </a:r>
          </a:p>
          <a:p>
            <a:pPr defTabSz="609630">
              <a:lnSpc>
                <a:spcPts val="1929"/>
              </a:lnSpc>
            </a:pPr>
            <a:endParaRPr lang="en-US" sz="1377">
              <a:solidFill>
                <a:srgbClr val="000000"/>
              </a:solidFill>
              <a:latin typeface="Montserrat"/>
              <a:ea typeface="Montserrat"/>
              <a:cs typeface="Montserrat"/>
              <a:sym typeface="Montserrat"/>
            </a:endParaRPr>
          </a:p>
        </p:txBody>
      </p:sp>
      <p:sp>
        <p:nvSpPr>
          <p:cNvPr id="19" name="TextBox 19"/>
          <p:cNvSpPr txBox="1"/>
          <p:nvPr/>
        </p:nvSpPr>
        <p:spPr>
          <a:xfrm>
            <a:off x="773416" y="2310409"/>
            <a:ext cx="2405277" cy="272190"/>
          </a:xfrm>
          <a:prstGeom prst="rect">
            <a:avLst/>
          </a:prstGeom>
        </p:spPr>
        <p:txBody>
          <a:bodyPr lIns="0" tIns="0" rIns="0" bIns="0" rtlCol="0" anchor="t">
            <a:spAutoFit/>
          </a:bodyPr>
          <a:lstStyle/>
          <a:p>
            <a:pPr defTabSz="609630">
              <a:lnSpc>
                <a:spcPts val="2255"/>
              </a:lnSpc>
            </a:pPr>
            <a:r>
              <a:rPr lang="en-US" sz="1610" b="1">
                <a:solidFill>
                  <a:srgbClr val="FFFFFF"/>
                </a:solidFill>
                <a:latin typeface="Montserrat Bold"/>
                <a:ea typeface="Montserrat Bold"/>
                <a:cs typeface="Montserrat Bold"/>
                <a:sym typeface="Montserrat Bold"/>
              </a:rPr>
              <a:t>Challenges</a:t>
            </a:r>
          </a:p>
        </p:txBody>
      </p:sp>
      <p:sp>
        <p:nvSpPr>
          <p:cNvPr id="20" name="TextBox 20"/>
          <p:cNvSpPr txBox="1"/>
          <p:nvPr/>
        </p:nvSpPr>
        <p:spPr>
          <a:xfrm>
            <a:off x="648667" y="2803991"/>
            <a:ext cx="5721624" cy="1200970"/>
          </a:xfrm>
          <a:prstGeom prst="rect">
            <a:avLst/>
          </a:prstGeom>
        </p:spPr>
        <p:txBody>
          <a:bodyPr lIns="0" tIns="0" rIns="0" bIns="0" rtlCol="0" anchor="t">
            <a:spAutoFit/>
          </a:bodyPr>
          <a:lstStyle/>
          <a:p>
            <a:pPr marL="297454" lvl="1" indent="-148727" defTabSz="609630">
              <a:lnSpc>
                <a:spcPts val="1929"/>
              </a:lnSpc>
              <a:buFont typeface="Arial"/>
              <a:buChar char="•"/>
            </a:pPr>
            <a:r>
              <a:rPr lang="en-US" sz="1377">
                <a:solidFill>
                  <a:srgbClr val="000000"/>
                </a:solidFill>
                <a:latin typeface="Montserrat"/>
                <a:ea typeface="Montserrat"/>
                <a:cs typeface="Montserrat"/>
                <a:sym typeface="Montserrat"/>
              </a:rPr>
              <a:t>Geographic isolation.</a:t>
            </a:r>
          </a:p>
          <a:p>
            <a:pPr marL="297454" lvl="1" indent="-148727" defTabSz="609630">
              <a:lnSpc>
                <a:spcPts val="1929"/>
              </a:lnSpc>
              <a:buFont typeface="Arial"/>
              <a:buChar char="•"/>
            </a:pPr>
            <a:r>
              <a:rPr lang="en-US" sz="1377">
                <a:solidFill>
                  <a:srgbClr val="000000"/>
                </a:solidFill>
                <a:latin typeface="Montserrat"/>
                <a:ea typeface="Montserrat"/>
                <a:cs typeface="Montserrat"/>
                <a:sym typeface="Montserrat"/>
              </a:rPr>
              <a:t>Transportation barriers.</a:t>
            </a:r>
          </a:p>
          <a:p>
            <a:pPr marL="297454" lvl="1" indent="-148727" defTabSz="609630">
              <a:lnSpc>
                <a:spcPts val="1929"/>
              </a:lnSpc>
              <a:buFont typeface="Arial"/>
              <a:buChar char="•"/>
            </a:pPr>
            <a:r>
              <a:rPr lang="en-US" sz="1377">
                <a:solidFill>
                  <a:srgbClr val="000000"/>
                </a:solidFill>
                <a:latin typeface="Montserrat"/>
                <a:ea typeface="Montserrat"/>
                <a:cs typeface="Montserrat"/>
                <a:sym typeface="Montserrat"/>
              </a:rPr>
              <a:t>Lack of providers in the county</a:t>
            </a:r>
          </a:p>
          <a:p>
            <a:pPr marL="297454" lvl="1" indent="-148727" defTabSz="609630">
              <a:lnSpc>
                <a:spcPts val="1929"/>
              </a:lnSpc>
              <a:buFont typeface="Arial"/>
              <a:buChar char="•"/>
            </a:pPr>
            <a:r>
              <a:rPr lang="en-US" sz="1377">
                <a:solidFill>
                  <a:srgbClr val="000000"/>
                </a:solidFill>
                <a:latin typeface="Montserrat"/>
                <a:ea typeface="Montserrat"/>
                <a:cs typeface="Montserrat"/>
                <a:sym typeface="Montserrat"/>
              </a:rPr>
              <a:t>Access to services </a:t>
            </a:r>
          </a:p>
          <a:p>
            <a:pPr defTabSz="609630">
              <a:lnSpc>
                <a:spcPts val="1929"/>
              </a:lnSpc>
            </a:pPr>
            <a:endParaRPr lang="en-US" sz="1377">
              <a:solidFill>
                <a:srgbClr val="000000"/>
              </a:solidFill>
              <a:latin typeface="Montserrat"/>
              <a:ea typeface="Montserrat"/>
              <a:cs typeface="Montserrat"/>
              <a:sym typeface="Montserrat"/>
            </a:endParaRPr>
          </a:p>
        </p:txBody>
      </p:sp>
    </p:spTree>
    <p:extLst>
      <p:ext uri="{BB962C8B-B14F-4D97-AF65-F5344CB8AC3E}">
        <p14:creationId xmlns:p14="http://schemas.microsoft.com/office/powerpoint/2010/main" val="316409666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2104326" y="-1382761"/>
            <a:ext cx="5222239" cy="8325309"/>
          </a:xfrm>
          <a:custGeom>
            <a:avLst/>
            <a:gdLst/>
            <a:ahLst/>
            <a:cxnLst/>
            <a:rect l="l" t="t" r="r" b="b"/>
            <a:pathLst>
              <a:path w="7833359" h="12487964">
                <a:moveTo>
                  <a:pt x="7833359" y="0"/>
                </a:moveTo>
                <a:lnTo>
                  <a:pt x="0" y="0"/>
                </a:lnTo>
                <a:lnTo>
                  <a:pt x="0" y="12487963"/>
                </a:lnTo>
                <a:lnTo>
                  <a:pt x="7833359" y="12487963"/>
                </a:lnTo>
                <a:lnTo>
                  <a:pt x="783335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sp>
        <p:nvSpPr>
          <p:cNvPr id="3" name="Freeform 3"/>
          <p:cNvSpPr/>
          <p:nvPr/>
        </p:nvSpPr>
        <p:spPr>
          <a:xfrm>
            <a:off x="9074087" y="-1382761"/>
            <a:ext cx="5222239" cy="8325309"/>
          </a:xfrm>
          <a:custGeom>
            <a:avLst/>
            <a:gdLst/>
            <a:ahLst/>
            <a:cxnLst/>
            <a:rect l="l" t="t" r="r" b="b"/>
            <a:pathLst>
              <a:path w="7833359" h="12487964">
                <a:moveTo>
                  <a:pt x="0" y="0"/>
                </a:moveTo>
                <a:lnTo>
                  <a:pt x="7833359" y="0"/>
                </a:lnTo>
                <a:lnTo>
                  <a:pt x="7833359" y="12487963"/>
                </a:lnTo>
                <a:lnTo>
                  <a:pt x="0" y="124879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grpSp>
        <p:nvGrpSpPr>
          <p:cNvPr id="4" name="Group 4"/>
          <p:cNvGrpSpPr/>
          <p:nvPr/>
        </p:nvGrpSpPr>
        <p:grpSpPr>
          <a:xfrm>
            <a:off x="875064" y="3232151"/>
            <a:ext cx="7592222" cy="2254011"/>
            <a:chOff x="0" y="0"/>
            <a:chExt cx="15184444" cy="4508022"/>
          </a:xfrm>
        </p:grpSpPr>
        <p:grpSp>
          <p:nvGrpSpPr>
            <p:cNvPr id="5" name="Group 5"/>
            <p:cNvGrpSpPr/>
            <p:nvPr/>
          </p:nvGrpSpPr>
          <p:grpSpPr>
            <a:xfrm>
              <a:off x="0" y="0"/>
              <a:ext cx="4696244" cy="4497463"/>
              <a:chOff x="0" y="0"/>
              <a:chExt cx="980862" cy="939344"/>
            </a:xfrm>
          </p:grpSpPr>
          <p:sp>
            <p:nvSpPr>
              <p:cNvPr id="6" name="Freeform 6"/>
              <p:cNvSpPr/>
              <p:nvPr/>
            </p:nvSpPr>
            <p:spPr>
              <a:xfrm>
                <a:off x="0" y="0"/>
                <a:ext cx="980862" cy="939344"/>
              </a:xfrm>
              <a:custGeom>
                <a:avLst/>
                <a:gdLst/>
                <a:ahLst/>
                <a:cxnLst/>
                <a:rect l="l" t="t" r="r" b="b"/>
                <a:pathLst>
                  <a:path w="980862" h="939344">
                    <a:moveTo>
                      <a:pt x="54049" y="0"/>
                    </a:moveTo>
                    <a:lnTo>
                      <a:pt x="926813" y="0"/>
                    </a:lnTo>
                    <a:cubicBezTo>
                      <a:pt x="956664" y="0"/>
                      <a:pt x="980862" y="24199"/>
                      <a:pt x="980862" y="54049"/>
                    </a:cubicBezTo>
                    <a:lnTo>
                      <a:pt x="980862" y="885295"/>
                    </a:lnTo>
                    <a:cubicBezTo>
                      <a:pt x="980862" y="899630"/>
                      <a:pt x="975168" y="913378"/>
                      <a:pt x="965031" y="923514"/>
                    </a:cubicBezTo>
                    <a:cubicBezTo>
                      <a:pt x="954895" y="933650"/>
                      <a:pt x="941148" y="939344"/>
                      <a:pt x="926813" y="939344"/>
                    </a:cubicBezTo>
                    <a:lnTo>
                      <a:pt x="54049" y="939344"/>
                    </a:lnTo>
                    <a:cubicBezTo>
                      <a:pt x="24199" y="939344"/>
                      <a:pt x="0" y="915146"/>
                      <a:pt x="0" y="885295"/>
                    </a:cubicBezTo>
                    <a:lnTo>
                      <a:pt x="0" y="54049"/>
                    </a:lnTo>
                    <a:cubicBezTo>
                      <a:pt x="0" y="24199"/>
                      <a:pt x="24199" y="0"/>
                      <a:pt x="54049" y="0"/>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7" name="TextBox 7"/>
              <p:cNvSpPr txBox="1"/>
              <p:nvPr/>
            </p:nvSpPr>
            <p:spPr>
              <a:xfrm>
                <a:off x="0" y="19050"/>
                <a:ext cx="980862" cy="92029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8" name="Group 8"/>
            <p:cNvGrpSpPr/>
            <p:nvPr/>
          </p:nvGrpSpPr>
          <p:grpSpPr>
            <a:xfrm>
              <a:off x="5922086" y="5327"/>
              <a:ext cx="4426690" cy="4497463"/>
              <a:chOff x="0" y="0"/>
              <a:chExt cx="924563" cy="939344"/>
            </a:xfrm>
          </p:grpSpPr>
          <p:sp>
            <p:nvSpPr>
              <p:cNvPr id="9" name="Freeform 9"/>
              <p:cNvSpPr/>
              <p:nvPr/>
            </p:nvSpPr>
            <p:spPr>
              <a:xfrm>
                <a:off x="0" y="0"/>
                <a:ext cx="924563" cy="939344"/>
              </a:xfrm>
              <a:custGeom>
                <a:avLst/>
                <a:gdLst/>
                <a:ahLst/>
                <a:cxnLst/>
                <a:rect l="l" t="t" r="r" b="b"/>
                <a:pathLst>
                  <a:path w="924563" h="939344">
                    <a:moveTo>
                      <a:pt x="57340" y="0"/>
                    </a:moveTo>
                    <a:lnTo>
                      <a:pt x="867222" y="0"/>
                    </a:lnTo>
                    <a:cubicBezTo>
                      <a:pt x="882430" y="0"/>
                      <a:pt x="897015" y="6041"/>
                      <a:pt x="907768" y="16795"/>
                    </a:cubicBezTo>
                    <a:cubicBezTo>
                      <a:pt x="918521" y="27548"/>
                      <a:pt x="924563" y="42133"/>
                      <a:pt x="924563" y="57340"/>
                    </a:cubicBezTo>
                    <a:lnTo>
                      <a:pt x="924563" y="882004"/>
                    </a:lnTo>
                    <a:cubicBezTo>
                      <a:pt x="924563" y="897212"/>
                      <a:pt x="918521" y="911796"/>
                      <a:pt x="907768" y="922550"/>
                    </a:cubicBezTo>
                    <a:cubicBezTo>
                      <a:pt x="897015" y="933303"/>
                      <a:pt x="882430" y="939344"/>
                      <a:pt x="867222" y="939344"/>
                    </a:cubicBezTo>
                    <a:lnTo>
                      <a:pt x="57340" y="939344"/>
                    </a:lnTo>
                    <a:cubicBezTo>
                      <a:pt x="42133" y="939344"/>
                      <a:pt x="27548" y="933303"/>
                      <a:pt x="16795" y="922550"/>
                    </a:cubicBezTo>
                    <a:cubicBezTo>
                      <a:pt x="6041" y="911796"/>
                      <a:pt x="0" y="897212"/>
                      <a:pt x="0" y="882004"/>
                    </a:cubicBezTo>
                    <a:lnTo>
                      <a:pt x="0" y="57340"/>
                    </a:lnTo>
                    <a:cubicBezTo>
                      <a:pt x="0" y="42133"/>
                      <a:pt x="6041" y="27548"/>
                      <a:pt x="16795" y="16795"/>
                    </a:cubicBezTo>
                    <a:cubicBezTo>
                      <a:pt x="27548" y="6041"/>
                      <a:pt x="42133" y="0"/>
                      <a:pt x="57340" y="0"/>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10" name="TextBox 10"/>
              <p:cNvSpPr txBox="1"/>
              <p:nvPr/>
            </p:nvSpPr>
            <p:spPr>
              <a:xfrm>
                <a:off x="0" y="19050"/>
                <a:ext cx="924563" cy="92029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11" name="TextBox 11"/>
            <p:cNvSpPr txBox="1"/>
            <p:nvPr/>
          </p:nvSpPr>
          <p:spPr>
            <a:xfrm>
              <a:off x="577454" y="489456"/>
              <a:ext cx="3541338" cy="872034"/>
            </a:xfrm>
            <a:prstGeom prst="rect">
              <a:avLst/>
            </a:prstGeom>
          </p:spPr>
          <p:txBody>
            <a:bodyPr lIns="0" tIns="0" rIns="0" bIns="0" rtlCol="0" anchor="t">
              <a:spAutoFit/>
            </a:bodyPr>
            <a:lstStyle/>
            <a:p>
              <a:pPr algn="ctr" defTabSz="609630">
                <a:lnSpc>
                  <a:spcPts val="1709"/>
                </a:lnSpc>
              </a:pPr>
              <a:r>
                <a:rPr lang="en-US" sz="1628" b="1">
                  <a:solidFill>
                    <a:srgbClr val="FFFFFF"/>
                  </a:solidFill>
                  <a:latin typeface="Montserrat Bold"/>
                  <a:ea typeface="Montserrat Bold"/>
                  <a:cs typeface="Montserrat Bold"/>
                  <a:sym typeface="Montserrat Bold"/>
                </a:rPr>
                <a:t>Geographic Isolation</a:t>
              </a:r>
            </a:p>
          </p:txBody>
        </p:sp>
        <p:sp>
          <p:nvSpPr>
            <p:cNvPr id="12" name="TextBox 12"/>
            <p:cNvSpPr txBox="1"/>
            <p:nvPr/>
          </p:nvSpPr>
          <p:spPr>
            <a:xfrm>
              <a:off x="6599002" y="489456"/>
              <a:ext cx="3275032" cy="872034"/>
            </a:xfrm>
            <a:prstGeom prst="rect">
              <a:avLst/>
            </a:prstGeom>
          </p:spPr>
          <p:txBody>
            <a:bodyPr lIns="0" tIns="0" rIns="0" bIns="0" rtlCol="0" anchor="t">
              <a:spAutoFit/>
            </a:bodyPr>
            <a:lstStyle/>
            <a:p>
              <a:pPr algn="ctr" defTabSz="609630">
                <a:lnSpc>
                  <a:spcPts val="1709"/>
                </a:lnSpc>
              </a:pPr>
              <a:r>
                <a:rPr lang="en-US" sz="1628" b="1">
                  <a:solidFill>
                    <a:srgbClr val="FFFFFF"/>
                  </a:solidFill>
                  <a:latin typeface="Montserrat Bold"/>
                  <a:ea typeface="Montserrat Bold"/>
                  <a:cs typeface="Montserrat Bold"/>
                  <a:sym typeface="Montserrat Bold"/>
                </a:rPr>
                <a:t>Transportation Barriers</a:t>
              </a:r>
            </a:p>
          </p:txBody>
        </p:sp>
        <p:sp>
          <p:nvSpPr>
            <p:cNvPr id="13" name="TextBox 13"/>
            <p:cNvSpPr txBox="1"/>
            <p:nvPr/>
          </p:nvSpPr>
          <p:spPr>
            <a:xfrm>
              <a:off x="11643106" y="783294"/>
              <a:ext cx="3541338" cy="718146"/>
            </a:xfrm>
            <a:prstGeom prst="rect">
              <a:avLst/>
            </a:prstGeom>
          </p:spPr>
          <p:txBody>
            <a:bodyPr lIns="0" tIns="0" rIns="0" bIns="0" rtlCol="0" anchor="t">
              <a:spAutoFit/>
            </a:bodyPr>
            <a:lstStyle/>
            <a:p>
              <a:pPr algn="ctr" defTabSz="609630">
                <a:lnSpc>
                  <a:spcPts val="1388"/>
                </a:lnSpc>
              </a:pPr>
              <a:r>
                <a:rPr lang="en-US" sz="1321" b="1">
                  <a:solidFill>
                    <a:srgbClr val="FFFFFF"/>
                  </a:solidFill>
                  <a:latin typeface="Montserrat Bold"/>
                  <a:ea typeface="Montserrat Bold"/>
                  <a:cs typeface="Montserrat Bold"/>
                  <a:sym typeface="Montserrat Bold"/>
                </a:rPr>
                <a:t>Transportation barriers.</a:t>
              </a:r>
            </a:p>
          </p:txBody>
        </p:sp>
        <p:sp>
          <p:nvSpPr>
            <p:cNvPr id="14" name="TextBox 14"/>
            <p:cNvSpPr txBox="1"/>
            <p:nvPr/>
          </p:nvSpPr>
          <p:spPr>
            <a:xfrm>
              <a:off x="203858" y="1663910"/>
              <a:ext cx="4288530" cy="2844112"/>
            </a:xfrm>
            <a:prstGeom prst="rect">
              <a:avLst/>
            </a:prstGeom>
          </p:spPr>
          <p:txBody>
            <a:bodyPr lIns="0" tIns="0" rIns="0" bIns="0" rtlCol="0" anchor="t">
              <a:spAutoFit/>
            </a:bodyPr>
            <a:lstStyle/>
            <a:p>
              <a:pPr marL="252339" lvl="1" indent="-126170" defTabSz="609630">
                <a:lnSpc>
                  <a:spcPts val="1636"/>
                </a:lnSpc>
                <a:buFont typeface="Arial"/>
                <a:buChar char="•"/>
              </a:pPr>
              <a:r>
                <a:rPr lang="en-US" sz="1169">
                  <a:solidFill>
                    <a:srgbClr val="FFFFFF"/>
                  </a:solidFill>
                  <a:latin typeface="Montserrat"/>
                  <a:ea typeface="Montserrat"/>
                  <a:cs typeface="Montserrat"/>
                  <a:sym typeface="Montserrat"/>
                </a:rPr>
                <a:t>Residents live in remote areas with limited access to dental clinics</a:t>
              </a:r>
            </a:p>
            <a:p>
              <a:pPr marL="252339" lvl="1" indent="-126170" defTabSz="609630">
                <a:lnSpc>
                  <a:spcPts val="1636"/>
                </a:lnSpc>
                <a:buFont typeface="Arial"/>
                <a:buChar char="•"/>
              </a:pPr>
              <a:r>
                <a:rPr lang="en-US" sz="1169">
                  <a:solidFill>
                    <a:srgbClr val="FFFFFF"/>
                  </a:solidFill>
                  <a:latin typeface="Montserrat"/>
                  <a:ea typeface="Montserrat"/>
                  <a:cs typeface="Montserrat"/>
                  <a:sym typeface="Montserrat"/>
                </a:rPr>
                <a:t>Long travel times discourage routine preventive care</a:t>
              </a:r>
            </a:p>
            <a:p>
              <a:pPr defTabSz="609630">
                <a:lnSpc>
                  <a:spcPts val="1636"/>
                </a:lnSpc>
              </a:pPr>
              <a:endParaRPr lang="en-US" sz="1169">
                <a:solidFill>
                  <a:srgbClr val="FFFFFF"/>
                </a:solidFill>
                <a:latin typeface="Montserrat"/>
                <a:ea typeface="Montserrat"/>
                <a:cs typeface="Montserrat"/>
                <a:sym typeface="Montserrat"/>
              </a:endParaRPr>
            </a:p>
          </p:txBody>
        </p:sp>
        <p:sp>
          <p:nvSpPr>
            <p:cNvPr id="15" name="TextBox 15"/>
            <p:cNvSpPr txBox="1"/>
            <p:nvPr/>
          </p:nvSpPr>
          <p:spPr>
            <a:xfrm>
              <a:off x="5922086" y="1803610"/>
              <a:ext cx="3951948" cy="799450"/>
            </a:xfrm>
            <a:prstGeom prst="rect">
              <a:avLst/>
            </a:prstGeom>
          </p:spPr>
          <p:txBody>
            <a:bodyPr lIns="0" tIns="0" rIns="0" bIns="0" rtlCol="0" anchor="t">
              <a:spAutoFit/>
            </a:bodyPr>
            <a:lstStyle/>
            <a:p>
              <a:pPr defTabSz="609630">
                <a:lnSpc>
                  <a:spcPts val="1608"/>
                </a:lnSpc>
              </a:pPr>
              <a:endParaRPr sz="1200">
                <a:solidFill>
                  <a:prstClr val="black"/>
                </a:solidFill>
                <a:latin typeface="Calibri"/>
              </a:endParaRPr>
            </a:p>
            <a:p>
              <a:pPr defTabSz="609630">
                <a:lnSpc>
                  <a:spcPts val="1608"/>
                </a:lnSpc>
              </a:pPr>
              <a:endParaRPr sz="1200">
                <a:solidFill>
                  <a:prstClr val="black"/>
                </a:solidFill>
                <a:latin typeface="Calibri"/>
              </a:endParaRPr>
            </a:p>
          </p:txBody>
        </p:sp>
        <p:sp>
          <p:nvSpPr>
            <p:cNvPr id="16" name="TextBox 16"/>
            <p:cNvSpPr txBox="1"/>
            <p:nvPr/>
          </p:nvSpPr>
          <p:spPr>
            <a:xfrm>
              <a:off x="6110716" y="1663910"/>
              <a:ext cx="4251604" cy="2844112"/>
            </a:xfrm>
            <a:prstGeom prst="rect">
              <a:avLst/>
            </a:prstGeom>
          </p:spPr>
          <p:txBody>
            <a:bodyPr lIns="0" tIns="0" rIns="0" bIns="0" rtlCol="0" anchor="t">
              <a:spAutoFit/>
            </a:bodyPr>
            <a:lstStyle/>
            <a:p>
              <a:pPr marL="252339" lvl="1" indent="-126170" defTabSz="609630">
                <a:lnSpc>
                  <a:spcPts val="1636"/>
                </a:lnSpc>
                <a:buFont typeface="Arial"/>
                <a:buChar char="•"/>
              </a:pPr>
              <a:r>
                <a:rPr lang="en-US" sz="1169">
                  <a:solidFill>
                    <a:srgbClr val="FFFFFF"/>
                  </a:solidFill>
                  <a:latin typeface="Montserrat"/>
                  <a:ea typeface="Montserrat"/>
                  <a:cs typeface="Montserrat"/>
                  <a:sym typeface="Montserrat"/>
                </a:rPr>
                <a:t>Few public transportation options available</a:t>
              </a:r>
            </a:p>
            <a:p>
              <a:pPr marL="252339" lvl="1" indent="-126170" defTabSz="609630">
                <a:lnSpc>
                  <a:spcPts val="1636"/>
                </a:lnSpc>
                <a:buFont typeface="Arial"/>
                <a:buChar char="•"/>
              </a:pPr>
              <a:r>
                <a:rPr lang="en-US" sz="1169">
                  <a:solidFill>
                    <a:srgbClr val="FFFFFF"/>
                  </a:solidFill>
                  <a:latin typeface="Montserrat"/>
                  <a:ea typeface="Montserrat"/>
                  <a:cs typeface="Montserrat"/>
                  <a:sym typeface="Montserrat"/>
                </a:rPr>
                <a:t>Families often lack reliable vehicles for dental appointments</a:t>
              </a:r>
            </a:p>
            <a:p>
              <a:pPr defTabSz="609630">
                <a:lnSpc>
                  <a:spcPts val="1636"/>
                </a:lnSpc>
              </a:pPr>
              <a:endParaRPr lang="en-US" sz="1169">
                <a:solidFill>
                  <a:srgbClr val="FFFFFF"/>
                </a:solidFill>
                <a:latin typeface="Montserrat"/>
                <a:ea typeface="Montserrat"/>
                <a:cs typeface="Montserrat"/>
                <a:sym typeface="Montserrat"/>
              </a:endParaRPr>
            </a:p>
          </p:txBody>
        </p:sp>
      </p:grpSp>
      <p:grpSp>
        <p:nvGrpSpPr>
          <p:cNvPr id="17" name="Group 17"/>
          <p:cNvGrpSpPr/>
          <p:nvPr/>
        </p:nvGrpSpPr>
        <p:grpSpPr>
          <a:xfrm>
            <a:off x="6610676" y="3232150"/>
            <a:ext cx="4584279" cy="2239818"/>
            <a:chOff x="0" y="0"/>
            <a:chExt cx="9168559" cy="4479637"/>
          </a:xfrm>
        </p:grpSpPr>
        <p:grpSp>
          <p:nvGrpSpPr>
            <p:cNvPr id="18" name="Group 18"/>
            <p:cNvGrpSpPr/>
            <p:nvPr/>
          </p:nvGrpSpPr>
          <p:grpSpPr>
            <a:xfrm>
              <a:off x="0" y="0"/>
              <a:ext cx="4053403" cy="4431161"/>
              <a:chOff x="0" y="0"/>
              <a:chExt cx="859265" cy="939344"/>
            </a:xfrm>
          </p:grpSpPr>
          <p:sp>
            <p:nvSpPr>
              <p:cNvPr id="19" name="Freeform 19"/>
              <p:cNvSpPr/>
              <p:nvPr/>
            </p:nvSpPr>
            <p:spPr>
              <a:xfrm>
                <a:off x="0" y="0"/>
                <a:ext cx="859265" cy="939344"/>
              </a:xfrm>
              <a:custGeom>
                <a:avLst/>
                <a:gdLst/>
                <a:ahLst/>
                <a:cxnLst/>
                <a:rect l="l" t="t" r="r" b="b"/>
                <a:pathLst>
                  <a:path w="859265" h="939344">
                    <a:moveTo>
                      <a:pt x="61698" y="0"/>
                    </a:moveTo>
                    <a:lnTo>
                      <a:pt x="797567" y="0"/>
                    </a:lnTo>
                    <a:cubicBezTo>
                      <a:pt x="831642" y="0"/>
                      <a:pt x="859265" y="27623"/>
                      <a:pt x="859265" y="61698"/>
                    </a:cubicBezTo>
                    <a:lnTo>
                      <a:pt x="859265" y="877647"/>
                    </a:lnTo>
                    <a:cubicBezTo>
                      <a:pt x="859265" y="911721"/>
                      <a:pt x="831642" y="939344"/>
                      <a:pt x="797567" y="939344"/>
                    </a:cubicBezTo>
                    <a:lnTo>
                      <a:pt x="61698" y="939344"/>
                    </a:lnTo>
                    <a:cubicBezTo>
                      <a:pt x="27623" y="939344"/>
                      <a:pt x="0" y="911721"/>
                      <a:pt x="0" y="877647"/>
                    </a:cubicBezTo>
                    <a:lnTo>
                      <a:pt x="0" y="61698"/>
                    </a:lnTo>
                    <a:cubicBezTo>
                      <a:pt x="0" y="27623"/>
                      <a:pt x="27623" y="0"/>
                      <a:pt x="61698" y="0"/>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20" name="TextBox 20"/>
              <p:cNvSpPr txBox="1"/>
              <p:nvPr/>
            </p:nvSpPr>
            <p:spPr>
              <a:xfrm>
                <a:off x="0" y="19050"/>
                <a:ext cx="859265" cy="92029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21" name="Group 21"/>
            <p:cNvGrpSpPr/>
            <p:nvPr/>
          </p:nvGrpSpPr>
          <p:grpSpPr>
            <a:xfrm>
              <a:off x="5115156" y="0"/>
              <a:ext cx="4053403" cy="4431161"/>
              <a:chOff x="0" y="0"/>
              <a:chExt cx="859265" cy="939344"/>
            </a:xfrm>
          </p:grpSpPr>
          <p:sp>
            <p:nvSpPr>
              <p:cNvPr id="22" name="Freeform 22"/>
              <p:cNvSpPr/>
              <p:nvPr/>
            </p:nvSpPr>
            <p:spPr>
              <a:xfrm>
                <a:off x="0" y="0"/>
                <a:ext cx="859265" cy="939344"/>
              </a:xfrm>
              <a:custGeom>
                <a:avLst/>
                <a:gdLst/>
                <a:ahLst/>
                <a:cxnLst/>
                <a:rect l="l" t="t" r="r" b="b"/>
                <a:pathLst>
                  <a:path w="859265" h="939344">
                    <a:moveTo>
                      <a:pt x="61698" y="0"/>
                    </a:moveTo>
                    <a:lnTo>
                      <a:pt x="797567" y="0"/>
                    </a:lnTo>
                    <a:cubicBezTo>
                      <a:pt x="831642" y="0"/>
                      <a:pt x="859265" y="27623"/>
                      <a:pt x="859265" y="61698"/>
                    </a:cubicBezTo>
                    <a:lnTo>
                      <a:pt x="859265" y="877647"/>
                    </a:lnTo>
                    <a:cubicBezTo>
                      <a:pt x="859265" y="911721"/>
                      <a:pt x="831642" y="939344"/>
                      <a:pt x="797567" y="939344"/>
                    </a:cubicBezTo>
                    <a:lnTo>
                      <a:pt x="61698" y="939344"/>
                    </a:lnTo>
                    <a:cubicBezTo>
                      <a:pt x="27623" y="939344"/>
                      <a:pt x="0" y="911721"/>
                      <a:pt x="0" y="877647"/>
                    </a:cubicBezTo>
                    <a:lnTo>
                      <a:pt x="0" y="61698"/>
                    </a:lnTo>
                    <a:cubicBezTo>
                      <a:pt x="0" y="27623"/>
                      <a:pt x="27623" y="0"/>
                      <a:pt x="61698" y="0"/>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23" name="TextBox 23"/>
              <p:cNvSpPr txBox="1"/>
              <p:nvPr/>
            </p:nvSpPr>
            <p:spPr>
              <a:xfrm>
                <a:off x="0" y="19050"/>
                <a:ext cx="859265" cy="92029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24" name="TextBox 24"/>
            <p:cNvSpPr txBox="1"/>
            <p:nvPr/>
          </p:nvSpPr>
          <p:spPr>
            <a:xfrm>
              <a:off x="405346" y="538024"/>
              <a:ext cx="3242708" cy="872034"/>
            </a:xfrm>
            <a:prstGeom prst="rect">
              <a:avLst/>
            </a:prstGeom>
          </p:spPr>
          <p:txBody>
            <a:bodyPr lIns="0" tIns="0" rIns="0" bIns="0" rtlCol="0" anchor="t">
              <a:spAutoFit/>
            </a:bodyPr>
            <a:lstStyle/>
            <a:p>
              <a:pPr algn="ctr" defTabSz="609630">
                <a:lnSpc>
                  <a:spcPts val="1684"/>
                </a:lnSpc>
              </a:pPr>
              <a:r>
                <a:rPr lang="en-US" sz="1604" b="1">
                  <a:solidFill>
                    <a:srgbClr val="FFFFFF"/>
                  </a:solidFill>
                  <a:latin typeface="Montserrat Bold"/>
                  <a:ea typeface="Montserrat Bold"/>
                  <a:cs typeface="Montserrat Bold"/>
                  <a:sym typeface="Montserrat Bold"/>
                </a:rPr>
                <a:t>Lack of Providers </a:t>
              </a:r>
            </a:p>
          </p:txBody>
        </p:sp>
        <p:sp>
          <p:nvSpPr>
            <p:cNvPr id="25" name="TextBox 25"/>
            <p:cNvSpPr txBox="1"/>
            <p:nvPr/>
          </p:nvSpPr>
          <p:spPr>
            <a:xfrm>
              <a:off x="6224935" y="538024"/>
              <a:ext cx="2134196" cy="872034"/>
            </a:xfrm>
            <a:prstGeom prst="rect">
              <a:avLst/>
            </a:prstGeom>
          </p:spPr>
          <p:txBody>
            <a:bodyPr lIns="0" tIns="0" rIns="0" bIns="0" rtlCol="0" anchor="t">
              <a:spAutoFit/>
            </a:bodyPr>
            <a:lstStyle/>
            <a:p>
              <a:pPr algn="ctr" defTabSz="609630">
                <a:lnSpc>
                  <a:spcPts val="1684"/>
                </a:lnSpc>
              </a:pPr>
              <a:r>
                <a:rPr lang="en-US" sz="1604" b="1">
                  <a:solidFill>
                    <a:srgbClr val="FFFFFF"/>
                  </a:solidFill>
                  <a:latin typeface="Montserrat Bold"/>
                  <a:ea typeface="Montserrat Bold"/>
                  <a:cs typeface="Montserrat Bold"/>
                  <a:sym typeface="Montserrat Bold"/>
                </a:rPr>
                <a:t>Access to services </a:t>
              </a:r>
            </a:p>
          </p:txBody>
        </p:sp>
        <p:sp>
          <p:nvSpPr>
            <p:cNvPr id="26" name="TextBox 26"/>
            <p:cNvSpPr txBox="1"/>
            <p:nvPr/>
          </p:nvSpPr>
          <p:spPr>
            <a:xfrm>
              <a:off x="202672" y="1719384"/>
              <a:ext cx="3648056" cy="2022222"/>
            </a:xfrm>
            <a:prstGeom prst="rect">
              <a:avLst/>
            </a:prstGeom>
          </p:spPr>
          <p:txBody>
            <a:bodyPr lIns="0" tIns="0" rIns="0" bIns="0" rtlCol="0" anchor="t">
              <a:spAutoFit/>
            </a:bodyPr>
            <a:lstStyle/>
            <a:p>
              <a:pPr marL="248619" lvl="1" indent="-124310" defTabSz="609630">
                <a:lnSpc>
                  <a:spcPts val="1612"/>
                </a:lnSpc>
                <a:buFont typeface="Arial"/>
                <a:buChar char="•"/>
              </a:pPr>
              <a:r>
                <a:rPr lang="en-US" sz="1151">
                  <a:solidFill>
                    <a:srgbClr val="FFFFFF"/>
                  </a:solidFill>
                  <a:latin typeface="Montserrat"/>
                  <a:ea typeface="Montserrat"/>
                  <a:cs typeface="Montserrat"/>
                  <a:sym typeface="Montserrat"/>
                </a:rPr>
                <a:t>No dental clinics in Alpine County</a:t>
              </a:r>
            </a:p>
            <a:p>
              <a:pPr marL="248619" lvl="1" indent="-124310" defTabSz="609630">
                <a:lnSpc>
                  <a:spcPts val="1612"/>
                </a:lnSpc>
                <a:buFont typeface="Arial"/>
                <a:buChar char="•"/>
              </a:pPr>
              <a:r>
                <a:rPr lang="en-US" sz="1151">
                  <a:solidFill>
                    <a:srgbClr val="FFFFFF"/>
                  </a:solidFill>
                  <a:latin typeface="Montserrat"/>
                  <a:ea typeface="Montserrat"/>
                  <a:cs typeface="Montserrat"/>
                  <a:sym typeface="Montserrat"/>
                </a:rPr>
                <a:t>Difficulty recruiting and retaining outside services </a:t>
              </a:r>
            </a:p>
          </p:txBody>
        </p:sp>
        <p:sp>
          <p:nvSpPr>
            <p:cNvPr id="27" name="TextBox 27"/>
            <p:cNvSpPr txBox="1"/>
            <p:nvPr/>
          </p:nvSpPr>
          <p:spPr>
            <a:xfrm>
              <a:off x="5351519" y="1662326"/>
              <a:ext cx="3580676" cy="2817311"/>
            </a:xfrm>
            <a:prstGeom prst="rect">
              <a:avLst/>
            </a:prstGeom>
          </p:spPr>
          <p:txBody>
            <a:bodyPr lIns="0" tIns="0" rIns="0" bIns="0" rtlCol="0" anchor="t">
              <a:spAutoFit/>
            </a:bodyPr>
            <a:lstStyle/>
            <a:p>
              <a:pPr marL="248619" lvl="1" indent="-124310" defTabSz="609630">
                <a:lnSpc>
                  <a:spcPts val="1612"/>
                </a:lnSpc>
                <a:buFont typeface="Arial"/>
                <a:buChar char="•"/>
              </a:pPr>
              <a:r>
                <a:rPr lang="en-US" sz="1151">
                  <a:solidFill>
                    <a:srgbClr val="FFFFFF"/>
                  </a:solidFill>
                  <a:latin typeface="Montserrat"/>
                  <a:ea typeface="Montserrat"/>
                  <a:cs typeface="Montserrat"/>
                  <a:sym typeface="Montserrat"/>
                </a:rPr>
                <a:t>Closest  providers are in Nevada or South Lake Tahoe</a:t>
              </a:r>
            </a:p>
            <a:p>
              <a:pPr marL="232324" lvl="1" indent="-116162" defTabSz="609630">
                <a:lnSpc>
                  <a:spcPts val="1506"/>
                </a:lnSpc>
                <a:buFont typeface="Arial"/>
                <a:buChar char="•"/>
              </a:pPr>
              <a:r>
                <a:rPr lang="en-US" sz="1076">
                  <a:solidFill>
                    <a:srgbClr val="FFFFFF"/>
                  </a:solidFill>
                  <a:latin typeface="Montserrat"/>
                  <a:ea typeface="Montserrat"/>
                  <a:cs typeface="Montserrat"/>
                  <a:sym typeface="Montserrat"/>
                </a:rPr>
                <a:t>20-45 minutes away</a:t>
              </a:r>
            </a:p>
            <a:p>
              <a:pPr marL="248619" lvl="1" indent="-124310" defTabSz="609630">
                <a:lnSpc>
                  <a:spcPts val="1612"/>
                </a:lnSpc>
                <a:buFont typeface="Arial"/>
                <a:buChar char="•"/>
              </a:pPr>
              <a:r>
                <a:rPr lang="en-US" sz="1151">
                  <a:solidFill>
                    <a:srgbClr val="FFFFFF"/>
                  </a:solidFill>
                  <a:latin typeface="Montserrat"/>
                  <a:ea typeface="Montserrat"/>
                  <a:cs typeface="Montserrat"/>
                  <a:sym typeface="Montserrat"/>
                </a:rPr>
                <a:t>Clinics with limited services</a:t>
              </a:r>
            </a:p>
            <a:p>
              <a:pPr defTabSz="609630">
                <a:lnSpc>
                  <a:spcPts val="1612"/>
                </a:lnSpc>
              </a:pPr>
              <a:endParaRPr lang="en-US" sz="1151">
                <a:solidFill>
                  <a:srgbClr val="FFFFFF"/>
                </a:solidFill>
                <a:latin typeface="Montserrat"/>
                <a:ea typeface="Montserrat"/>
                <a:cs typeface="Montserrat"/>
                <a:sym typeface="Montserrat"/>
              </a:endParaRPr>
            </a:p>
          </p:txBody>
        </p:sp>
      </p:grpSp>
      <p:sp>
        <p:nvSpPr>
          <p:cNvPr id="28" name="TextBox 28"/>
          <p:cNvSpPr txBox="1"/>
          <p:nvPr/>
        </p:nvSpPr>
        <p:spPr>
          <a:xfrm>
            <a:off x="2402366" y="895503"/>
            <a:ext cx="7387268" cy="487313"/>
          </a:xfrm>
          <a:prstGeom prst="rect">
            <a:avLst/>
          </a:prstGeom>
        </p:spPr>
        <p:txBody>
          <a:bodyPr lIns="0" tIns="0" rIns="0" bIns="0" rtlCol="0" anchor="t">
            <a:spAutoFit/>
          </a:bodyPr>
          <a:lstStyle/>
          <a:p>
            <a:pPr algn="ctr" defTabSz="609630">
              <a:lnSpc>
                <a:spcPts val="3796"/>
              </a:lnSpc>
            </a:pPr>
            <a:r>
              <a:rPr lang="en-US" sz="3420" b="1">
                <a:solidFill>
                  <a:srgbClr val="00425A"/>
                </a:solidFill>
                <a:latin typeface="Montserrat Bold"/>
                <a:ea typeface="Montserrat Bold"/>
                <a:cs typeface="Montserrat Bold"/>
                <a:sym typeface="Montserrat Bold"/>
              </a:rPr>
              <a:t>CHALLENGES</a:t>
            </a:r>
          </a:p>
        </p:txBody>
      </p:sp>
      <p:sp>
        <p:nvSpPr>
          <p:cNvPr id="29" name="TextBox 29"/>
          <p:cNvSpPr txBox="1"/>
          <p:nvPr/>
        </p:nvSpPr>
        <p:spPr>
          <a:xfrm>
            <a:off x="2298465" y="1676885"/>
            <a:ext cx="7745247" cy="1006045"/>
          </a:xfrm>
          <a:prstGeom prst="rect">
            <a:avLst/>
          </a:prstGeom>
        </p:spPr>
        <p:txBody>
          <a:bodyPr lIns="0" tIns="0" rIns="0" bIns="0" rtlCol="0" anchor="t">
            <a:spAutoFit/>
          </a:bodyPr>
          <a:lstStyle/>
          <a:p>
            <a:pPr algn="ctr" defTabSz="609630">
              <a:lnSpc>
                <a:spcPts val="1957"/>
              </a:lnSpc>
            </a:pPr>
            <a:r>
              <a:rPr lang="en-US" sz="1397">
                <a:solidFill>
                  <a:srgbClr val="000000"/>
                </a:solidFill>
                <a:latin typeface="Montserrat"/>
                <a:ea typeface="Montserrat"/>
                <a:cs typeface="Montserrat"/>
                <a:sym typeface="Montserrat"/>
              </a:rPr>
              <a:t>While the LOHP consortium has made significant progress, serving Alpine County comes with unique obstacles.  These challenges highlight the need for continued collaboration and innovative approaches to ensure equitable oral health care.</a:t>
            </a:r>
          </a:p>
          <a:p>
            <a:pPr algn="ctr" defTabSz="609630">
              <a:lnSpc>
                <a:spcPts val="1957"/>
              </a:lnSpc>
            </a:pPr>
            <a:endParaRPr lang="en-US" sz="1397">
              <a:solidFill>
                <a:srgbClr val="000000"/>
              </a:solidFill>
              <a:latin typeface="Montserrat"/>
              <a:ea typeface="Montserrat"/>
              <a:cs typeface="Montserrat"/>
              <a:sym typeface="Montserrat"/>
            </a:endParaRPr>
          </a:p>
        </p:txBody>
      </p:sp>
      <p:sp>
        <p:nvSpPr>
          <p:cNvPr id="30" name="TextBox 30"/>
          <p:cNvSpPr txBox="1"/>
          <p:nvPr/>
        </p:nvSpPr>
        <p:spPr>
          <a:xfrm>
            <a:off x="8138082" y="812981"/>
            <a:ext cx="1797766" cy="384721"/>
          </a:xfrm>
          <a:prstGeom prst="rect">
            <a:avLst/>
          </a:prstGeom>
        </p:spPr>
        <p:txBody>
          <a:bodyPr lIns="0" tIns="0" rIns="0" bIns="0" rtlCol="0" anchor="t">
            <a:spAutoFit/>
          </a:bodyPr>
          <a:lstStyle/>
          <a:p>
            <a:pPr algn="ctr" defTabSz="609630">
              <a:lnSpc>
                <a:spcPts val="1467"/>
              </a:lnSpc>
            </a:pPr>
            <a:r>
              <a:rPr lang="en-US" sz="1397" b="1">
                <a:solidFill>
                  <a:srgbClr val="FFFFFF"/>
                </a:solidFill>
                <a:latin typeface="Montserrat Bold"/>
                <a:ea typeface="Montserrat Bold"/>
                <a:cs typeface="Montserrat Bold"/>
                <a:sym typeface="Montserrat Bold"/>
              </a:rPr>
              <a:t>Contractual Agreements</a:t>
            </a:r>
          </a:p>
        </p:txBody>
      </p:sp>
    </p:spTree>
    <p:extLst>
      <p:ext uri="{BB962C8B-B14F-4D97-AF65-F5344CB8AC3E}">
        <p14:creationId xmlns:p14="http://schemas.microsoft.com/office/powerpoint/2010/main" val="95836137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rgbClr val="00425A"/>
        </a:solidFill>
        <a:effectLst/>
      </p:bgPr>
    </p:bg>
    <p:spTree>
      <p:nvGrpSpPr>
        <p:cNvPr id="1" name=""/>
        <p:cNvGrpSpPr/>
        <p:nvPr/>
      </p:nvGrpSpPr>
      <p:grpSpPr>
        <a:xfrm>
          <a:off x="0" y="0"/>
          <a:ext cx="0" cy="0"/>
          <a:chOff x="0" y="0"/>
          <a:chExt cx="0" cy="0"/>
        </a:xfrm>
      </p:grpSpPr>
      <p:grpSp>
        <p:nvGrpSpPr>
          <p:cNvPr id="2" name="Group 2"/>
          <p:cNvGrpSpPr/>
          <p:nvPr/>
        </p:nvGrpSpPr>
        <p:grpSpPr>
          <a:xfrm>
            <a:off x="-74236" y="-1544695"/>
            <a:ext cx="3976923" cy="3479808"/>
            <a:chOff x="0" y="0"/>
            <a:chExt cx="812800" cy="711200"/>
          </a:xfrm>
        </p:grpSpPr>
        <p:sp>
          <p:nvSpPr>
            <p:cNvPr id="3" name="Freeform 3"/>
            <p:cNvSpPr/>
            <p:nvPr/>
          </p:nvSpPr>
          <p:spPr>
            <a:xfrm>
              <a:off x="16340" y="0"/>
              <a:ext cx="780120" cy="688606"/>
            </a:xfrm>
            <a:custGeom>
              <a:avLst/>
              <a:gdLst/>
              <a:ahLst/>
              <a:cxnLst/>
              <a:rect l="l" t="t" r="r" b="b"/>
              <a:pathLst>
                <a:path w="780120" h="688606">
                  <a:moveTo>
                    <a:pt x="409377" y="677396"/>
                  </a:moveTo>
                  <a:lnTo>
                    <a:pt x="777143" y="33804"/>
                  </a:lnTo>
                  <a:cubicBezTo>
                    <a:pt x="781139" y="26811"/>
                    <a:pt x="781111" y="18220"/>
                    <a:pt x="777068" y="11254"/>
                  </a:cubicBezTo>
                  <a:cubicBezTo>
                    <a:pt x="773025" y="4287"/>
                    <a:pt x="765580" y="0"/>
                    <a:pt x="757526" y="0"/>
                  </a:cubicBezTo>
                  <a:lnTo>
                    <a:pt x="22594" y="0"/>
                  </a:lnTo>
                  <a:cubicBezTo>
                    <a:pt x="14540" y="0"/>
                    <a:pt x="7095" y="4287"/>
                    <a:pt x="3052" y="11254"/>
                  </a:cubicBezTo>
                  <a:cubicBezTo>
                    <a:pt x="-991" y="18220"/>
                    <a:pt x="-1019" y="26811"/>
                    <a:pt x="2977" y="33804"/>
                  </a:cubicBezTo>
                  <a:lnTo>
                    <a:pt x="370743" y="677396"/>
                  </a:lnTo>
                  <a:cubicBezTo>
                    <a:pt x="374704" y="684328"/>
                    <a:pt x="382076" y="688606"/>
                    <a:pt x="390060" y="688606"/>
                  </a:cubicBezTo>
                  <a:cubicBezTo>
                    <a:pt x="398044" y="688606"/>
                    <a:pt x="405416" y="684328"/>
                    <a:pt x="409377" y="677396"/>
                  </a:cubicBezTo>
                  <a:close/>
                </a:path>
              </a:pathLst>
            </a:custGeom>
            <a:solidFill>
              <a:srgbClr val="A2C41C"/>
            </a:solidFill>
          </p:spPr>
          <p:txBody>
            <a:bodyPr/>
            <a:lstStyle/>
            <a:p>
              <a:pPr defTabSz="609630"/>
              <a:endParaRPr lang="en-US" sz="1200">
                <a:solidFill>
                  <a:prstClr val="black"/>
                </a:solidFill>
                <a:latin typeface="Calibri"/>
              </a:endParaRPr>
            </a:p>
          </p:txBody>
        </p:sp>
        <p:sp>
          <p:nvSpPr>
            <p:cNvPr id="4" name="TextBox 4"/>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5" name="TextBox 5"/>
          <p:cNvSpPr txBox="1"/>
          <p:nvPr/>
        </p:nvSpPr>
        <p:spPr>
          <a:xfrm>
            <a:off x="2830621" y="677763"/>
            <a:ext cx="6530759" cy="564257"/>
          </a:xfrm>
          <a:prstGeom prst="rect">
            <a:avLst/>
          </a:prstGeom>
        </p:spPr>
        <p:txBody>
          <a:bodyPr lIns="0" tIns="0" rIns="0" bIns="0" rtlCol="0" anchor="t">
            <a:spAutoFit/>
          </a:bodyPr>
          <a:lstStyle/>
          <a:p>
            <a:pPr algn="ctr" defTabSz="609630">
              <a:lnSpc>
                <a:spcPts val="4364"/>
              </a:lnSpc>
            </a:pPr>
            <a:r>
              <a:rPr lang="en-US" sz="3932" b="1">
                <a:solidFill>
                  <a:srgbClr val="FFFFFF"/>
                </a:solidFill>
                <a:latin typeface="Montserrat Bold"/>
                <a:ea typeface="Montserrat Bold"/>
                <a:cs typeface="Montserrat Bold"/>
                <a:sym typeface="Montserrat Bold"/>
              </a:rPr>
              <a:t>SUCCESSES</a:t>
            </a:r>
          </a:p>
        </p:txBody>
      </p:sp>
      <p:grpSp>
        <p:nvGrpSpPr>
          <p:cNvPr id="6" name="Group 6"/>
          <p:cNvGrpSpPr/>
          <p:nvPr/>
        </p:nvGrpSpPr>
        <p:grpSpPr>
          <a:xfrm>
            <a:off x="3661958" y="2152794"/>
            <a:ext cx="2336685" cy="2044599"/>
            <a:chOff x="0" y="0"/>
            <a:chExt cx="812800" cy="711200"/>
          </a:xfrm>
        </p:grpSpPr>
        <p:sp>
          <p:nvSpPr>
            <p:cNvPr id="7" name="Freeform 7"/>
            <p:cNvSpPr/>
            <p:nvPr/>
          </p:nvSpPr>
          <p:spPr>
            <a:xfrm>
              <a:off x="21321" y="29482"/>
              <a:ext cx="770159" cy="681718"/>
            </a:xfrm>
            <a:custGeom>
              <a:avLst/>
              <a:gdLst/>
              <a:ahLst/>
              <a:cxnLst/>
              <a:rect l="l" t="t" r="r" b="b"/>
              <a:pathLst>
                <a:path w="770159" h="681718">
                  <a:moveTo>
                    <a:pt x="410284" y="14627"/>
                  </a:moveTo>
                  <a:lnTo>
                    <a:pt x="766274" y="637609"/>
                  </a:lnTo>
                  <a:cubicBezTo>
                    <a:pt x="771488" y="646734"/>
                    <a:pt x="771451" y="657944"/>
                    <a:pt x="766176" y="667034"/>
                  </a:cubicBezTo>
                  <a:cubicBezTo>
                    <a:pt x="760901" y="676124"/>
                    <a:pt x="751186" y="681718"/>
                    <a:pt x="740676" y="681718"/>
                  </a:cubicBezTo>
                  <a:lnTo>
                    <a:pt x="29482" y="681718"/>
                  </a:lnTo>
                  <a:cubicBezTo>
                    <a:pt x="18972" y="681718"/>
                    <a:pt x="9257" y="676124"/>
                    <a:pt x="3982" y="667034"/>
                  </a:cubicBezTo>
                  <a:cubicBezTo>
                    <a:pt x="-1293" y="657944"/>
                    <a:pt x="-1330" y="646734"/>
                    <a:pt x="3884" y="637609"/>
                  </a:cubicBezTo>
                  <a:lnTo>
                    <a:pt x="359874" y="14627"/>
                  </a:lnTo>
                  <a:cubicBezTo>
                    <a:pt x="365042" y="5582"/>
                    <a:pt x="374661" y="0"/>
                    <a:pt x="385079" y="0"/>
                  </a:cubicBezTo>
                  <a:cubicBezTo>
                    <a:pt x="395497" y="0"/>
                    <a:pt x="405116" y="5582"/>
                    <a:pt x="410284" y="14627"/>
                  </a:cubicBezTo>
                  <a:close/>
                </a:path>
              </a:pathLst>
            </a:custGeom>
            <a:blipFill>
              <a:blip r:embed="rId3"/>
              <a:stretch>
                <a:fillRect l="-2305" r="-2305"/>
              </a:stretch>
            </a:blipFill>
            <a:ln cap="rnd">
              <a:noFill/>
              <a:prstDash val="solid"/>
              <a:round/>
            </a:ln>
          </p:spPr>
          <p:txBody>
            <a:bodyPr/>
            <a:lstStyle/>
            <a:p>
              <a:pPr defTabSz="609630"/>
              <a:endParaRPr lang="en-US" sz="1200">
                <a:solidFill>
                  <a:prstClr val="black"/>
                </a:solidFill>
                <a:latin typeface="Calibri"/>
              </a:endParaRPr>
            </a:p>
          </p:txBody>
        </p:sp>
      </p:grpSp>
      <p:grpSp>
        <p:nvGrpSpPr>
          <p:cNvPr id="8" name="Group 8"/>
          <p:cNvGrpSpPr/>
          <p:nvPr/>
        </p:nvGrpSpPr>
        <p:grpSpPr>
          <a:xfrm>
            <a:off x="6321898" y="2152794"/>
            <a:ext cx="2336685" cy="2044599"/>
            <a:chOff x="0" y="0"/>
            <a:chExt cx="812800" cy="711200"/>
          </a:xfrm>
        </p:grpSpPr>
        <p:sp>
          <p:nvSpPr>
            <p:cNvPr id="9" name="Freeform 9"/>
            <p:cNvSpPr/>
            <p:nvPr/>
          </p:nvSpPr>
          <p:spPr>
            <a:xfrm>
              <a:off x="21321" y="29482"/>
              <a:ext cx="770159" cy="681718"/>
            </a:xfrm>
            <a:custGeom>
              <a:avLst/>
              <a:gdLst/>
              <a:ahLst/>
              <a:cxnLst/>
              <a:rect l="l" t="t" r="r" b="b"/>
              <a:pathLst>
                <a:path w="770159" h="681718">
                  <a:moveTo>
                    <a:pt x="410284" y="14627"/>
                  </a:moveTo>
                  <a:lnTo>
                    <a:pt x="766274" y="637609"/>
                  </a:lnTo>
                  <a:cubicBezTo>
                    <a:pt x="771488" y="646734"/>
                    <a:pt x="771451" y="657944"/>
                    <a:pt x="766176" y="667034"/>
                  </a:cubicBezTo>
                  <a:cubicBezTo>
                    <a:pt x="760901" y="676124"/>
                    <a:pt x="751186" y="681718"/>
                    <a:pt x="740676" y="681718"/>
                  </a:cubicBezTo>
                  <a:lnTo>
                    <a:pt x="29482" y="681718"/>
                  </a:lnTo>
                  <a:cubicBezTo>
                    <a:pt x="18972" y="681718"/>
                    <a:pt x="9257" y="676124"/>
                    <a:pt x="3982" y="667034"/>
                  </a:cubicBezTo>
                  <a:cubicBezTo>
                    <a:pt x="-1293" y="657944"/>
                    <a:pt x="-1330" y="646734"/>
                    <a:pt x="3884" y="637609"/>
                  </a:cubicBezTo>
                  <a:lnTo>
                    <a:pt x="359874" y="14627"/>
                  </a:lnTo>
                  <a:cubicBezTo>
                    <a:pt x="365042" y="5582"/>
                    <a:pt x="374661" y="0"/>
                    <a:pt x="385079" y="0"/>
                  </a:cubicBezTo>
                  <a:cubicBezTo>
                    <a:pt x="395497" y="0"/>
                    <a:pt x="405116" y="5582"/>
                    <a:pt x="410284" y="14627"/>
                  </a:cubicBezTo>
                  <a:close/>
                </a:path>
              </a:pathLst>
            </a:custGeom>
            <a:blipFill>
              <a:blip r:embed="rId4"/>
              <a:stretch>
                <a:fillRect l="-29180" t="-30033" r="-36499"/>
              </a:stretch>
            </a:blipFill>
            <a:ln cap="rnd">
              <a:noFill/>
              <a:prstDash val="solid"/>
              <a:round/>
            </a:ln>
          </p:spPr>
          <p:txBody>
            <a:bodyPr/>
            <a:lstStyle/>
            <a:p>
              <a:pPr defTabSz="609630"/>
              <a:endParaRPr lang="en-US" sz="1200">
                <a:solidFill>
                  <a:prstClr val="black"/>
                </a:solidFill>
                <a:latin typeface="Calibri"/>
              </a:endParaRPr>
            </a:p>
          </p:txBody>
        </p:sp>
      </p:grpSp>
      <p:grpSp>
        <p:nvGrpSpPr>
          <p:cNvPr id="10" name="Group 10"/>
          <p:cNvGrpSpPr/>
          <p:nvPr/>
        </p:nvGrpSpPr>
        <p:grpSpPr>
          <a:xfrm>
            <a:off x="3661958" y="4342095"/>
            <a:ext cx="2336685" cy="572072"/>
            <a:chOff x="0" y="0"/>
            <a:chExt cx="923135" cy="226004"/>
          </a:xfrm>
        </p:grpSpPr>
        <p:sp>
          <p:nvSpPr>
            <p:cNvPr id="11" name="Freeform 11"/>
            <p:cNvSpPr/>
            <p:nvPr/>
          </p:nvSpPr>
          <p:spPr>
            <a:xfrm>
              <a:off x="0" y="0"/>
              <a:ext cx="923135" cy="226004"/>
            </a:xfrm>
            <a:custGeom>
              <a:avLst/>
              <a:gdLst/>
              <a:ahLst/>
              <a:cxnLst/>
              <a:rect l="l" t="t" r="r" b="b"/>
              <a:pathLst>
                <a:path w="923135" h="226004">
                  <a:moveTo>
                    <a:pt x="50803" y="0"/>
                  </a:moveTo>
                  <a:lnTo>
                    <a:pt x="872332" y="0"/>
                  </a:lnTo>
                  <a:cubicBezTo>
                    <a:pt x="900390" y="0"/>
                    <a:pt x="923135" y="22745"/>
                    <a:pt x="923135" y="50803"/>
                  </a:cubicBezTo>
                  <a:lnTo>
                    <a:pt x="923135" y="175201"/>
                  </a:lnTo>
                  <a:cubicBezTo>
                    <a:pt x="923135" y="203259"/>
                    <a:pt x="900390" y="226004"/>
                    <a:pt x="872332" y="226004"/>
                  </a:cubicBezTo>
                  <a:lnTo>
                    <a:pt x="50803" y="226004"/>
                  </a:lnTo>
                  <a:cubicBezTo>
                    <a:pt x="22745" y="226004"/>
                    <a:pt x="0" y="203259"/>
                    <a:pt x="0" y="175201"/>
                  </a:cubicBezTo>
                  <a:lnTo>
                    <a:pt x="0" y="50803"/>
                  </a:lnTo>
                  <a:cubicBezTo>
                    <a:pt x="0" y="22745"/>
                    <a:pt x="22745" y="0"/>
                    <a:pt x="50803" y="0"/>
                  </a:cubicBezTo>
                  <a:close/>
                </a:path>
              </a:pathLst>
            </a:custGeom>
            <a:solidFill>
              <a:srgbClr val="708F0A"/>
            </a:solidFill>
          </p:spPr>
          <p:txBody>
            <a:bodyPr/>
            <a:lstStyle/>
            <a:p>
              <a:pPr defTabSz="609630"/>
              <a:endParaRPr lang="en-US" sz="1200">
                <a:solidFill>
                  <a:prstClr val="black"/>
                </a:solidFill>
                <a:latin typeface="Calibri"/>
              </a:endParaRPr>
            </a:p>
          </p:txBody>
        </p:sp>
        <p:sp>
          <p:nvSpPr>
            <p:cNvPr id="12" name="TextBox 12"/>
            <p:cNvSpPr txBox="1"/>
            <p:nvPr/>
          </p:nvSpPr>
          <p:spPr>
            <a:xfrm>
              <a:off x="0" y="19050"/>
              <a:ext cx="923135" cy="20695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13" name="Group 13"/>
          <p:cNvGrpSpPr/>
          <p:nvPr/>
        </p:nvGrpSpPr>
        <p:grpSpPr>
          <a:xfrm>
            <a:off x="843241" y="4365863"/>
            <a:ext cx="2336685" cy="572072"/>
            <a:chOff x="0" y="0"/>
            <a:chExt cx="923135" cy="226004"/>
          </a:xfrm>
        </p:grpSpPr>
        <p:sp>
          <p:nvSpPr>
            <p:cNvPr id="14" name="Freeform 14"/>
            <p:cNvSpPr/>
            <p:nvPr/>
          </p:nvSpPr>
          <p:spPr>
            <a:xfrm>
              <a:off x="0" y="0"/>
              <a:ext cx="923135" cy="226004"/>
            </a:xfrm>
            <a:custGeom>
              <a:avLst/>
              <a:gdLst/>
              <a:ahLst/>
              <a:cxnLst/>
              <a:rect l="l" t="t" r="r" b="b"/>
              <a:pathLst>
                <a:path w="923135" h="226004">
                  <a:moveTo>
                    <a:pt x="50803" y="0"/>
                  </a:moveTo>
                  <a:lnTo>
                    <a:pt x="872332" y="0"/>
                  </a:lnTo>
                  <a:cubicBezTo>
                    <a:pt x="900390" y="0"/>
                    <a:pt x="923135" y="22745"/>
                    <a:pt x="923135" y="50803"/>
                  </a:cubicBezTo>
                  <a:lnTo>
                    <a:pt x="923135" y="175201"/>
                  </a:lnTo>
                  <a:cubicBezTo>
                    <a:pt x="923135" y="203259"/>
                    <a:pt x="900390" y="226004"/>
                    <a:pt x="872332" y="226004"/>
                  </a:cubicBezTo>
                  <a:lnTo>
                    <a:pt x="50803" y="226004"/>
                  </a:lnTo>
                  <a:cubicBezTo>
                    <a:pt x="22745" y="226004"/>
                    <a:pt x="0" y="203259"/>
                    <a:pt x="0" y="175201"/>
                  </a:cubicBezTo>
                  <a:lnTo>
                    <a:pt x="0" y="50803"/>
                  </a:lnTo>
                  <a:cubicBezTo>
                    <a:pt x="0" y="22745"/>
                    <a:pt x="22745" y="0"/>
                    <a:pt x="50803" y="0"/>
                  </a:cubicBezTo>
                  <a:close/>
                </a:path>
              </a:pathLst>
            </a:custGeom>
            <a:solidFill>
              <a:srgbClr val="708F0A"/>
            </a:solidFill>
          </p:spPr>
          <p:txBody>
            <a:bodyPr/>
            <a:lstStyle/>
            <a:p>
              <a:pPr defTabSz="609630"/>
              <a:endParaRPr lang="en-US" sz="1200">
                <a:solidFill>
                  <a:prstClr val="black"/>
                </a:solidFill>
                <a:latin typeface="Calibri"/>
              </a:endParaRPr>
            </a:p>
          </p:txBody>
        </p:sp>
        <p:sp>
          <p:nvSpPr>
            <p:cNvPr id="15" name="TextBox 15"/>
            <p:cNvSpPr txBox="1"/>
            <p:nvPr/>
          </p:nvSpPr>
          <p:spPr>
            <a:xfrm>
              <a:off x="0" y="19050"/>
              <a:ext cx="923135" cy="20695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16" name="Group 16"/>
          <p:cNvGrpSpPr/>
          <p:nvPr/>
        </p:nvGrpSpPr>
        <p:grpSpPr>
          <a:xfrm>
            <a:off x="6321898" y="4342095"/>
            <a:ext cx="2336685" cy="572072"/>
            <a:chOff x="0" y="0"/>
            <a:chExt cx="923135" cy="226004"/>
          </a:xfrm>
        </p:grpSpPr>
        <p:sp>
          <p:nvSpPr>
            <p:cNvPr id="17" name="Freeform 17"/>
            <p:cNvSpPr/>
            <p:nvPr/>
          </p:nvSpPr>
          <p:spPr>
            <a:xfrm>
              <a:off x="0" y="0"/>
              <a:ext cx="923135" cy="226004"/>
            </a:xfrm>
            <a:custGeom>
              <a:avLst/>
              <a:gdLst/>
              <a:ahLst/>
              <a:cxnLst/>
              <a:rect l="l" t="t" r="r" b="b"/>
              <a:pathLst>
                <a:path w="923135" h="226004">
                  <a:moveTo>
                    <a:pt x="50803" y="0"/>
                  </a:moveTo>
                  <a:lnTo>
                    <a:pt x="872332" y="0"/>
                  </a:lnTo>
                  <a:cubicBezTo>
                    <a:pt x="900390" y="0"/>
                    <a:pt x="923135" y="22745"/>
                    <a:pt x="923135" y="50803"/>
                  </a:cubicBezTo>
                  <a:lnTo>
                    <a:pt x="923135" y="175201"/>
                  </a:lnTo>
                  <a:cubicBezTo>
                    <a:pt x="923135" y="203259"/>
                    <a:pt x="900390" y="226004"/>
                    <a:pt x="872332" y="226004"/>
                  </a:cubicBezTo>
                  <a:lnTo>
                    <a:pt x="50803" y="226004"/>
                  </a:lnTo>
                  <a:cubicBezTo>
                    <a:pt x="22745" y="226004"/>
                    <a:pt x="0" y="203259"/>
                    <a:pt x="0" y="175201"/>
                  </a:cubicBezTo>
                  <a:lnTo>
                    <a:pt x="0" y="50803"/>
                  </a:lnTo>
                  <a:cubicBezTo>
                    <a:pt x="0" y="22745"/>
                    <a:pt x="22745" y="0"/>
                    <a:pt x="50803" y="0"/>
                  </a:cubicBezTo>
                  <a:close/>
                </a:path>
              </a:pathLst>
            </a:custGeom>
            <a:solidFill>
              <a:srgbClr val="708F0A"/>
            </a:solidFill>
          </p:spPr>
          <p:txBody>
            <a:bodyPr/>
            <a:lstStyle/>
            <a:p>
              <a:pPr defTabSz="609630"/>
              <a:endParaRPr lang="en-US" sz="1200">
                <a:solidFill>
                  <a:prstClr val="black"/>
                </a:solidFill>
                <a:latin typeface="Calibri"/>
              </a:endParaRPr>
            </a:p>
          </p:txBody>
        </p:sp>
        <p:sp>
          <p:nvSpPr>
            <p:cNvPr id="18" name="TextBox 18"/>
            <p:cNvSpPr txBox="1"/>
            <p:nvPr/>
          </p:nvSpPr>
          <p:spPr>
            <a:xfrm>
              <a:off x="0" y="19050"/>
              <a:ext cx="923135" cy="20695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19" name="Group 19"/>
          <p:cNvGrpSpPr/>
          <p:nvPr/>
        </p:nvGrpSpPr>
        <p:grpSpPr>
          <a:xfrm>
            <a:off x="9109433" y="4342095"/>
            <a:ext cx="2336685" cy="572072"/>
            <a:chOff x="0" y="0"/>
            <a:chExt cx="923135" cy="226004"/>
          </a:xfrm>
        </p:grpSpPr>
        <p:sp>
          <p:nvSpPr>
            <p:cNvPr id="20" name="Freeform 20"/>
            <p:cNvSpPr/>
            <p:nvPr/>
          </p:nvSpPr>
          <p:spPr>
            <a:xfrm>
              <a:off x="0" y="0"/>
              <a:ext cx="923135" cy="226004"/>
            </a:xfrm>
            <a:custGeom>
              <a:avLst/>
              <a:gdLst/>
              <a:ahLst/>
              <a:cxnLst/>
              <a:rect l="l" t="t" r="r" b="b"/>
              <a:pathLst>
                <a:path w="923135" h="226004">
                  <a:moveTo>
                    <a:pt x="50803" y="0"/>
                  </a:moveTo>
                  <a:lnTo>
                    <a:pt x="872332" y="0"/>
                  </a:lnTo>
                  <a:cubicBezTo>
                    <a:pt x="900390" y="0"/>
                    <a:pt x="923135" y="22745"/>
                    <a:pt x="923135" y="50803"/>
                  </a:cubicBezTo>
                  <a:lnTo>
                    <a:pt x="923135" y="175201"/>
                  </a:lnTo>
                  <a:cubicBezTo>
                    <a:pt x="923135" y="203259"/>
                    <a:pt x="900390" y="226004"/>
                    <a:pt x="872332" y="226004"/>
                  </a:cubicBezTo>
                  <a:lnTo>
                    <a:pt x="50803" y="226004"/>
                  </a:lnTo>
                  <a:cubicBezTo>
                    <a:pt x="22745" y="226004"/>
                    <a:pt x="0" y="203259"/>
                    <a:pt x="0" y="175201"/>
                  </a:cubicBezTo>
                  <a:lnTo>
                    <a:pt x="0" y="50803"/>
                  </a:lnTo>
                  <a:cubicBezTo>
                    <a:pt x="0" y="22745"/>
                    <a:pt x="22745" y="0"/>
                    <a:pt x="50803" y="0"/>
                  </a:cubicBezTo>
                  <a:close/>
                </a:path>
              </a:pathLst>
            </a:custGeom>
            <a:solidFill>
              <a:srgbClr val="708F0A"/>
            </a:solidFill>
          </p:spPr>
          <p:txBody>
            <a:bodyPr/>
            <a:lstStyle/>
            <a:p>
              <a:pPr defTabSz="609630"/>
              <a:endParaRPr lang="en-US" sz="1200">
                <a:solidFill>
                  <a:prstClr val="black"/>
                </a:solidFill>
                <a:latin typeface="Calibri"/>
              </a:endParaRPr>
            </a:p>
          </p:txBody>
        </p:sp>
        <p:sp>
          <p:nvSpPr>
            <p:cNvPr id="21" name="TextBox 21"/>
            <p:cNvSpPr txBox="1"/>
            <p:nvPr/>
          </p:nvSpPr>
          <p:spPr>
            <a:xfrm>
              <a:off x="0" y="19050"/>
              <a:ext cx="923135" cy="206954"/>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22" name="Group 22"/>
          <p:cNvGrpSpPr/>
          <p:nvPr/>
        </p:nvGrpSpPr>
        <p:grpSpPr>
          <a:xfrm>
            <a:off x="843241" y="2152794"/>
            <a:ext cx="2336685" cy="2044599"/>
            <a:chOff x="0" y="0"/>
            <a:chExt cx="812800" cy="711200"/>
          </a:xfrm>
        </p:grpSpPr>
        <p:sp>
          <p:nvSpPr>
            <p:cNvPr id="23" name="Freeform 23"/>
            <p:cNvSpPr/>
            <p:nvPr/>
          </p:nvSpPr>
          <p:spPr>
            <a:xfrm>
              <a:off x="21321" y="29482"/>
              <a:ext cx="770159" cy="681718"/>
            </a:xfrm>
            <a:custGeom>
              <a:avLst/>
              <a:gdLst/>
              <a:ahLst/>
              <a:cxnLst/>
              <a:rect l="l" t="t" r="r" b="b"/>
              <a:pathLst>
                <a:path w="770159" h="681718">
                  <a:moveTo>
                    <a:pt x="410284" y="14627"/>
                  </a:moveTo>
                  <a:lnTo>
                    <a:pt x="766274" y="637609"/>
                  </a:lnTo>
                  <a:cubicBezTo>
                    <a:pt x="771488" y="646734"/>
                    <a:pt x="771451" y="657944"/>
                    <a:pt x="766176" y="667034"/>
                  </a:cubicBezTo>
                  <a:cubicBezTo>
                    <a:pt x="760901" y="676124"/>
                    <a:pt x="751186" y="681718"/>
                    <a:pt x="740676" y="681718"/>
                  </a:cubicBezTo>
                  <a:lnTo>
                    <a:pt x="29482" y="681718"/>
                  </a:lnTo>
                  <a:cubicBezTo>
                    <a:pt x="18972" y="681718"/>
                    <a:pt x="9257" y="676124"/>
                    <a:pt x="3982" y="667034"/>
                  </a:cubicBezTo>
                  <a:cubicBezTo>
                    <a:pt x="-1293" y="657944"/>
                    <a:pt x="-1330" y="646734"/>
                    <a:pt x="3884" y="637609"/>
                  </a:cubicBezTo>
                  <a:lnTo>
                    <a:pt x="359874" y="14627"/>
                  </a:lnTo>
                  <a:cubicBezTo>
                    <a:pt x="365042" y="5582"/>
                    <a:pt x="374661" y="0"/>
                    <a:pt x="385079" y="0"/>
                  </a:cubicBezTo>
                  <a:cubicBezTo>
                    <a:pt x="395497" y="0"/>
                    <a:pt x="405116" y="5582"/>
                    <a:pt x="410284" y="14627"/>
                  </a:cubicBezTo>
                  <a:close/>
                </a:path>
              </a:pathLst>
            </a:custGeom>
            <a:blipFill>
              <a:blip r:embed="rId5"/>
              <a:stretch>
                <a:fillRect l="-2768" t="-9037" r="-2768" b="-49850"/>
              </a:stretch>
            </a:blipFill>
            <a:ln cap="rnd">
              <a:noFill/>
              <a:prstDash val="solid"/>
              <a:round/>
            </a:ln>
          </p:spPr>
          <p:txBody>
            <a:bodyPr/>
            <a:lstStyle/>
            <a:p>
              <a:pPr defTabSz="609630"/>
              <a:endParaRPr lang="en-US" sz="1200">
                <a:solidFill>
                  <a:prstClr val="black"/>
                </a:solidFill>
                <a:latin typeface="Calibri"/>
              </a:endParaRPr>
            </a:p>
          </p:txBody>
        </p:sp>
      </p:grpSp>
      <p:grpSp>
        <p:nvGrpSpPr>
          <p:cNvPr id="24" name="Group 24"/>
          <p:cNvGrpSpPr/>
          <p:nvPr/>
        </p:nvGrpSpPr>
        <p:grpSpPr>
          <a:xfrm>
            <a:off x="9109433" y="2184544"/>
            <a:ext cx="2336685" cy="2044599"/>
            <a:chOff x="0" y="0"/>
            <a:chExt cx="812800" cy="711200"/>
          </a:xfrm>
        </p:grpSpPr>
        <p:sp>
          <p:nvSpPr>
            <p:cNvPr id="25" name="Freeform 25"/>
            <p:cNvSpPr/>
            <p:nvPr/>
          </p:nvSpPr>
          <p:spPr>
            <a:xfrm>
              <a:off x="21321" y="29482"/>
              <a:ext cx="770159" cy="681718"/>
            </a:xfrm>
            <a:custGeom>
              <a:avLst/>
              <a:gdLst/>
              <a:ahLst/>
              <a:cxnLst/>
              <a:rect l="l" t="t" r="r" b="b"/>
              <a:pathLst>
                <a:path w="770159" h="681718">
                  <a:moveTo>
                    <a:pt x="410284" y="14627"/>
                  </a:moveTo>
                  <a:lnTo>
                    <a:pt x="766274" y="637609"/>
                  </a:lnTo>
                  <a:cubicBezTo>
                    <a:pt x="771488" y="646734"/>
                    <a:pt x="771451" y="657944"/>
                    <a:pt x="766176" y="667034"/>
                  </a:cubicBezTo>
                  <a:cubicBezTo>
                    <a:pt x="760901" y="676124"/>
                    <a:pt x="751186" y="681718"/>
                    <a:pt x="740676" y="681718"/>
                  </a:cubicBezTo>
                  <a:lnTo>
                    <a:pt x="29482" y="681718"/>
                  </a:lnTo>
                  <a:cubicBezTo>
                    <a:pt x="18972" y="681718"/>
                    <a:pt x="9257" y="676124"/>
                    <a:pt x="3982" y="667034"/>
                  </a:cubicBezTo>
                  <a:cubicBezTo>
                    <a:pt x="-1293" y="657944"/>
                    <a:pt x="-1330" y="646734"/>
                    <a:pt x="3884" y="637609"/>
                  </a:cubicBezTo>
                  <a:lnTo>
                    <a:pt x="359874" y="14627"/>
                  </a:lnTo>
                  <a:cubicBezTo>
                    <a:pt x="365042" y="5582"/>
                    <a:pt x="374661" y="0"/>
                    <a:pt x="385079" y="0"/>
                  </a:cubicBezTo>
                  <a:cubicBezTo>
                    <a:pt x="395497" y="0"/>
                    <a:pt x="405116" y="5582"/>
                    <a:pt x="410284" y="14627"/>
                  </a:cubicBezTo>
                  <a:close/>
                </a:path>
              </a:pathLst>
            </a:custGeom>
            <a:blipFill>
              <a:blip r:embed="rId6"/>
              <a:stretch>
                <a:fillRect l="-12645" t="-25276" b="-44315"/>
              </a:stretch>
            </a:blipFill>
            <a:ln cap="rnd">
              <a:noFill/>
              <a:prstDash val="solid"/>
              <a:round/>
            </a:ln>
          </p:spPr>
          <p:txBody>
            <a:bodyPr/>
            <a:lstStyle/>
            <a:p>
              <a:pPr defTabSz="609630"/>
              <a:endParaRPr lang="en-US" sz="1200">
                <a:solidFill>
                  <a:prstClr val="black"/>
                </a:solidFill>
                <a:latin typeface="Calibri"/>
              </a:endParaRPr>
            </a:p>
          </p:txBody>
        </p:sp>
      </p:grpSp>
      <p:grpSp>
        <p:nvGrpSpPr>
          <p:cNvPr id="26" name="Group 26"/>
          <p:cNvGrpSpPr/>
          <p:nvPr/>
        </p:nvGrpSpPr>
        <p:grpSpPr>
          <a:xfrm>
            <a:off x="-1765290" y="-449749"/>
            <a:ext cx="3976923" cy="3479808"/>
            <a:chOff x="0" y="0"/>
            <a:chExt cx="812800" cy="711200"/>
          </a:xfrm>
        </p:grpSpPr>
        <p:sp>
          <p:nvSpPr>
            <p:cNvPr id="27" name="Freeform 27"/>
            <p:cNvSpPr/>
            <p:nvPr/>
          </p:nvSpPr>
          <p:spPr>
            <a:xfrm>
              <a:off x="16340" y="0"/>
              <a:ext cx="780120" cy="688606"/>
            </a:xfrm>
            <a:custGeom>
              <a:avLst/>
              <a:gdLst/>
              <a:ahLst/>
              <a:cxnLst/>
              <a:rect l="l" t="t" r="r" b="b"/>
              <a:pathLst>
                <a:path w="780120" h="688606">
                  <a:moveTo>
                    <a:pt x="409377" y="677396"/>
                  </a:moveTo>
                  <a:lnTo>
                    <a:pt x="777143" y="33804"/>
                  </a:lnTo>
                  <a:cubicBezTo>
                    <a:pt x="781139" y="26811"/>
                    <a:pt x="781111" y="18220"/>
                    <a:pt x="777068" y="11254"/>
                  </a:cubicBezTo>
                  <a:cubicBezTo>
                    <a:pt x="773025" y="4287"/>
                    <a:pt x="765580" y="0"/>
                    <a:pt x="757526" y="0"/>
                  </a:cubicBezTo>
                  <a:lnTo>
                    <a:pt x="22594" y="0"/>
                  </a:lnTo>
                  <a:cubicBezTo>
                    <a:pt x="14540" y="0"/>
                    <a:pt x="7095" y="4287"/>
                    <a:pt x="3052" y="11254"/>
                  </a:cubicBezTo>
                  <a:cubicBezTo>
                    <a:pt x="-991" y="18220"/>
                    <a:pt x="-1019" y="26811"/>
                    <a:pt x="2977" y="33804"/>
                  </a:cubicBezTo>
                  <a:lnTo>
                    <a:pt x="370743" y="677396"/>
                  </a:lnTo>
                  <a:cubicBezTo>
                    <a:pt x="374704" y="684328"/>
                    <a:pt x="382076" y="688606"/>
                    <a:pt x="390060" y="688606"/>
                  </a:cubicBezTo>
                  <a:cubicBezTo>
                    <a:pt x="398044" y="688606"/>
                    <a:pt x="405416" y="684328"/>
                    <a:pt x="409377" y="677396"/>
                  </a:cubicBezTo>
                  <a:close/>
                </a:path>
              </a:pathLst>
            </a:custGeom>
            <a:gradFill rotWithShape="1">
              <a:gsLst>
                <a:gs pos="0">
                  <a:srgbClr val="BCC41C">
                    <a:alpha val="0"/>
                  </a:srgbClr>
                </a:gs>
                <a:gs pos="100000">
                  <a:srgbClr val="F3FF00">
                    <a:alpha val="100000"/>
                  </a:srgbClr>
                </a:gs>
              </a:gsLst>
              <a:lin ang="5400000"/>
            </a:gradFill>
          </p:spPr>
          <p:txBody>
            <a:bodyPr/>
            <a:lstStyle/>
            <a:p>
              <a:pPr defTabSz="609630"/>
              <a:endParaRPr lang="en-US" sz="1200">
                <a:solidFill>
                  <a:prstClr val="black"/>
                </a:solidFill>
                <a:latin typeface="Calibri"/>
              </a:endParaRPr>
            </a:p>
          </p:txBody>
        </p:sp>
        <p:sp>
          <p:nvSpPr>
            <p:cNvPr id="28" name="TextBox 28"/>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29" name="Group 29"/>
          <p:cNvGrpSpPr/>
          <p:nvPr/>
        </p:nvGrpSpPr>
        <p:grpSpPr>
          <a:xfrm>
            <a:off x="8321874" y="-1506003"/>
            <a:ext cx="3976923" cy="3479808"/>
            <a:chOff x="0" y="0"/>
            <a:chExt cx="812800" cy="711200"/>
          </a:xfrm>
        </p:grpSpPr>
        <p:sp>
          <p:nvSpPr>
            <p:cNvPr id="30" name="Freeform 30"/>
            <p:cNvSpPr/>
            <p:nvPr/>
          </p:nvSpPr>
          <p:spPr>
            <a:xfrm>
              <a:off x="16340" y="0"/>
              <a:ext cx="780120" cy="688606"/>
            </a:xfrm>
            <a:custGeom>
              <a:avLst/>
              <a:gdLst/>
              <a:ahLst/>
              <a:cxnLst/>
              <a:rect l="l" t="t" r="r" b="b"/>
              <a:pathLst>
                <a:path w="780120" h="688606">
                  <a:moveTo>
                    <a:pt x="409377" y="677396"/>
                  </a:moveTo>
                  <a:lnTo>
                    <a:pt x="777143" y="33804"/>
                  </a:lnTo>
                  <a:cubicBezTo>
                    <a:pt x="781139" y="26811"/>
                    <a:pt x="781111" y="18220"/>
                    <a:pt x="777068" y="11254"/>
                  </a:cubicBezTo>
                  <a:cubicBezTo>
                    <a:pt x="773025" y="4287"/>
                    <a:pt x="765580" y="0"/>
                    <a:pt x="757526" y="0"/>
                  </a:cubicBezTo>
                  <a:lnTo>
                    <a:pt x="22594" y="0"/>
                  </a:lnTo>
                  <a:cubicBezTo>
                    <a:pt x="14540" y="0"/>
                    <a:pt x="7095" y="4287"/>
                    <a:pt x="3052" y="11254"/>
                  </a:cubicBezTo>
                  <a:cubicBezTo>
                    <a:pt x="-991" y="18220"/>
                    <a:pt x="-1019" y="26811"/>
                    <a:pt x="2977" y="33804"/>
                  </a:cubicBezTo>
                  <a:lnTo>
                    <a:pt x="370743" y="677396"/>
                  </a:lnTo>
                  <a:cubicBezTo>
                    <a:pt x="374704" y="684328"/>
                    <a:pt x="382076" y="688606"/>
                    <a:pt x="390060" y="688606"/>
                  </a:cubicBezTo>
                  <a:cubicBezTo>
                    <a:pt x="398044" y="688606"/>
                    <a:pt x="405416" y="684328"/>
                    <a:pt x="409377" y="677396"/>
                  </a:cubicBezTo>
                  <a:close/>
                </a:path>
              </a:pathLst>
            </a:custGeom>
            <a:solidFill>
              <a:srgbClr val="A2C41C"/>
            </a:solidFill>
          </p:spPr>
          <p:txBody>
            <a:bodyPr/>
            <a:lstStyle/>
            <a:p>
              <a:pPr defTabSz="609630"/>
              <a:endParaRPr lang="en-US" sz="1200">
                <a:solidFill>
                  <a:prstClr val="black"/>
                </a:solidFill>
                <a:latin typeface="Calibri"/>
              </a:endParaRPr>
            </a:p>
          </p:txBody>
        </p:sp>
        <p:sp>
          <p:nvSpPr>
            <p:cNvPr id="31" name="TextBox 31"/>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32" name="Group 32"/>
          <p:cNvGrpSpPr/>
          <p:nvPr/>
        </p:nvGrpSpPr>
        <p:grpSpPr>
          <a:xfrm>
            <a:off x="9983219" y="-527226"/>
            <a:ext cx="3976923" cy="3479808"/>
            <a:chOff x="0" y="0"/>
            <a:chExt cx="812800" cy="711200"/>
          </a:xfrm>
        </p:grpSpPr>
        <p:sp>
          <p:nvSpPr>
            <p:cNvPr id="33" name="Freeform 33"/>
            <p:cNvSpPr/>
            <p:nvPr/>
          </p:nvSpPr>
          <p:spPr>
            <a:xfrm>
              <a:off x="16340" y="0"/>
              <a:ext cx="780120" cy="688606"/>
            </a:xfrm>
            <a:custGeom>
              <a:avLst/>
              <a:gdLst/>
              <a:ahLst/>
              <a:cxnLst/>
              <a:rect l="l" t="t" r="r" b="b"/>
              <a:pathLst>
                <a:path w="780120" h="688606">
                  <a:moveTo>
                    <a:pt x="409377" y="677396"/>
                  </a:moveTo>
                  <a:lnTo>
                    <a:pt x="777143" y="33804"/>
                  </a:lnTo>
                  <a:cubicBezTo>
                    <a:pt x="781139" y="26811"/>
                    <a:pt x="781111" y="18220"/>
                    <a:pt x="777068" y="11254"/>
                  </a:cubicBezTo>
                  <a:cubicBezTo>
                    <a:pt x="773025" y="4287"/>
                    <a:pt x="765580" y="0"/>
                    <a:pt x="757526" y="0"/>
                  </a:cubicBezTo>
                  <a:lnTo>
                    <a:pt x="22594" y="0"/>
                  </a:lnTo>
                  <a:cubicBezTo>
                    <a:pt x="14540" y="0"/>
                    <a:pt x="7095" y="4287"/>
                    <a:pt x="3052" y="11254"/>
                  </a:cubicBezTo>
                  <a:cubicBezTo>
                    <a:pt x="-991" y="18220"/>
                    <a:pt x="-1019" y="26811"/>
                    <a:pt x="2977" y="33804"/>
                  </a:cubicBezTo>
                  <a:lnTo>
                    <a:pt x="370743" y="677396"/>
                  </a:lnTo>
                  <a:cubicBezTo>
                    <a:pt x="374704" y="684328"/>
                    <a:pt x="382076" y="688606"/>
                    <a:pt x="390060" y="688606"/>
                  </a:cubicBezTo>
                  <a:cubicBezTo>
                    <a:pt x="398044" y="688606"/>
                    <a:pt x="405416" y="684328"/>
                    <a:pt x="409377" y="677396"/>
                  </a:cubicBezTo>
                  <a:close/>
                </a:path>
              </a:pathLst>
            </a:custGeom>
            <a:gradFill rotWithShape="1">
              <a:gsLst>
                <a:gs pos="0">
                  <a:srgbClr val="BCC41C">
                    <a:alpha val="0"/>
                  </a:srgbClr>
                </a:gs>
                <a:gs pos="100000">
                  <a:srgbClr val="F3FF00">
                    <a:alpha val="100000"/>
                  </a:srgbClr>
                </a:gs>
              </a:gsLst>
              <a:lin ang="5400000"/>
            </a:gradFill>
          </p:spPr>
          <p:txBody>
            <a:bodyPr/>
            <a:lstStyle/>
            <a:p>
              <a:pPr defTabSz="609630"/>
              <a:endParaRPr lang="en-US" sz="1200">
                <a:solidFill>
                  <a:prstClr val="black"/>
                </a:solidFill>
                <a:latin typeface="Calibri"/>
              </a:endParaRPr>
            </a:p>
          </p:txBody>
        </p:sp>
        <p:sp>
          <p:nvSpPr>
            <p:cNvPr id="34" name="TextBox 34"/>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35" name="TextBox 35"/>
          <p:cNvSpPr txBox="1"/>
          <p:nvPr/>
        </p:nvSpPr>
        <p:spPr>
          <a:xfrm>
            <a:off x="3444434" y="5040760"/>
            <a:ext cx="2651566" cy="1010598"/>
          </a:xfrm>
          <a:prstGeom prst="rect">
            <a:avLst/>
          </a:prstGeom>
        </p:spPr>
        <p:txBody>
          <a:bodyPr lIns="0" tIns="0" rIns="0" bIns="0" rtlCol="0" anchor="t">
            <a:spAutoFit/>
          </a:bodyPr>
          <a:lstStyle/>
          <a:p>
            <a:pPr algn="ctr" defTabSz="609630">
              <a:lnSpc>
                <a:spcPts val="1591"/>
              </a:lnSpc>
            </a:pPr>
            <a:r>
              <a:rPr lang="en-US" sz="1136">
                <a:solidFill>
                  <a:srgbClr val="FFFFFF"/>
                </a:solidFill>
                <a:latin typeface="Montserrat"/>
                <a:ea typeface="Montserrat"/>
                <a:cs typeface="Montserrat"/>
                <a:sym typeface="Montserrat"/>
              </a:rPr>
              <a:t>In 2024, the Center for Oral Health launched Early Smiles California, providing dental care to all children regardless of their insurance type or ability to pay.</a:t>
            </a:r>
          </a:p>
        </p:txBody>
      </p:sp>
      <p:sp>
        <p:nvSpPr>
          <p:cNvPr id="36" name="TextBox 36"/>
          <p:cNvSpPr txBox="1"/>
          <p:nvPr/>
        </p:nvSpPr>
        <p:spPr>
          <a:xfrm>
            <a:off x="685800" y="5064528"/>
            <a:ext cx="2651566" cy="1010598"/>
          </a:xfrm>
          <a:prstGeom prst="rect">
            <a:avLst/>
          </a:prstGeom>
        </p:spPr>
        <p:txBody>
          <a:bodyPr lIns="0" tIns="0" rIns="0" bIns="0" rtlCol="0" anchor="t">
            <a:spAutoFit/>
          </a:bodyPr>
          <a:lstStyle/>
          <a:p>
            <a:pPr algn="ctr" defTabSz="609630">
              <a:lnSpc>
                <a:spcPts val="1591"/>
              </a:lnSpc>
            </a:pPr>
            <a:r>
              <a:rPr lang="en-US" sz="1136">
                <a:solidFill>
                  <a:srgbClr val="FFFFFF"/>
                </a:solidFill>
                <a:latin typeface="Montserrat"/>
                <a:ea typeface="Montserrat"/>
                <a:cs typeface="Montserrat"/>
                <a:sym typeface="Montserrat"/>
              </a:rPr>
              <a:t>In 2025, our RDHAP conducted in-class screenings during the last day of school, reaching all 10 TK and K students for their KOHA screenings.</a:t>
            </a:r>
          </a:p>
          <a:p>
            <a:pPr algn="ctr" defTabSz="609630">
              <a:lnSpc>
                <a:spcPts val="1591"/>
              </a:lnSpc>
            </a:pPr>
            <a:endParaRPr lang="en-US" sz="1136">
              <a:solidFill>
                <a:srgbClr val="FFFFFF"/>
              </a:solidFill>
              <a:latin typeface="Montserrat"/>
              <a:ea typeface="Montserrat"/>
              <a:cs typeface="Montserrat"/>
              <a:sym typeface="Montserrat"/>
            </a:endParaRPr>
          </a:p>
        </p:txBody>
      </p:sp>
      <p:sp>
        <p:nvSpPr>
          <p:cNvPr id="37" name="TextBox 37"/>
          <p:cNvSpPr txBox="1"/>
          <p:nvPr/>
        </p:nvSpPr>
        <p:spPr>
          <a:xfrm>
            <a:off x="6321898" y="5040760"/>
            <a:ext cx="2526888" cy="1831335"/>
          </a:xfrm>
          <a:prstGeom prst="rect">
            <a:avLst/>
          </a:prstGeom>
        </p:spPr>
        <p:txBody>
          <a:bodyPr lIns="0" tIns="0" rIns="0" bIns="0" rtlCol="0" anchor="t">
            <a:spAutoFit/>
          </a:bodyPr>
          <a:lstStyle/>
          <a:p>
            <a:pPr algn="ctr" defTabSz="609630">
              <a:lnSpc>
                <a:spcPts val="1591"/>
              </a:lnSpc>
            </a:pPr>
            <a:r>
              <a:rPr lang="en-US" sz="1136">
                <a:solidFill>
                  <a:srgbClr val="FFFFFF"/>
                </a:solidFill>
                <a:latin typeface="Montserrat"/>
                <a:ea typeface="Montserrat"/>
                <a:cs typeface="Montserrat"/>
                <a:sym typeface="Montserrat"/>
              </a:rPr>
              <a:t>The mobile van brings comprehensive dental care to Alpine County, serving all age groups. In recent years, they’ve provided services at Health and Human Services and, in 2025, extended care to the Washoe Tribe community on tribal land.</a:t>
            </a:r>
          </a:p>
          <a:p>
            <a:pPr algn="ctr" defTabSz="609630">
              <a:lnSpc>
                <a:spcPts val="1591"/>
              </a:lnSpc>
            </a:pPr>
            <a:endParaRPr lang="en-US" sz="1136">
              <a:solidFill>
                <a:srgbClr val="FFFFFF"/>
              </a:solidFill>
              <a:latin typeface="Montserrat"/>
              <a:ea typeface="Montserrat"/>
              <a:cs typeface="Montserrat"/>
              <a:sym typeface="Montserrat"/>
            </a:endParaRPr>
          </a:p>
        </p:txBody>
      </p:sp>
      <p:sp>
        <p:nvSpPr>
          <p:cNvPr id="38" name="TextBox 38"/>
          <p:cNvSpPr txBox="1"/>
          <p:nvPr/>
        </p:nvSpPr>
        <p:spPr>
          <a:xfrm>
            <a:off x="9109433" y="5040760"/>
            <a:ext cx="2336685" cy="1626086"/>
          </a:xfrm>
          <a:prstGeom prst="rect">
            <a:avLst/>
          </a:prstGeom>
        </p:spPr>
        <p:txBody>
          <a:bodyPr lIns="0" tIns="0" rIns="0" bIns="0" rtlCol="0" anchor="t">
            <a:spAutoFit/>
          </a:bodyPr>
          <a:lstStyle/>
          <a:p>
            <a:pPr algn="ctr" defTabSz="609630">
              <a:lnSpc>
                <a:spcPts val="1587"/>
              </a:lnSpc>
            </a:pPr>
            <a:r>
              <a:rPr lang="en-US" sz="1133">
                <a:solidFill>
                  <a:srgbClr val="FFFFFF"/>
                </a:solidFill>
                <a:latin typeface="Montserrat"/>
                <a:ea typeface="Montserrat"/>
                <a:cs typeface="Montserrat"/>
                <a:sym typeface="Montserrat"/>
              </a:rPr>
              <a:t>We’ve connected with the community through events like the Teddy Bear Parade, tribal gatherings, library programs, and school activities— bringing oral health education and resources directly to families</a:t>
            </a:r>
          </a:p>
          <a:p>
            <a:pPr algn="ctr" defTabSz="609630">
              <a:lnSpc>
                <a:spcPts val="1587"/>
              </a:lnSpc>
            </a:pPr>
            <a:endParaRPr lang="en-US" sz="1133">
              <a:solidFill>
                <a:srgbClr val="FFFFFF"/>
              </a:solidFill>
              <a:latin typeface="Montserrat"/>
              <a:ea typeface="Montserrat"/>
              <a:cs typeface="Montserrat"/>
              <a:sym typeface="Montserrat"/>
            </a:endParaRPr>
          </a:p>
        </p:txBody>
      </p:sp>
      <p:sp>
        <p:nvSpPr>
          <p:cNvPr id="39" name="TextBox 39"/>
          <p:cNvSpPr txBox="1"/>
          <p:nvPr/>
        </p:nvSpPr>
        <p:spPr>
          <a:xfrm>
            <a:off x="3857797" y="4454763"/>
            <a:ext cx="2008441" cy="450060"/>
          </a:xfrm>
          <a:prstGeom prst="rect">
            <a:avLst/>
          </a:prstGeom>
        </p:spPr>
        <p:txBody>
          <a:bodyPr lIns="0" tIns="0" rIns="0" bIns="0" rtlCol="0" anchor="t">
            <a:spAutoFit/>
          </a:bodyPr>
          <a:lstStyle/>
          <a:p>
            <a:pPr algn="ctr" defTabSz="609630">
              <a:lnSpc>
                <a:spcPts val="1761"/>
              </a:lnSpc>
            </a:pPr>
            <a:r>
              <a:rPr lang="en-US" sz="1455" b="1">
                <a:solidFill>
                  <a:srgbClr val="FFFFFF"/>
                </a:solidFill>
                <a:latin typeface="Montserrat Bold"/>
                <a:ea typeface="Montserrat Bold"/>
                <a:cs typeface="Montserrat Bold"/>
                <a:sym typeface="Montserrat Bold"/>
              </a:rPr>
              <a:t>Screenings through Early Smiles</a:t>
            </a:r>
          </a:p>
        </p:txBody>
      </p:sp>
      <p:sp>
        <p:nvSpPr>
          <p:cNvPr id="40" name="TextBox 40"/>
          <p:cNvSpPr txBox="1"/>
          <p:nvPr/>
        </p:nvSpPr>
        <p:spPr>
          <a:xfrm>
            <a:off x="1039198" y="4542306"/>
            <a:ext cx="1944771" cy="219227"/>
          </a:xfrm>
          <a:prstGeom prst="rect">
            <a:avLst/>
          </a:prstGeom>
        </p:spPr>
        <p:txBody>
          <a:bodyPr lIns="0" tIns="0" rIns="0" bIns="0" rtlCol="0" anchor="t">
            <a:spAutoFit/>
          </a:bodyPr>
          <a:lstStyle/>
          <a:p>
            <a:pPr algn="ctr" defTabSz="609630">
              <a:lnSpc>
                <a:spcPts val="1761"/>
              </a:lnSpc>
            </a:pPr>
            <a:r>
              <a:rPr lang="en-US" sz="1455" b="1">
                <a:solidFill>
                  <a:srgbClr val="FFFFFF"/>
                </a:solidFill>
                <a:latin typeface="Montserrat Bold"/>
                <a:ea typeface="Montserrat Bold"/>
                <a:cs typeface="Montserrat Bold"/>
                <a:sym typeface="Montserrat Bold"/>
              </a:rPr>
              <a:t>Services by RDHAP</a:t>
            </a:r>
          </a:p>
        </p:txBody>
      </p:sp>
      <p:sp>
        <p:nvSpPr>
          <p:cNvPr id="41" name="TextBox 41"/>
          <p:cNvSpPr txBox="1"/>
          <p:nvPr/>
        </p:nvSpPr>
        <p:spPr>
          <a:xfrm>
            <a:off x="6578884" y="4407413"/>
            <a:ext cx="1944771" cy="450060"/>
          </a:xfrm>
          <a:prstGeom prst="rect">
            <a:avLst/>
          </a:prstGeom>
        </p:spPr>
        <p:txBody>
          <a:bodyPr lIns="0" tIns="0" rIns="0" bIns="0" rtlCol="0" anchor="t">
            <a:spAutoFit/>
          </a:bodyPr>
          <a:lstStyle/>
          <a:p>
            <a:pPr algn="ctr" defTabSz="609630">
              <a:lnSpc>
                <a:spcPts val="1761"/>
              </a:lnSpc>
            </a:pPr>
            <a:r>
              <a:rPr lang="en-US" sz="1455" b="1">
                <a:solidFill>
                  <a:srgbClr val="FFFFFF"/>
                </a:solidFill>
                <a:latin typeface="Montserrat Bold"/>
                <a:ea typeface="Montserrat Bold"/>
                <a:cs typeface="Montserrat Bold"/>
                <a:sym typeface="Montserrat Bold"/>
              </a:rPr>
              <a:t>Smile Dental Services Van visits</a:t>
            </a:r>
          </a:p>
        </p:txBody>
      </p:sp>
      <p:sp>
        <p:nvSpPr>
          <p:cNvPr id="42" name="TextBox 42"/>
          <p:cNvSpPr txBox="1"/>
          <p:nvPr/>
        </p:nvSpPr>
        <p:spPr>
          <a:xfrm>
            <a:off x="9126435" y="4407413"/>
            <a:ext cx="2302680" cy="680892"/>
          </a:xfrm>
          <a:prstGeom prst="rect">
            <a:avLst/>
          </a:prstGeom>
        </p:spPr>
        <p:txBody>
          <a:bodyPr lIns="0" tIns="0" rIns="0" bIns="0" rtlCol="0" anchor="t">
            <a:spAutoFit/>
          </a:bodyPr>
          <a:lstStyle/>
          <a:p>
            <a:pPr algn="ctr" defTabSz="609630">
              <a:lnSpc>
                <a:spcPts val="1761"/>
              </a:lnSpc>
            </a:pPr>
            <a:r>
              <a:rPr lang="en-US" sz="1455" b="1">
                <a:solidFill>
                  <a:srgbClr val="FFFFFF"/>
                </a:solidFill>
                <a:latin typeface="Montserrat Bold"/>
                <a:ea typeface="Montserrat Bold"/>
                <a:cs typeface="Montserrat Bold"/>
                <a:sym typeface="Montserrat Bold"/>
              </a:rPr>
              <a:t>Outreach events and resource distribution</a:t>
            </a:r>
          </a:p>
          <a:p>
            <a:pPr algn="ctr" defTabSz="609630">
              <a:lnSpc>
                <a:spcPts val="1761"/>
              </a:lnSpc>
            </a:pPr>
            <a:endParaRPr lang="en-US" sz="1455" b="1">
              <a:solidFill>
                <a:srgbClr val="FFFFFF"/>
              </a:solidFill>
              <a:latin typeface="Montserrat Bold"/>
              <a:ea typeface="Montserrat Bold"/>
              <a:cs typeface="Montserrat Bold"/>
              <a:sym typeface="Montserrat Bold"/>
            </a:endParaRPr>
          </a:p>
        </p:txBody>
      </p:sp>
    </p:spTree>
    <p:extLst>
      <p:ext uri="{BB962C8B-B14F-4D97-AF65-F5344CB8AC3E}">
        <p14:creationId xmlns:p14="http://schemas.microsoft.com/office/powerpoint/2010/main" val="9681549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98886" y="-217072"/>
            <a:ext cx="3997658" cy="7292143"/>
            <a:chOff x="0" y="0"/>
            <a:chExt cx="903316" cy="1647742"/>
          </a:xfrm>
        </p:grpSpPr>
        <p:sp>
          <p:nvSpPr>
            <p:cNvPr id="3" name="Freeform 3"/>
            <p:cNvSpPr/>
            <p:nvPr/>
          </p:nvSpPr>
          <p:spPr>
            <a:xfrm>
              <a:off x="0" y="0"/>
              <a:ext cx="903316" cy="1647741"/>
            </a:xfrm>
            <a:custGeom>
              <a:avLst/>
              <a:gdLst/>
              <a:ahLst/>
              <a:cxnLst/>
              <a:rect l="l" t="t" r="r" b="b"/>
              <a:pathLst>
                <a:path w="903316" h="1647741">
                  <a:moveTo>
                    <a:pt x="0" y="0"/>
                  </a:moveTo>
                  <a:lnTo>
                    <a:pt x="903316" y="0"/>
                  </a:lnTo>
                  <a:lnTo>
                    <a:pt x="903316" y="1647741"/>
                  </a:lnTo>
                  <a:lnTo>
                    <a:pt x="0" y="1647741"/>
                  </a:lnTo>
                  <a:close/>
                </a:path>
              </a:pathLst>
            </a:custGeom>
            <a:blipFill>
              <a:blip r:embed="rId3"/>
              <a:stretch>
                <a:fillRect l="-23539" r="-143240"/>
              </a:stretch>
            </a:blipFill>
            <a:ln w="266700" cap="sq">
              <a:solidFill>
                <a:srgbClr val="A2C41C"/>
              </a:solidFill>
              <a:prstDash val="solid"/>
              <a:miter/>
            </a:ln>
          </p:spPr>
          <p:txBody>
            <a:bodyPr/>
            <a:lstStyle/>
            <a:p>
              <a:pPr defTabSz="609630"/>
              <a:endParaRPr lang="en-US" sz="1200">
                <a:solidFill>
                  <a:prstClr val="black"/>
                </a:solidFill>
                <a:latin typeface="Calibri"/>
              </a:endParaRPr>
            </a:p>
          </p:txBody>
        </p:sp>
      </p:grpSp>
      <p:grpSp>
        <p:nvGrpSpPr>
          <p:cNvPr id="4" name="Group 4"/>
          <p:cNvGrpSpPr/>
          <p:nvPr/>
        </p:nvGrpSpPr>
        <p:grpSpPr>
          <a:xfrm>
            <a:off x="685800" y="1015638"/>
            <a:ext cx="3369684" cy="249911"/>
            <a:chOff x="0" y="0"/>
            <a:chExt cx="1331233" cy="98730"/>
          </a:xfrm>
        </p:grpSpPr>
        <p:sp>
          <p:nvSpPr>
            <p:cNvPr id="5" name="Freeform 5"/>
            <p:cNvSpPr/>
            <p:nvPr/>
          </p:nvSpPr>
          <p:spPr>
            <a:xfrm>
              <a:off x="0" y="0"/>
              <a:ext cx="1331233" cy="98730"/>
            </a:xfrm>
            <a:custGeom>
              <a:avLst/>
              <a:gdLst/>
              <a:ahLst/>
              <a:cxnLst/>
              <a:rect l="l" t="t" r="r" b="b"/>
              <a:pathLst>
                <a:path w="1331233" h="98730">
                  <a:moveTo>
                    <a:pt x="9190" y="0"/>
                  </a:moveTo>
                  <a:lnTo>
                    <a:pt x="1322043" y="0"/>
                  </a:lnTo>
                  <a:cubicBezTo>
                    <a:pt x="1327119" y="0"/>
                    <a:pt x="1331233" y="4115"/>
                    <a:pt x="1331233" y="9190"/>
                  </a:cubicBezTo>
                  <a:lnTo>
                    <a:pt x="1331233" y="89540"/>
                  </a:lnTo>
                  <a:cubicBezTo>
                    <a:pt x="1331233" y="94616"/>
                    <a:pt x="1327119" y="98730"/>
                    <a:pt x="1322043" y="98730"/>
                  </a:cubicBezTo>
                  <a:lnTo>
                    <a:pt x="9190" y="98730"/>
                  </a:lnTo>
                  <a:cubicBezTo>
                    <a:pt x="4115" y="98730"/>
                    <a:pt x="0" y="94616"/>
                    <a:pt x="0" y="89540"/>
                  </a:cubicBezTo>
                  <a:lnTo>
                    <a:pt x="0" y="9190"/>
                  </a:lnTo>
                  <a:cubicBezTo>
                    <a:pt x="0" y="4115"/>
                    <a:pt x="4115" y="0"/>
                    <a:pt x="9190" y="0"/>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6" name="TextBox 6"/>
            <p:cNvSpPr txBox="1"/>
            <p:nvPr/>
          </p:nvSpPr>
          <p:spPr>
            <a:xfrm>
              <a:off x="0" y="19050"/>
              <a:ext cx="1331233" cy="7968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7" name="Freeform 7"/>
          <p:cNvSpPr/>
          <p:nvPr/>
        </p:nvSpPr>
        <p:spPr>
          <a:xfrm>
            <a:off x="613435" y="1338887"/>
            <a:ext cx="7534173" cy="1657518"/>
          </a:xfrm>
          <a:custGeom>
            <a:avLst/>
            <a:gdLst/>
            <a:ahLst/>
            <a:cxnLst/>
            <a:rect l="l" t="t" r="r" b="b"/>
            <a:pathLst>
              <a:path w="11301259" h="2486277">
                <a:moveTo>
                  <a:pt x="0" y="0"/>
                </a:moveTo>
                <a:lnTo>
                  <a:pt x="11301259" y="0"/>
                </a:lnTo>
                <a:lnTo>
                  <a:pt x="11301259" y="2486277"/>
                </a:lnTo>
                <a:lnTo>
                  <a:pt x="0" y="2486277"/>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sp>
        <p:nvSpPr>
          <p:cNvPr id="8" name="Freeform 8"/>
          <p:cNvSpPr/>
          <p:nvPr/>
        </p:nvSpPr>
        <p:spPr>
          <a:xfrm>
            <a:off x="685800" y="3110705"/>
            <a:ext cx="7389442" cy="1662625"/>
          </a:xfrm>
          <a:custGeom>
            <a:avLst/>
            <a:gdLst/>
            <a:ahLst/>
            <a:cxnLst/>
            <a:rect l="l" t="t" r="r" b="b"/>
            <a:pathLst>
              <a:path w="11084163" h="2493937">
                <a:moveTo>
                  <a:pt x="0" y="0"/>
                </a:moveTo>
                <a:lnTo>
                  <a:pt x="11084163" y="0"/>
                </a:lnTo>
                <a:lnTo>
                  <a:pt x="11084163" y="2493936"/>
                </a:lnTo>
                <a:lnTo>
                  <a:pt x="0" y="2493936"/>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
        <p:nvSpPr>
          <p:cNvPr id="9" name="Freeform 9"/>
          <p:cNvSpPr/>
          <p:nvPr/>
        </p:nvSpPr>
        <p:spPr>
          <a:xfrm rot="-613609">
            <a:off x="632724" y="5011241"/>
            <a:ext cx="1184337" cy="1578295"/>
          </a:xfrm>
          <a:custGeom>
            <a:avLst/>
            <a:gdLst/>
            <a:ahLst/>
            <a:cxnLst/>
            <a:rect l="l" t="t" r="r" b="b"/>
            <a:pathLst>
              <a:path w="1776505" h="2367442">
                <a:moveTo>
                  <a:pt x="0" y="0"/>
                </a:moveTo>
                <a:lnTo>
                  <a:pt x="1776505" y="0"/>
                </a:lnTo>
                <a:lnTo>
                  <a:pt x="1776505" y="2367443"/>
                </a:lnTo>
                <a:lnTo>
                  <a:pt x="0" y="2367443"/>
                </a:lnTo>
                <a:lnTo>
                  <a:pt x="0" y="0"/>
                </a:lnTo>
                <a:close/>
              </a:path>
            </a:pathLst>
          </a:custGeom>
          <a:blipFill>
            <a:blip r:embed="rId6"/>
            <a:stretch>
              <a:fillRect/>
            </a:stretch>
          </a:blipFill>
        </p:spPr>
        <p:txBody>
          <a:bodyPr/>
          <a:lstStyle/>
          <a:p>
            <a:pPr defTabSz="609630"/>
            <a:endParaRPr lang="en-US" sz="1200">
              <a:solidFill>
                <a:prstClr val="black"/>
              </a:solidFill>
              <a:latin typeface="Calibri"/>
            </a:endParaRPr>
          </a:p>
        </p:txBody>
      </p:sp>
      <p:sp>
        <p:nvSpPr>
          <p:cNvPr id="10" name="Freeform 10"/>
          <p:cNvSpPr/>
          <p:nvPr/>
        </p:nvSpPr>
        <p:spPr>
          <a:xfrm>
            <a:off x="2349372" y="5088445"/>
            <a:ext cx="1898517" cy="1423887"/>
          </a:xfrm>
          <a:custGeom>
            <a:avLst/>
            <a:gdLst/>
            <a:ahLst/>
            <a:cxnLst/>
            <a:rect l="l" t="t" r="r" b="b"/>
            <a:pathLst>
              <a:path w="2847775" h="2135831">
                <a:moveTo>
                  <a:pt x="0" y="0"/>
                </a:moveTo>
                <a:lnTo>
                  <a:pt x="2847775" y="0"/>
                </a:lnTo>
                <a:lnTo>
                  <a:pt x="2847775" y="2135831"/>
                </a:lnTo>
                <a:lnTo>
                  <a:pt x="0" y="2135831"/>
                </a:lnTo>
                <a:lnTo>
                  <a:pt x="0" y="0"/>
                </a:lnTo>
                <a:close/>
              </a:path>
            </a:pathLst>
          </a:custGeom>
          <a:blipFill>
            <a:blip r:embed="rId7"/>
            <a:stretch>
              <a:fillRect/>
            </a:stretch>
          </a:blipFill>
        </p:spPr>
        <p:txBody>
          <a:bodyPr/>
          <a:lstStyle/>
          <a:p>
            <a:pPr defTabSz="609630"/>
            <a:endParaRPr lang="en-US" sz="1200">
              <a:solidFill>
                <a:prstClr val="black"/>
              </a:solidFill>
              <a:latin typeface="Calibri"/>
            </a:endParaRPr>
          </a:p>
        </p:txBody>
      </p:sp>
      <p:sp>
        <p:nvSpPr>
          <p:cNvPr id="11" name="Freeform 11"/>
          <p:cNvSpPr/>
          <p:nvPr/>
        </p:nvSpPr>
        <p:spPr>
          <a:xfrm>
            <a:off x="4649498" y="5088445"/>
            <a:ext cx="1397189" cy="1423887"/>
          </a:xfrm>
          <a:custGeom>
            <a:avLst/>
            <a:gdLst/>
            <a:ahLst/>
            <a:cxnLst/>
            <a:rect l="l" t="t" r="r" b="b"/>
            <a:pathLst>
              <a:path w="2095784" h="2135831">
                <a:moveTo>
                  <a:pt x="0" y="0"/>
                </a:moveTo>
                <a:lnTo>
                  <a:pt x="2095784" y="0"/>
                </a:lnTo>
                <a:lnTo>
                  <a:pt x="2095784" y="2135831"/>
                </a:lnTo>
                <a:lnTo>
                  <a:pt x="0" y="2135831"/>
                </a:lnTo>
                <a:lnTo>
                  <a:pt x="0" y="0"/>
                </a:lnTo>
                <a:close/>
              </a:path>
            </a:pathLst>
          </a:custGeom>
          <a:blipFill>
            <a:blip r:embed="rId8"/>
            <a:stretch>
              <a:fillRect/>
            </a:stretch>
          </a:blipFill>
        </p:spPr>
        <p:txBody>
          <a:bodyPr/>
          <a:lstStyle/>
          <a:p>
            <a:pPr defTabSz="609630"/>
            <a:endParaRPr lang="en-US" sz="1200">
              <a:solidFill>
                <a:prstClr val="black"/>
              </a:solidFill>
              <a:latin typeface="Calibri"/>
            </a:endParaRPr>
          </a:p>
        </p:txBody>
      </p:sp>
      <p:sp>
        <p:nvSpPr>
          <p:cNvPr id="12" name="Freeform 12"/>
          <p:cNvSpPr/>
          <p:nvPr/>
        </p:nvSpPr>
        <p:spPr>
          <a:xfrm rot="491052">
            <a:off x="6638263" y="4987642"/>
            <a:ext cx="1515459" cy="1542452"/>
          </a:xfrm>
          <a:custGeom>
            <a:avLst/>
            <a:gdLst/>
            <a:ahLst/>
            <a:cxnLst/>
            <a:rect l="l" t="t" r="r" b="b"/>
            <a:pathLst>
              <a:path w="2273189" h="2313678">
                <a:moveTo>
                  <a:pt x="0" y="0"/>
                </a:moveTo>
                <a:lnTo>
                  <a:pt x="2273188" y="0"/>
                </a:lnTo>
                <a:lnTo>
                  <a:pt x="2273188" y="2313678"/>
                </a:lnTo>
                <a:lnTo>
                  <a:pt x="0" y="2313678"/>
                </a:lnTo>
                <a:lnTo>
                  <a:pt x="0" y="0"/>
                </a:lnTo>
                <a:close/>
              </a:path>
            </a:pathLst>
          </a:custGeom>
          <a:blipFill>
            <a:blip r:embed="rId9"/>
            <a:stretch>
              <a:fillRect/>
            </a:stretch>
          </a:blipFill>
        </p:spPr>
        <p:txBody>
          <a:bodyPr/>
          <a:lstStyle/>
          <a:p>
            <a:pPr defTabSz="609630"/>
            <a:endParaRPr lang="en-US" sz="1200">
              <a:solidFill>
                <a:prstClr val="black"/>
              </a:solidFill>
              <a:latin typeface="Calibri"/>
            </a:endParaRPr>
          </a:p>
        </p:txBody>
      </p:sp>
      <p:sp>
        <p:nvSpPr>
          <p:cNvPr id="13" name="TextBox 13"/>
          <p:cNvSpPr txBox="1"/>
          <p:nvPr/>
        </p:nvSpPr>
        <p:spPr>
          <a:xfrm>
            <a:off x="685801" y="456298"/>
            <a:ext cx="3474195" cy="448841"/>
          </a:xfrm>
          <a:prstGeom prst="rect">
            <a:avLst/>
          </a:prstGeom>
        </p:spPr>
        <p:txBody>
          <a:bodyPr lIns="0" tIns="0" rIns="0" bIns="0" rtlCol="0" anchor="t">
            <a:spAutoFit/>
          </a:bodyPr>
          <a:lstStyle/>
          <a:p>
            <a:pPr defTabSz="609630">
              <a:lnSpc>
                <a:spcPts val="3487"/>
              </a:lnSpc>
            </a:pPr>
            <a:r>
              <a:rPr lang="en-US" sz="3141" b="1">
                <a:solidFill>
                  <a:srgbClr val="00425A"/>
                </a:solidFill>
                <a:latin typeface="Montserrat Bold"/>
                <a:ea typeface="Montserrat Bold"/>
                <a:cs typeface="Montserrat Bold"/>
                <a:sym typeface="Montserrat Bold"/>
              </a:rPr>
              <a:t>SUCCESS DATA</a:t>
            </a:r>
          </a:p>
        </p:txBody>
      </p:sp>
    </p:spTree>
    <p:extLst>
      <p:ext uri="{BB962C8B-B14F-4D97-AF65-F5344CB8AC3E}">
        <p14:creationId xmlns:p14="http://schemas.microsoft.com/office/powerpoint/2010/main" val="311751480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336" y="-1556945"/>
            <a:ext cx="12450672" cy="3458824"/>
            <a:chOff x="0" y="0"/>
            <a:chExt cx="2893402" cy="803794"/>
          </a:xfrm>
        </p:grpSpPr>
        <p:sp>
          <p:nvSpPr>
            <p:cNvPr id="3" name="Freeform 3"/>
            <p:cNvSpPr/>
            <p:nvPr/>
          </p:nvSpPr>
          <p:spPr>
            <a:xfrm>
              <a:off x="0" y="0"/>
              <a:ext cx="2893402" cy="803794"/>
            </a:xfrm>
            <a:custGeom>
              <a:avLst/>
              <a:gdLst/>
              <a:ahLst/>
              <a:cxnLst/>
              <a:rect l="l" t="t" r="r" b="b"/>
              <a:pathLst>
                <a:path w="2893402" h="803794">
                  <a:moveTo>
                    <a:pt x="0" y="0"/>
                  </a:moveTo>
                  <a:lnTo>
                    <a:pt x="2893402" y="0"/>
                  </a:lnTo>
                  <a:lnTo>
                    <a:pt x="2893402" y="803794"/>
                  </a:lnTo>
                  <a:lnTo>
                    <a:pt x="0" y="803794"/>
                  </a:lnTo>
                  <a:close/>
                </a:path>
              </a:pathLst>
            </a:custGeom>
            <a:blipFill>
              <a:blip r:embed="rId3"/>
              <a:stretch>
                <a:fillRect t="-32661" b="-89766"/>
              </a:stretch>
            </a:blipFill>
            <a:ln w="114300" cap="sq">
              <a:gradFill>
                <a:gsLst>
                  <a:gs pos="0">
                    <a:srgbClr val="BCC41C">
                      <a:alpha val="0"/>
                    </a:srgbClr>
                  </a:gs>
                  <a:gs pos="100000">
                    <a:srgbClr val="F3FF00">
                      <a:alpha val="100000"/>
                    </a:srgbClr>
                  </a:gs>
                </a:gsLst>
                <a:lin ang="5400000"/>
              </a:gradFill>
              <a:prstDash val="solid"/>
              <a:miter/>
            </a:ln>
          </p:spPr>
          <p:txBody>
            <a:bodyPr/>
            <a:lstStyle/>
            <a:p>
              <a:pPr defTabSz="609630"/>
              <a:endParaRPr lang="en-US" sz="1200">
                <a:solidFill>
                  <a:prstClr val="black"/>
                </a:solidFill>
                <a:latin typeface="Calibri"/>
              </a:endParaRPr>
            </a:p>
          </p:txBody>
        </p:sp>
      </p:grpSp>
      <p:sp>
        <p:nvSpPr>
          <p:cNvPr id="4" name="Freeform 4"/>
          <p:cNvSpPr/>
          <p:nvPr/>
        </p:nvSpPr>
        <p:spPr>
          <a:xfrm>
            <a:off x="6254090" y="1946329"/>
            <a:ext cx="5561591" cy="2045379"/>
          </a:xfrm>
          <a:custGeom>
            <a:avLst/>
            <a:gdLst/>
            <a:ahLst/>
            <a:cxnLst/>
            <a:rect l="l" t="t" r="r" b="b"/>
            <a:pathLst>
              <a:path w="8342386" h="3068068">
                <a:moveTo>
                  <a:pt x="0" y="0"/>
                </a:moveTo>
                <a:lnTo>
                  <a:pt x="8342386" y="0"/>
                </a:lnTo>
                <a:lnTo>
                  <a:pt x="8342386" y="3068068"/>
                </a:lnTo>
                <a:lnTo>
                  <a:pt x="0" y="3068068"/>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sp>
        <p:nvSpPr>
          <p:cNvPr id="5" name="Freeform 5"/>
          <p:cNvSpPr/>
          <p:nvPr/>
        </p:nvSpPr>
        <p:spPr>
          <a:xfrm>
            <a:off x="252511" y="1946329"/>
            <a:ext cx="6001579" cy="3782371"/>
          </a:xfrm>
          <a:custGeom>
            <a:avLst/>
            <a:gdLst/>
            <a:ahLst/>
            <a:cxnLst/>
            <a:rect l="l" t="t" r="r" b="b"/>
            <a:pathLst>
              <a:path w="9002368" h="5673557">
                <a:moveTo>
                  <a:pt x="0" y="0"/>
                </a:moveTo>
                <a:lnTo>
                  <a:pt x="9002368" y="0"/>
                </a:lnTo>
                <a:lnTo>
                  <a:pt x="9002368" y="5673558"/>
                </a:lnTo>
                <a:lnTo>
                  <a:pt x="0" y="5673558"/>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
        <p:nvSpPr>
          <p:cNvPr id="6" name="Freeform 6"/>
          <p:cNvSpPr/>
          <p:nvPr/>
        </p:nvSpPr>
        <p:spPr>
          <a:xfrm>
            <a:off x="428744" y="5772815"/>
            <a:ext cx="1149309" cy="798770"/>
          </a:xfrm>
          <a:custGeom>
            <a:avLst/>
            <a:gdLst/>
            <a:ahLst/>
            <a:cxnLst/>
            <a:rect l="l" t="t" r="r" b="b"/>
            <a:pathLst>
              <a:path w="1723964" h="1198155">
                <a:moveTo>
                  <a:pt x="0" y="0"/>
                </a:moveTo>
                <a:lnTo>
                  <a:pt x="1723964" y="0"/>
                </a:lnTo>
                <a:lnTo>
                  <a:pt x="1723964" y="1198156"/>
                </a:lnTo>
                <a:lnTo>
                  <a:pt x="0" y="1198156"/>
                </a:lnTo>
                <a:lnTo>
                  <a:pt x="0" y="0"/>
                </a:lnTo>
                <a:close/>
              </a:path>
            </a:pathLst>
          </a:custGeom>
          <a:blipFill>
            <a:blip r:embed="rId6"/>
            <a:stretch>
              <a:fillRect/>
            </a:stretch>
          </a:blipFill>
        </p:spPr>
        <p:txBody>
          <a:bodyPr/>
          <a:lstStyle/>
          <a:p>
            <a:pPr defTabSz="609630"/>
            <a:endParaRPr lang="en-US" sz="1200">
              <a:solidFill>
                <a:prstClr val="black"/>
              </a:solidFill>
              <a:latin typeface="Calibri"/>
            </a:endParaRPr>
          </a:p>
        </p:txBody>
      </p:sp>
      <p:sp>
        <p:nvSpPr>
          <p:cNvPr id="7" name="Freeform 7"/>
          <p:cNvSpPr/>
          <p:nvPr/>
        </p:nvSpPr>
        <p:spPr>
          <a:xfrm>
            <a:off x="1657654" y="5860336"/>
            <a:ext cx="1482989" cy="642797"/>
          </a:xfrm>
          <a:custGeom>
            <a:avLst/>
            <a:gdLst/>
            <a:ahLst/>
            <a:cxnLst/>
            <a:rect l="l" t="t" r="r" b="b"/>
            <a:pathLst>
              <a:path w="2224483" h="964196">
                <a:moveTo>
                  <a:pt x="0" y="0"/>
                </a:moveTo>
                <a:lnTo>
                  <a:pt x="2224482" y="0"/>
                </a:lnTo>
                <a:lnTo>
                  <a:pt x="2224482" y="964196"/>
                </a:lnTo>
                <a:lnTo>
                  <a:pt x="0" y="964196"/>
                </a:lnTo>
                <a:lnTo>
                  <a:pt x="0" y="0"/>
                </a:lnTo>
                <a:close/>
              </a:path>
            </a:pathLst>
          </a:custGeom>
          <a:blipFill>
            <a:blip r:embed="rId7"/>
            <a:stretch>
              <a:fillRect/>
            </a:stretch>
          </a:blipFill>
        </p:spPr>
        <p:txBody>
          <a:bodyPr/>
          <a:lstStyle/>
          <a:p>
            <a:pPr defTabSz="609630"/>
            <a:endParaRPr lang="en-US" sz="1200">
              <a:solidFill>
                <a:prstClr val="black"/>
              </a:solidFill>
              <a:latin typeface="Calibri"/>
            </a:endParaRPr>
          </a:p>
        </p:txBody>
      </p:sp>
      <p:sp>
        <p:nvSpPr>
          <p:cNvPr id="8" name="TextBox 8"/>
          <p:cNvSpPr txBox="1"/>
          <p:nvPr/>
        </p:nvSpPr>
        <p:spPr>
          <a:xfrm>
            <a:off x="6470936" y="4182368"/>
            <a:ext cx="5344746" cy="1833835"/>
          </a:xfrm>
          <a:prstGeom prst="rect">
            <a:avLst/>
          </a:prstGeom>
        </p:spPr>
        <p:txBody>
          <a:bodyPr lIns="0" tIns="0" rIns="0" bIns="0" rtlCol="0" anchor="t">
            <a:spAutoFit/>
          </a:bodyPr>
          <a:lstStyle/>
          <a:p>
            <a:pPr defTabSz="609630">
              <a:lnSpc>
                <a:spcPts val="1253"/>
              </a:lnSpc>
              <a:spcBef>
                <a:spcPct val="0"/>
              </a:spcBef>
            </a:pPr>
            <a:r>
              <a:rPr lang="en-US" sz="1129" b="1">
                <a:solidFill>
                  <a:srgbClr val="000000"/>
                </a:solidFill>
                <a:latin typeface="Montserrat Bold"/>
                <a:ea typeface="Montserrat Bold"/>
                <a:cs typeface="Montserrat Bold"/>
                <a:sym typeface="Montserrat Bold"/>
              </a:rPr>
              <a:t>Screening &amp; Fluoride Varnish Navigation</a:t>
            </a:r>
          </a:p>
          <a:p>
            <a:pPr defTabSz="609630">
              <a:lnSpc>
                <a:spcPts val="1253"/>
              </a:lnSpc>
              <a:spcBef>
                <a:spcPct val="0"/>
              </a:spcBef>
            </a:pPr>
            <a:endParaRPr lang="en-US" sz="1129" b="1">
              <a:solidFill>
                <a:srgbClr val="000000"/>
              </a:solidFill>
              <a:latin typeface="Montserrat Bold"/>
              <a:ea typeface="Montserrat Bold"/>
              <a:cs typeface="Montserrat Bold"/>
              <a:sym typeface="Montserrat Bold"/>
            </a:endParaRPr>
          </a:p>
          <a:p>
            <a:pPr marL="243848" lvl="1" indent="-121924" defTabSz="609630">
              <a:lnSpc>
                <a:spcPts val="1253"/>
              </a:lnSpc>
              <a:buFont typeface="Arial"/>
              <a:buChar char="•"/>
            </a:pPr>
            <a:r>
              <a:rPr lang="en-US" sz="1129">
                <a:solidFill>
                  <a:srgbClr val="000000"/>
                </a:solidFill>
                <a:latin typeface="Montserrat"/>
                <a:ea typeface="Montserrat"/>
                <a:cs typeface="Montserrat"/>
                <a:sym typeface="Montserrat"/>
              </a:rPr>
              <a:t>Students with insurance indicating Medi-Cal, No Insurance, or Unknown will be navigated to care through the Center for Oral Health.</a:t>
            </a:r>
          </a:p>
          <a:p>
            <a:pPr defTabSz="609630">
              <a:lnSpc>
                <a:spcPts val="1253"/>
              </a:lnSpc>
            </a:pPr>
            <a:endParaRPr lang="en-US" sz="1129">
              <a:solidFill>
                <a:srgbClr val="000000"/>
              </a:solidFill>
              <a:latin typeface="Montserrat"/>
              <a:ea typeface="Montserrat"/>
              <a:cs typeface="Montserrat"/>
              <a:sym typeface="Montserrat"/>
            </a:endParaRPr>
          </a:p>
          <a:p>
            <a:pPr marL="243848" lvl="1" indent="-121924" defTabSz="609630">
              <a:lnSpc>
                <a:spcPts val="1253"/>
              </a:lnSpc>
              <a:buFont typeface="Arial"/>
              <a:buChar char="•"/>
            </a:pPr>
            <a:r>
              <a:rPr lang="en-US" sz="1129">
                <a:solidFill>
                  <a:srgbClr val="000000"/>
                </a:solidFill>
                <a:latin typeface="Montserrat"/>
                <a:ea typeface="Montserrat"/>
                <a:cs typeface="Montserrat"/>
                <a:sym typeface="Montserrat"/>
              </a:rPr>
              <a:t>All Urgency Level 3’s will be contacted by the Center for Oral Health within 24-48 hours after screening.</a:t>
            </a:r>
          </a:p>
          <a:p>
            <a:pPr defTabSz="609630">
              <a:lnSpc>
                <a:spcPts val="1253"/>
              </a:lnSpc>
            </a:pPr>
            <a:endParaRPr lang="en-US" sz="1129">
              <a:solidFill>
                <a:srgbClr val="000000"/>
              </a:solidFill>
              <a:latin typeface="Montserrat"/>
              <a:ea typeface="Montserrat"/>
              <a:cs typeface="Montserrat"/>
              <a:sym typeface="Montserrat"/>
            </a:endParaRPr>
          </a:p>
          <a:p>
            <a:pPr marL="243848" lvl="1" indent="-121924" defTabSz="609630">
              <a:lnSpc>
                <a:spcPts val="1253"/>
              </a:lnSpc>
              <a:buFont typeface="Arial"/>
              <a:buChar char="•"/>
            </a:pPr>
            <a:r>
              <a:rPr lang="en-US" sz="1129">
                <a:solidFill>
                  <a:srgbClr val="000000"/>
                </a:solidFill>
                <a:latin typeface="Montserrat"/>
                <a:ea typeface="Montserrat"/>
                <a:cs typeface="Montserrat"/>
                <a:sym typeface="Montserrat"/>
              </a:rPr>
              <a:t>Students whose insurance indicates Private will not be navigated to a dental home. However, our staff will contact all Urgency Level 3’s and encourage scheduling a dental appointment.</a:t>
            </a:r>
          </a:p>
        </p:txBody>
      </p:sp>
    </p:spTree>
    <p:extLst>
      <p:ext uri="{BB962C8B-B14F-4D97-AF65-F5344CB8AC3E}">
        <p14:creationId xmlns:p14="http://schemas.microsoft.com/office/powerpoint/2010/main" val="34665885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323170" y="620835"/>
            <a:ext cx="6072857" cy="5541197"/>
            <a:chOff x="0" y="0"/>
            <a:chExt cx="917238" cy="836937"/>
          </a:xfrm>
        </p:grpSpPr>
        <p:sp>
          <p:nvSpPr>
            <p:cNvPr id="3" name="Freeform 3"/>
            <p:cNvSpPr/>
            <p:nvPr/>
          </p:nvSpPr>
          <p:spPr>
            <a:xfrm>
              <a:off x="23214" y="33729"/>
              <a:ext cx="870810" cy="803208"/>
            </a:xfrm>
            <a:custGeom>
              <a:avLst/>
              <a:gdLst/>
              <a:ahLst/>
              <a:cxnLst/>
              <a:rect l="l" t="t" r="r" b="b"/>
              <a:pathLst>
                <a:path w="870810" h="803208">
                  <a:moveTo>
                    <a:pt x="462769" y="16208"/>
                  </a:moveTo>
                  <a:lnTo>
                    <a:pt x="866660" y="753271"/>
                  </a:lnTo>
                  <a:cubicBezTo>
                    <a:pt x="872386" y="763720"/>
                    <a:pt x="872174" y="776416"/>
                    <a:pt x="866101" y="786668"/>
                  </a:cubicBezTo>
                  <a:cubicBezTo>
                    <a:pt x="860029" y="796920"/>
                    <a:pt x="848997" y="803208"/>
                    <a:pt x="837081" y="803208"/>
                  </a:cubicBezTo>
                  <a:lnTo>
                    <a:pt x="33729" y="803208"/>
                  </a:lnTo>
                  <a:cubicBezTo>
                    <a:pt x="21813" y="803208"/>
                    <a:pt x="10782" y="796920"/>
                    <a:pt x="4709" y="786668"/>
                  </a:cubicBezTo>
                  <a:cubicBezTo>
                    <a:pt x="-1364" y="776416"/>
                    <a:pt x="-1576" y="763720"/>
                    <a:pt x="4150" y="753271"/>
                  </a:cubicBezTo>
                  <a:lnTo>
                    <a:pt x="408041" y="16208"/>
                  </a:lnTo>
                  <a:cubicBezTo>
                    <a:pt x="413518" y="6213"/>
                    <a:pt x="424008" y="0"/>
                    <a:pt x="435405" y="0"/>
                  </a:cubicBezTo>
                  <a:cubicBezTo>
                    <a:pt x="446802" y="0"/>
                    <a:pt x="457292" y="6213"/>
                    <a:pt x="462769" y="16208"/>
                  </a:cubicBezTo>
                  <a:close/>
                </a:path>
              </a:pathLst>
            </a:custGeom>
            <a:blipFill>
              <a:blip r:embed="rId3"/>
              <a:stretch>
                <a:fillRect l="-23391" t="539" r="-23391"/>
              </a:stretch>
            </a:blipFill>
            <a:ln cap="rnd">
              <a:noFill/>
              <a:prstDash val="solid"/>
              <a:round/>
            </a:ln>
          </p:spPr>
          <p:txBody>
            <a:bodyPr/>
            <a:lstStyle/>
            <a:p>
              <a:pPr defTabSz="609630"/>
              <a:endParaRPr lang="en-US" sz="1200">
                <a:solidFill>
                  <a:prstClr val="black"/>
                </a:solidFill>
                <a:latin typeface="Calibri"/>
              </a:endParaRPr>
            </a:p>
          </p:txBody>
        </p:sp>
      </p:grpSp>
      <p:grpSp>
        <p:nvGrpSpPr>
          <p:cNvPr id="4" name="Group 4"/>
          <p:cNvGrpSpPr/>
          <p:nvPr/>
        </p:nvGrpSpPr>
        <p:grpSpPr>
          <a:xfrm>
            <a:off x="9067815" y="-182348"/>
            <a:ext cx="7124395" cy="6344379"/>
            <a:chOff x="0" y="0"/>
            <a:chExt cx="812800" cy="723810"/>
          </a:xfrm>
        </p:grpSpPr>
        <p:sp>
          <p:nvSpPr>
            <p:cNvPr id="5" name="Freeform 5"/>
            <p:cNvSpPr/>
            <p:nvPr/>
          </p:nvSpPr>
          <p:spPr>
            <a:xfrm>
              <a:off x="14719" y="0"/>
              <a:ext cx="783363" cy="703031"/>
            </a:xfrm>
            <a:custGeom>
              <a:avLst/>
              <a:gdLst/>
              <a:ahLst/>
              <a:cxnLst/>
              <a:rect l="l" t="t" r="r" b="b"/>
              <a:pathLst>
                <a:path w="783363" h="703031">
                  <a:moveTo>
                    <a:pt x="409060" y="692857"/>
                  </a:moveTo>
                  <a:lnTo>
                    <a:pt x="780702" y="30953"/>
                  </a:lnTo>
                  <a:cubicBezTo>
                    <a:pt x="784315" y="24518"/>
                    <a:pt x="784244" y="16651"/>
                    <a:pt x="780516" y="10282"/>
                  </a:cubicBezTo>
                  <a:cubicBezTo>
                    <a:pt x="776788" y="3914"/>
                    <a:pt x="769962" y="0"/>
                    <a:pt x="762583" y="0"/>
                  </a:cubicBezTo>
                  <a:lnTo>
                    <a:pt x="20779" y="0"/>
                  </a:lnTo>
                  <a:cubicBezTo>
                    <a:pt x="13400" y="0"/>
                    <a:pt x="6574" y="3914"/>
                    <a:pt x="2846" y="10282"/>
                  </a:cubicBezTo>
                  <a:cubicBezTo>
                    <a:pt x="-882" y="16651"/>
                    <a:pt x="-953" y="24518"/>
                    <a:pt x="2660" y="30953"/>
                  </a:cubicBezTo>
                  <a:lnTo>
                    <a:pt x="374302" y="692857"/>
                  </a:lnTo>
                  <a:cubicBezTo>
                    <a:pt x="377830" y="699141"/>
                    <a:pt x="384475" y="703031"/>
                    <a:pt x="391681" y="703031"/>
                  </a:cubicBezTo>
                  <a:cubicBezTo>
                    <a:pt x="398887" y="703031"/>
                    <a:pt x="405532" y="699141"/>
                    <a:pt x="409060" y="692857"/>
                  </a:cubicBezTo>
                  <a:close/>
                </a:path>
              </a:pathLst>
            </a:custGeom>
            <a:gradFill rotWithShape="1">
              <a:gsLst>
                <a:gs pos="0">
                  <a:srgbClr val="BCC41C">
                    <a:alpha val="0"/>
                  </a:srgbClr>
                </a:gs>
                <a:gs pos="100000">
                  <a:srgbClr val="F3FF00">
                    <a:alpha val="100000"/>
                  </a:srgbClr>
                </a:gs>
              </a:gsLst>
              <a:lin ang="5400000"/>
            </a:gradFill>
          </p:spPr>
          <p:txBody>
            <a:bodyPr/>
            <a:lstStyle/>
            <a:p>
              <a:pPr defTabSz="609630"/>
              <a:endParaRPr lang="en-US" sz="1200">
                <a:solidFill>
                  <a:prstClr val="black"/>
                </a:solidFill>
                <a:latin typeface="Calibri"/>
              </a:endParaRPr>
            </a:p>
          </p:txBody>
        </p:sp>
        <p:sp>
          <p:nvSpPr>
            <p:cNvPr id="6" name="TextBox 6"/>
            <p:cNvSpPr txBox="1"/>
            <p:nvPr/>
          </p:nvSpPr>
          <p:spPr>
            <a:xfrm>
              <a:off x="127000" y="70751"/>
              <a:ext cx="558800" cy="317005"/>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7" name="Group 7"/>
          <p:cNvGrpSpPr/>
          <p:nvPr/>
        </p:nvGrpSpPr>
        <p:grpSpPr>
          <a:xfrm>
            <a:off x="-1450552" y="3609416"/>
            <a:ext cx="9716583" cy="2535404"/>
            <a:chOff x="0" y="0"/>
            <a:chExt cx="1601983" cy="418015"/>
          </a:xfrm>
        </p:grpSpPr>
        <p:sp>
          <p:nvSpPr>
            <p:cNvPr id="8" name="Freeform 8"/>
            <p:cNvSpPr/>
            <p:nvPr/>
          </p:nvSpPr>
          <p:spPr>
            <a:xfrm>
              <a:off x="7156" y="0"/>
              <a:ext cx="1587671" cy="418015"/>
            </a:xfrm>
            <a:custGeom>
              <a:avLst/>
              <a:gdLst/>
              <a:ahLst/>
              <a:cxnLst/>
              <a:rect l="l" t="t" r="r" b="b"/>
              <a:pathLst>
                <a:path w="1587671" h="418015">
                  <a:moveTo>
                    <a:pt x="215167" y="0"/>
                  </a:moveTo>
                  <a:lnTo>
                    <a:pt x="1575705" y="0"/>
                  </a:lnTo>
                  <a:cubicBezTo>
                    <a:pt x="1579828" y="0"/>
                    <a:pt x="1583661" y="2123"/>
                    <a:pt x="1585849" y="5619"/>
                  </a:cubicBezTo>
                  <a:cubicBezTo>
                    <a:pt x="1588036" y="9114"/>
                    <a:pt x="1588270" y="13490"/>
                    <a:pt x="1586467" y="17198"/>
                  </a:cubicBezTo>
                  <a:lnTo>
                    <a:pt x="1399988" y="400817"/>
                  </a:lnTo>
                  <a:cubicBezTo>
                    <a:pt x="1394874" y="411337"/>
                    <a:pt x="1384202" y="418015"/>
                    <a:pt x="1372505" y="418015"/>
                  </a:cubicBezTo>
                  <a:lnTo>
                    <a:pt x="11967" y="418015"/>
                  </a:lnTo>
                  <a:cubicBezTo>
                    <a:pt x="7843" y="418015"/>
                    <a:pt x="4010" y="415892"/>
                    <a:pt x="1823" y="412396"/>
                  </a:cubicBezTo>
                  <a:cubicBezTo>
                    <a:pt x="-365" y="408901"/>
                    <a:pt x="-599" y="404525"/>
                    <a:pt x="1204" y="400817"/>
                  </a:cubicBezTo>
                  <a:lnTo>
                    <a:pt x="187684" y="17198"/>
                  </a:lnTo>
                  <a:cubicBezTo>
                    <a:pt x="192798" y="6678"/>
                    <a:pt x="203469" y="0"/>
                    <a:pt x="215167" y="0"/>
                  </a:cubicBezTo>
                  <a:close/>
                </a:path>
              </a:pathLst>
            </a:custGeom>
            <a:solidFill>
              <a:srgbClr val="A2C41C"/>
            </a:solidFill>
          </p:spPr>
          <p:txBody>
            <a:bodyPr/>
            <a:lstStyle/>
            <a:p>
              <a:pPr defTabSz="609630"/>
              <a:endParaRPr lang="en-US" sz="1200">
                <a:solidFill>
                  <a:prstClr val="black"/>
                </a:solidFill>
                <a:latin typeface="Calibri"/>
              </a:endParaRPr>
            </a:p>
          </p:txBody>
        </p:sp>
        <p:sp>
          <p:nvSpPr>
            <p:cNvPr id="9" name="TextBox 9"/>
            <p:cNvSpPr txBox="1"/>
            <p:nvPr/>
          </p:nvSpPr>
          <p:spPr>
            <a:xfrm>
              <a:off x="101600" y="19050"/>
              <a:ext cx="1398783" cy="398965"/>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10" name="Group 10"/>
          <p:cNvGrpSpPr/>
          <p:nvPr/>
        </p:nvGrpSpPr>
        <p:grpSpPr>
          <a:xfrm>
            <a:off x="8840699" y="1482221"/>
            <a:ext cx="1722995" cy="1507621"/>
            <a:chOff x="0" y="0"/>
            <a:chExt cx="812800" cy="711200"/>
          </a:xfrm>
        </p:grpSpPr>
        <p:sp>
          <p:nvSpPr>
            <p:cNvPr id="11" name="Freeform 11"/>
            <p:cNvSpPr/>
            <p:nvPr/>
          </p:nvSpPr>
          <p:spPr>
            <a:xfrm>
              <a:off x="37715" y="0"/>
              <a:ext cx="737371" cy="659049"/>
            </a:xfrm>
            <a:custGeom>
              <a:avLst/>
              <a:gdLst/>
              <a:ahLst/>
              <a:cxnLst/>
              <a:rect l="l" t="t" r="r" b="b"/>
              <a:pathLst>
                <a:path w="737371" h="659049">
                  <a:moveTo>
                    <a:pt x="413271" y="633175"/>
                  </a:moveTo>
                  <a:lnTo>
                    <a:pt x="730499" y="78025"/>
                  </a:lnTo>
                  <a:cubicBezTo>
                    <a:pt x="739722" y="61884"/>
                    <a:pt x="739656" y="42054"/>
                    <a:pt x="730325" y="25975"/>
                  </a:cubicBezTo>
                  <a:cubicBezTo>
                    <a:pt x="720994" y="9896"/>
                    <a:pt x="703810" y="0"/>
                    <a:pt x="685219" y="0"/>
                  </a:cubicBezTo>
                  <a:lnTo>
                    <a:pt x="52151" y="0"/>
                  </a:lnTo>
                  <a:cubicBezTo>
                    <a:pt x="33560" y="0"/>
                    <a:pt x="16376" y="9896"/>
                    <a:pt x="7045" y="25975"/>
                  </a:cubicBezTo>
                  <a:cubicBezTo>
                    <a:pt x="-2286" y="42054"/>
                    <a:pt x="-2352" y="61884"/>
                    <a:pt x="6871" y="78025"/>
                  </a:cubicBezTo>
                  <a:lnTo>
                    <a:pt x="324099" y="633175"/>
                  </a:lnTo>
                  <a:cubicBezTo>
                    <a:pt x="333242" y="649175"/>
                    <a:pt x="350257" y="659049"/>
                    <a:pt x="368685" y="659049"/>
                  </a:cubicBezTo>
                  <a:cubicBezTo>
                    <a:pt x="387113" y="659049"/>
                    <a:pt x="404128" y="649175"/>
                    <a:pt x="413271" y="633175"/>
                  </a:cubicBezTo>
                  <a:close/>
                </a:path>
              </a:pathLst>
            </a:custGeom>
            <a:solidFill>
              <a:srgbClr val="00425A"/>
            </a:solidFill>
          </p:spPr>
          <p:txBody>
            <a:bodyPr/>
            <a:lstStyle/>
            <a:p>
              <a:pPr defTabSz="609630"/>
              <a:endParaRPr lang="en-US" sz="1200">
                <a:solidFill>
                  <a:prstClr val="black"/>
                </a:solidFill>
                <a:latin typeface="Calibri"/>
              </a:endParaRPr>
            </a:p>
          </p:txBody>
        </p:sp>
        <p:sp>
          <p:nvSpPr>
            <p:cNvPr id="12" name="TextBox 12"/>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13" name="Group 13"/>
          <p:cNvGrpSpPr/>
          <p:nvPr/>
        </p:nvGrpSpPr>
        <p:grpSpPr>
          <a:xfrm>
            <a:off x="-319347" y="6452329"/>
            <a:ext cx="13124903" cy="609404"/>
            <a:chOff x="0" y="0"/>
            <a:chExt cx="5185147" cy="240752"/>
          </a:xfrm>
        </p:grpSpPr>
        <p:sp>
          <p:nvSpPr>
            <p:cNvPr id="14" name="Freeform 14"/>
            <p:cNvSpPr/>
            <p:nvPr/>
          </p:nvSpPr>
          <p:spPr>
            <a:xfrm>
              <a:off x="0" y="0"/>
              <a:ext cx="5185147" cy="240752"/>
            </a:xfrm>
            <a:custGeom>
              <a:avLst/>
              <a:gdLst/>
              <a:ahLst/>
              <a:cxnLst/>
              <a:rect l="l" t="t" r="r" b="b"/>
              <a:pathLst>
                <a:path w="5185147" h="240752">
                  <a:moveTo>
                    <a:pt x="39324" y="0"/>
                  </a:moveTo>
                  <a:lnTo>
                    <a:pt x="5145822" y="0"/>
                  </a:lnTo>
                  <a:cubicBezTo>
                    <a:pt x="5156252" y="0"/>
                    <a:pt x="5166254" y="4143"/>
                    <a:pt x="5173629" y="11518"/>
                  </a:cubicBezTo>
                  <a:cubicBezTo>
                    <a:pt x="5181004" y="18893"/>
                    <a:pt x="5185147" y="28895"/>
                    <a:pt x="5185147" y="39324"/>
                  </a:cubicBezTo>
                  <a:lnTo>
                    <a:pt x="5185147" y="201428"/>
                  </a:lnTo>
                  <a:cubicBezTo>
                    <a:pt x="5185147" y="211857"/>
                    <a:pt x="5181004" y="221860"/>
                    <a:pt x="5173629" y="229234"/>
                  </a:cubicBezTo>
                  <a:cubicBezTo>
                    <a:pt x="5166254" y="236609"/>
                    <a:pt x="5156252" y="240752"/>
                    <a:pt x="5145822" y="240752"/>
                  </a:cubicBezTo>
                  <a:lnTo>
                    <a:pt x="39324" y="240752"/>
                  </a:lnTo>
                  <a:cubicBezTo>
                    <a:pt x="17606" y="240752"/>
                    <a:pt x="0" y="223146"/>
                    <a:pt x="0" y="201428"/>
                  </a:cubicBezTo>
                  <a:lnTo>
                    <a:pt x="0" y="39324"/>
                  </a:lnTo>
                  <a:cubicBezTo>
                    <a:pt x="0" y="17606"/>
                    <a:pt x="17606" y="0"/>
                    <a:pt x="39324" y="0"/>
                  </a:cubicBezTo>
                  <a:close/>
                </a:path>
              </a:pathLst>
            </a:custGeom>
            <a:solidFill>
              <a:srgbClr val="00425A"/>
            </a:solidFill>
            <a:ln cap="rnd">
              <a:noFill/>
              <a:prstDash val="solid"/>
              <a:round/>
            </a:ln>
          </p:spPr>
          <p:txBody>
            <a:bodyPr/>
            <a:lstStyle/>
            <a:p>
              <a:pPr defTabSz="609630"/>
              <a:endParaRPr lang="en-US" sz="1200">
                <a:solidFill>
                  <a:prstClr val="black"/>
                </a:solidFill>
                <a:latin typeface="Calibri"/>
              </a:endParaRPr>
            </a:p>
          </p:txBody>
        </p:sp>
        <p:sp>
          <p:nvSpPr>
            <p:cNvPr id="15" name="TextBox 15"/>
            <p:cNvSpPr txBox="1"/>
            <p:nvPr/>
          </p:nvSpPr>
          <p:spPr>
            <a:xfrm>
              <a:off x="0" y="28575"/>
              <a:ext cx="5185147" cy="212177"/>
            </a:xfrm>
            <a:prstGeom prst="rect">
              <a:avLst/>
            </a:prstGeom>
          </p:spPr>
          <p:txBody>
            <a:bodyPr lIns="33867" tIns="33867" rIns="33867" bIns="33867" rtlCol="0" anchor="ctr"/>
            <a:lstStyle/>
            <a:p>
              <a:pPr algn="ctr" defTabSz="609630">
                <a:lnSpc>
                  <a:spcPts val="1798"/>
                </a:lnSpc>
              </a:pPr>
              <a:endParaRPr sz="1200">
                <a:solidFill>
                  <a:prstClr val="black"/>
                </a:solidFill>
                <a:latin typeface="Calibri"/>
              </a:endParaRPr>
            </a:p>
          </p:txBody>
        </p:sp>
      </p:grpSp>
      <p:grpSp>
        <p:nvGrpSpPr>
          <p:cNvPr id="16" name="Group 16"/>
          <p:cNvGrpSpPr/>
          <p:nvPr/>
        </p:nvGrpSpPr>
        <p:grpSpPr>
          <a:xfrm>
            <a:off x="-704305" y="1341449"/>
            <a:ext cx="4143995" cy="483199"/>
            <a:chOff x="0" y="0"/>
            <a:chExt cx="1637134" cy="190894"/>
          </a:xfrm>
        </p:grpSpPr>
        <p:sp>
          <p:nvSpPr>
            <p:cNvPr id="17" name="Freeform 17"/>
            <p:cNvSpPr/>
            <p:nvPr/>
          </p:nvSpPr>
          <p:spPr>
            <a:xfrm>
              <a:off x="0" y="0"/>
              <a:ext cx="1637134" cy="190894"/>
            </a:xfrm>
            <a:custGeom>
              <a:avLst/>
              <a:gdLst/>
              <a:ahLst/>
              <a:cxnLst/>
              <a:rect l="l" t="t" r="r" b="b"/>
              <a:pathLst>
                <a:path w="1637134" h="190894">
                  <a:moveTo>
                    <a:pt x="95447" y="0"/>
                  </a:moveTo>
                  <a:lnTo>
                    <a:pt x="1541687" y="0"/>
                  </a:lnTo>
                  <a:cubicBezTo>
                    <a:pt x="1567001" y="0"/>
                    <a:pt x="1591278" y="10056"/>
                    <a:pt x="1609178" y="27956"/>
                  </a:cubicBezTo>
                  <a:cubicBezTo>
                    <a:pt x="1627078" y="45855"/>
                    <a:pt x="1637134" y="70133"/>
                    <a:pt x="1637134" y="95447"/>
                  </a:cubicBezTo>
                  <a:lnTo>
                    <a:pt x="1637134" y="95447"/>
                  </a:lnTo>
                  <a:cubicBezTo>
                    <a:pt x="1637134" y="148161"/>
                    <a:pt x="1594401" y="190894"/>
                    <a:pt x="1541687" y="190894"/>
                  </a:cubicBezTo>
                  <a:lnTo>
                    <a:pt x="95447" y="190894"/>
                  </a:lnTo>
                  <a:cubicBezTo>
                    <a:pt x="70133" y="190894"/>
                    <a:pt x="45855" y="180838"/>
                    <a:pt x="27956" y="162938"/>
                  </a:cubicBezTo>
                  <a:cubicBezTo>
                    <a:pt x="10056" y="145038"/>
                    <a:pt x="0" y="120761"/>
                    <a:pt x="0" y="95447"/>
                  </a:cubicBezTo>
                  <a:lnTo>
                    <a:pt x="0" y="95447"/>
                  </a:lnTo>
                  <a:cubicBezTo>
                    <a:pt x="0" y="70133"/>
                    <a:pt x="10056" y="45855"/>
                    <a:pt x="27956" y="27956"/>
                  </a:cubicBezTo>
                  <a:cubicBezTo>
                    <a:pt x="45855" y="10056"/>
                    <a:pt x="70133" y="0"/>
                    <a:pt x="95447" y="0"/>
                  </a:cubicBezTo>
                  <a:close/>
                </a:path>
              </a:pathLst>
            </a:custGeom>
            <a:ln w="47625" cap="rnd">
              <a:solidFill>
                <a:srgbClr val="00425A"/>
              </a:solidFill>
              <a:prstDash val="solid"/>
              <a:round/>
            </a:ln>
          </p:spPr>
          <p:txBody>
            <a:bodyPr/>
            <a:lstStyle/>
            <a:p>
              <a:pPr defTabSz="609630"/>
              <a:endParaRPr lang="en-US" sz="1200">
                <a:solidFill>
                  <a:prstClr val="black"/>
                </a:solidFill>
                <a:latin typeface="Calibri"/>
              </a:endParaRPr>
            </a:p>
          </p:txBody>
        </p:sp>
        <p:sp>
          <p:nvSpPr>
            <p:cNvPr id="18" name="TextBox 18"/>
            <p:cNvSpPr txBox="1"/>
            <p:nvPr/>
          </p:nvSpPr>
          <p:spPr>
            <a:xfrm>
              <a:off x="0" y="28575"/>
              <a:ext cx="1637134" cy="162319"/>
            </a:xfrm>
            <a:prstGeom prst="rect">
              <a:avLst/>
            </a:prstGeom>
          </p:spPr>
          <p:txBody>
            <a:bodyPr lIns="33867" tIns="33867" rIns="33867" bIns="33867" rtlCol="0" anchor="ctr"/>
            <a:lstStyle/>
            <a:p>
              <a:pPr algn="ctr" defTabSz="609630">
                <a:lnSpc>
                  <a:spcPts val="1798"/>
                </a:lnSpc>
              </a:pPr>
              <a:endParaRPr sz="1200">
                <a:solidFill>
                  <a:prstClr val="black"/>
                </a:solidFill>
                <a:latin typeface="Calibri"/>
              </a:endParaRPr>
            </a:p>
          </p:txBody>
        </p:sp>
      </p:grpSp>
      <p:sp>
        <p:nvSpPr>
          <p:cNvPr id="19" name="Freeform 19"/>
          <p:cNvSpPr/>
          <p:nvPr/>
        </p:nvSpPr>
        <p:spPr>
          <a:xfrm>
            <a:off x="10307163" y="-800168"/>
            <a:ext cx="2854947" cy="5486400"/>
          </a:xfrm>
          <a:custGeom>
            <a:avLst/>
            <a:gdLst/>
            <a:ahLst/>
            <a:cxnLst/>
            <a:rect l="l" t="t" r="r" b="b"/>
            <a:pathLst>
              <a:path w="4282420" h="8229600">
                <a:moveTo>
                  <a:pt x="0" y="0"/>
                </a:moveTo>
                <a:lnTo>
                  <a:pt x="4282420" y="0"/>
                </a:lnTo>
                <a:lnTo>
                  <a:pt x="4282420" y="8229600"/>
                </a:lnTo>
                <a:lnTo>
                  <a:pt x="0" y="8229600"/>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sp>
        <p:nvSpPr>
          <p:cNvPr id="20" name="TextBox 20"/>
          <p:cNvSpPr txBox="1"/>
          <p:nvPr/>
        </p:nvSpPr>
        <p:spPr>
          <a:xfrm>
            <a:off x="500094" y="378186"/>
            <a:ext cx="6637370" cy="756617"/>
          </a:xfrm>
          <a:prstGeom prst="rect">
            <a:avLst/>
          </a:prstGeom>
        </p:spPr>
        <p:txBody>
          <a:bodyPr lIns="0" tIns="0" rIns="0" bIns="0" rtlCol="0" anchor="t">
            <a:spAutoFit/>
          </a:bodyPr>
          <a:lstStyle/>
          <a:p>
            <a:pPr defTabSz="609630">
              <a:lnSpc>
                <a:spcPts val="5908"/>
              </a:lnSpc>
            </a:pPr>
            <a:r>
              <a:rPr lang="en-US" sz="5323" b="1">
                <a:solidFill>
                  <a:srgbClr val="00425A"/>
                </a:solidFill>
                <a:latin typeface="Montserrat Bold"/>
                <a:ea typeface="Montserrat Bold"/>
                <a:cs typeface="Montserrat Bold"/>
                <a:sym typeface="Montserrat Bold"/>
              </a:rPr>
              <a:t>LOOKING AHEAD</a:t>
            </a:r>
          </a:p>
        </p:txBody>
      </p:sp>
      <p:grpSp>
        <p:nvGrpSpPr>
          <p:cNvPr id="21" name="Group 21"/>
          <p:cNvGrpSpPr/>
          <p:nvPr/>
        </p:nvGrpSpPr>
        <p:grpSpPr>
          <a:xfrm>
            <a:off x="6461673" y="-25400"/>
            <a:ext cx="1722995" cy="1507621"/>
            <a:chOff x="0" y="0"/>
            <a:chExt cx="812800" cy="711200"/>
          </a:xfrm>
        </p:grpSpPr>
        <p:sp>
          <p:nvSpPr>
            <p:cNvPr id="22" name="Freeform 22"/>
            <p:cNvSpPr/>
            <p:nvPr/>
          </p:nvSpPr>
          <p:spPr>
            <a:xfrm>
              <a:off x="37715" y="0"/>
              <a:ext cx="737371" cy="659049"/>
            </a:xfrm>
            <a:custGeom>
              <a:avLst/>
              <a:gdLst/>
              <a:ahLst/>
              <a:cxnLst/>
              <a:rect l="l" t="t" r="r" b="b"/>
              <a:pathLst>
                <a:path w="737371" h="659049">
                  <a:moveTo>
                    <a:pt x="413271" y="633175"/>
                  </a:moveTo>
                  <a:lnTo>
                    <a:pt x="730499" y="78025"/>
                  </a:lnTo>
                  <a:cubicBezTo>
                    <a:pt x="739722" y="61884"/>
                    <a:pt x="739656" y="42054"/>
                    <a:pt x="730325" y="25975"/>
                  </a:cubicBezTo>
                  <a:cubicBezTo>
                    <a:pt x="720994" y="9896"/>
                    <a:pt x="703810" y="0"/>
                    <a:pt x="685219" y="0"/>
                  </a:cubicBezTo>
                  <a:lnTo>
                    <a:pt x="52151" y="0"/>
                  </a:lnTo>
                  <a:cubicBezTo>
                    <a:pt x="33560" y="0"/>
                    <a:pt x="16376" y="9896"/>
                    <a:pt x="7045" y="25975"/>
                  </a:cubicBezTo>
                  <a:cubicBezTo>
                    <a:pt x="-2286" y="42054"/>
                    <a:pt x="-2352" y="61884"/>
                    <a:pt x="6871" y="78025"/>
                  </a:cubicBezTo>
                  <a:lnTo>
                    <a:pt x="324099" y="633175"/>
                  </a:lnTo>
                  <a:cubicBezTo>
                    <a:pt x="333242" y="649175"/>
                    <a:pt x="350257" y="659049"/>
                    <a:pt x="368685" y="659049"/>
                  </a:cubicBezTo>
                  <a:cubicBezTo>
                    <a:pt x="387113" y="659049"/>
                    <a:pt x="404128" y="649175"/>
                    <a:pt x="413271" y="633175"/>
                  </a:cubicBezTo>
                  <a:close/>
                </a:path>
              </a:pathLst>
            </a:custGeom>
            <a:gradFill rotWithShape="1">
              <a:gsLst>
                <a:gs pos="0">
                  <a:srgbClr val="00425A">
                    <a:alpha val="100000"/>
                  </a:srgbClr>
                </a:gs>
                <a:gs pos="100000">
                  <a:srgbClr val="00425A">
                    <a:alpha val="0"/>
                  </a:srgbClr>
                </a:gs>
              </a:gsLst>
              <a:lin ang="5400000"/>
            </a:gradFill>
          </p:spPr>
          <p:txBody>
            <a:bodyPr/>
            <a:lstStyle/>
            <a:p>
              <a:pPr defTabSz="609630"/>
              <a:endParaRPr lang="en-US" sz="1200">
                <a:solidFill>
                  <a:prstClr val="black"/>
                </a:solidFill>
                <a:latin typeface="Calibri"/>
              </a:endParaRPr>
            </a:p>
          </p:txBody>
        </p:sp>
        <p:sp>
          <p:nvSpPr>
            <p:cNvPr id="23" name="TextBox 23"/>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24" name="Group 24"/>
          <p:cNvGrpSpPr/>
          <p:nvPr/>
        </p:nvGrpSpPr>
        <p:grpSpPr>
          <a:xfrm>
            <a:off x="-704305" y="3641167"/>
            <a:ext cx="4143995" cy="483199"/>
            <a:chOff x="0" y="0"/>
            <a:chExt cx="1637134" cy="190894"/>
          </a:xfrm>
        </p:grpSpPr>
        <p:sp>
          <p:nvSpPr>
            <p:cNvPr id="25" name="Freeform 25"/>
            <p:cNvSpPr/>
            <p:nvPr/>
          </p:nvSpPr>
          <p:spPr>
            <a:xfrm>
              <a:off x="0" y="0"/>
              <a:ext cx="1637134" cy="190894"/>
            </a:xfrm>
            <a:custGeom>
              <a:avLst/>
              <a:gdLst/>
              <a:ahLst/>
              <a:cxnLst/>
              <a:rect l="l" t="t" r="r" b="b"/>
              <a:pathLst>
                <a:path w="1637134" h="190894">
                  <a:moveTo>
                    <a:pt x="95447" y="0"/>
                  </a:moveTo>
                  <a:lnTo>
                    <a:pt x="1541687" y="0"/>
                  </a:lnTo>
                  <a:cubicBezTo>
                    <a:pt x="1567001" y="0"/>
                    <a:pt x="1591278" y="10056"/>
                    <a:pt x="1609178" y="27956"/>
                  </a:cubicBezTo>
                  <a:cubicBezTo>
                    <a:pt x="1627078" y="45855"/>
                    <a:pt x="1637134" y="70133"/>
                    <a:pt x="1637134" y="95447"/>
                  </a:cubicBezTo>
                  <a:lnTo>
                    <a:pt x="1637134" y="95447"/>
                  </a:lnTo>
                  <a:cubicBezTo>
                    <a:pt x="1637134" y="148161"/>
                    <a:pt x="1594401" y="190894"/>
                    <a:pt x="1541687" y="190894"/>
                  </a:cubicBezTo>
                  <a:lnTo>
                    <a:pt x="95447" y="190894"/>
                  </a:lnTo>
                  <a:cubicBezTo>
                    <a:pt x="70133" y="190894"/>
                    <a:pt x="45855" y="180838"/>
                    <a:pt x="27956" y="162938"/>
                  </a:cubicBezTo>
                  <a:cubicBezTo>
                    <a:pt x="10056" y="145038"/>
                    <a:pt x="0" y="120761"/>
                    <a:pt x="0" y="95447"/>
                  </a:cubicBezTo>
                  <a:lnTo>
                    <a:pt x="0" y="95447"/>
                  </a:lnTo>
                  <a:cubicBezTo>
                    <a:pt x="0" y="70133"/>
                    <a:pt x="10056" y="45855"/>
                    <a:pt x="27956" y="27956"/>
                  </a:cubicBezTo>
                  <a:cubicBezTo>
                    <a:pt x="45855" y="10056"/>
                    <a:pt x="70133" y="0"/>
                    <a:pt x="95447" y="0"/>
                  </a:cubicBezTo>
                  <a:close/>
                </a:path>
              </a:pathLst>
            </a:custGeom>
            <a:ln w="47625" cap="rnd">
              <a:solidFill>
                <a:srgbClr val="00425A"/>
              </a:solidFill>
              <a:prstDash val="solid"/>
              <a:round/>
            </a:ln>
          </p:spPr>
          <p:txBody>
            <a:bodyPr/>
            <a:lstStyle/>
            <a:p>
              <a:pPr defTabSz="609630"/>
              <a:endParaRPr lang="en-US" sz="1200">
                <a:solidFill>
                  <a:prstClr val="black"/>
                </a:solidFill>
                <a:latin typeface="Calibri"/>
              </a:endParaRPr>
            </a:p>
          </p:txBody>
        </p:sp>
        <p:sp>
          <p:nvSpPr>
            <p:cNvPr id="26" name="TextBox 26"/>
            <p:cNvSpPr txBox="1"/>
            <p:nvPr/>
          </p:nvSpPr>
          <p:spPr>
            <a:xfrm>
              <a:off x="0" y="28575"/>
              <a:ext cx="1637134" cy="162319"/>
            </a:xfrm>
            <a:prstGeom prst="rect">
              <a:avLst/>
            </a:prstGeom>
          </p:spPr>
          <p:txBody>
            <a:bodyPr lIns="33867" tIns="33867" rIns="33867" bIns="33867" rtlCol="0" anchor="ctr"/>
            <a:lstStyle/>
            <a:p>
              <a:pPr algn="ctr" defTabSz="609630">
                <a:lnSpc>
                  <a:spcPts val="1798"/>
                </a:lnSpc>
              </a:pPr>
              <a:endParaRPr sz="1200">
                <a:solidFill>
                  <a:prstClr val="black"/>
                </a:solidFill>
                <a:latin typeface="Calibri"/>
              </a:endParaRPr>
            </a:p>
          </p:txBody>
        </p:sp>
      </p:grpSp>
      <p:sp>
        <p:nvSpPr>
          <p:cNvPr id="27" name="TextBox 27"/>
          <p:cNvSpPr txBox="1"/>
          <p:nvPr/>
        </p:nvSpPr>
        <p:spPr>
          <a:xfrm>
            <a:off x="634039" y="1917632"/>
            <a:ext cx="6539265" cy="1709763"/>
          </a:xfrm>
          <a:prstGeom prst="rect">
            <a:avLst/>
          </a:prstGeom>
        </p:spPr>
        <p:txBody>
          <a:bodyPr lIns="0" tIns="0" rIns="0" bIns="0" rtlCol="0" anchor="t">
            <a:spAutoFit/>
          </a:bodyPr>
          <a:lstStyle/>
          <a:p>
            <a:pPr marL="268667" lvl="1" indent="-134333" defTabSz="609630">
              <a:lnSpc>
                <a:spcPts val="1742"/>
              </a:lnSpc>
              <a:buFont typeface="Arial"/>
              <a:buChar char="•"/>
            </a:pPr>
            <a:r>
              <a:rPr lang="en-US" sz="1244">
                <a:solidFill>
                  <a:srgbClr val="000000"/>
                </a:solidFill>
                <a:latin typeface="Montserrat"/>
                <a:ea typeface="Montserrat"/>
                <a:cs typeface="Montserrat"/>
                <a:sym typeface="Montserrat"/>
              </a:rPr>
              <a:t>Expand oral health services in Alpine beyond 2027</a:t>
            </a:r>
          </a:p>
          <a:p>
            <a:pPr marL="268667" lvl="1" indent="-134333" defTabSz="609630">
              <a:lnSpc>
                <a:spcPts val="1742"/>
              </a:lnSpc>
              <a:buFont typeface="Arial"/>
              <a:buChar char="•"/>
            </a:pPr>
            <a:r>
              <a:rPr lang="en-US" sz="1244">
                <a:solidFill>
                  <a:srgbClr val="000000"/>
                </a:solidFill>
                <a:latin typeface="Montserrat"/>
                <a:ea typeface="Montserrat"/>
                <a:cs typeface="Montserrat"/>
                <a:sym typeface="Montserrat"/>
              </a:rPr>
              <a:t>Strengthen partnerships with tribal communities, schools, and local organizations</a:t>
            </a:r>
          </a:p>
          <a:p>
            <a:pPr marL="268667" lvl="1" indent="-134333" defTabSz="609630">
              <a:lnSpc>
                <a:spcPts val="1742"/>
              </a:lnSpc>
              <a:buFont typeface="Arial"/>
              <a:buChar char="•"/>
            </a:pPr>
            <a:r>
              <a:rPr lang="en-US" sz="1244">
                <a:solidFill>
                  <a:srgbClr val="000000"/>
                </a:solidFill>
                <a:latin typeface="Montserrat"/>
                <a:ea typeface="Montserrat"/>
                <a:cs typeface="Montserrat"/>
                <a:sym typeface="Montserrat"/>
              </a:rPr>
              <a:t>Increase mobile dental services and outreach programs</a:t>
            </a:r>
          </a:p>
          <a:p>
            <a:pPr marL="268667" lvl="1" indent="-134333" defTabSz="609630">
              <a:lnSpc>
                <a:spcPts val="1742"/>
              </a:lnSpc>
              <a:buFont typeface="Arial"/>
              <a:buChar char="•"/>
            </a:pPr>
            <a:r>
              <a:rPr lang="en-US" sz="1244">
                <a:solidFill>
                  <a:srgbClr val="000000"/>
                </a:solidFill>
                <a:latin typeface="Montserrat"/>
                <a:ea typeface="Montserrat"/>
                <a:cs typeface="Montserrat"/>
                <a:sym typeface="Montserrat"/>
              </a:rPr>
              <a:t>Enhance education and prevention efforts</a:t>
            </a:r>
          </a:p>
          <a:p>
            <a:pPr marL="268667" lvl="1" indent="-134333" defTabSz="609630">
              <a:lnSpc>
                <a:spcPts val="1742"/>
              </a:lnSpc>
              <a:buFont typeface="Arial"/>
              <a:buChar char="•"/>
            </a:pPr>
            <a:r>
              <a:rPr lang="en-US" sz="1244">
                <a:solidFill>
                  <a:srgbClr val="000000"/>
                </a:solidFill>
                <a:latin typeface="Montserrat"/>
                <a:ea typeface="Montserrat"/>
                <a:cs typeface="Montserrat"/>
                <a:sym typeface="Montserrat"/>
              </a:rPr>
              <a:t>Develop long-term sustainability through diversified funding and community-driven strategies</a:t>
            </a:r>
          </a:p>
          <a:p>
            <a:pPr defTabSz="609630">
              <a:lnSpc>
                <a:spcPts val="1462"/>
              </a:lnSpc>
            </a:pPr>
            <a:endParaRPr lang="en-US" sz="1244">
              <a:solidFill>
                <a:srgbClr val="000000"/>
              </a:solidFill>
              <a:latin typeface="Montserrat"/>
              <a:ea typeface="Montserrat"/>
              <a:cs typeface="Montserrat"/>
              <a:sym typeface="Montserrat"/>
            </a:endParaRPr>
          </a:p>
        </p:txBody>
      </p:sp>
      <p:sp>
        <p:nvSpPr>
          <p:cNvPr id="28" name="TextBox 28"/>
          <p:cNvSpPr txBox="1"/>
          <p:nvPr/>
        </p:nvSpPr>
        <p:spPr>
          <a:xfrm>
            <a:off x="669880" y="4219616"/>
            <a:ext cx="6653289" cy="1945597"/>
          </a:xfrm>
          <a:prstGeom prst="rect">
            <a:avLst/>
          </a:prstGeom>
        </p:spPr>
        <p:txBody>
          <a:bodyPr lIns="0" tIns="0" rIns="0" bIns="0" rtlCol="0" anchor="t">
            <a:spAutoFit/>
          </a:bodyPr>
          <a:lstStyle/>
          <a:p>
            <a:pPr marL="259093" lvl="1" indent="-129546" defTabSz="609630">
              <a:lnSpc>
                <a:spcPts val="1680"/>
              </a:lnSpc>
              <a:buFont typeface="Arial"/>
              <a:buChar char="•"/>
            </a:pPr>
            <a:r>
              <a:rPr lang="en-US" sz="1200">
                <a:solidFill>
                  <a:srgbClr val="000000"/>
                </a:solidFill>
                <a:latin typeface="Montserrat"/>
                <a:ea typeface="Montserrat"/>
                <a:cs typeface="Montserrat"/>
                <a:sym typeface="Montserrat"/>
              </a:rPr>
              <a:t>Increase dental van visits to the Washoe Tribe community</a:t>
            </a:r>
          </a:p>
          <a:p>
            <a:pPr marL="259093" lvl="1" indent="-129546" defTabSz="609630">
              <a:lnSpc>
                <a:spcPts val="1680"/>
              </a:lnSpc>
              <a:buFont typeface="Arial"/>
              <a:buChar char="•"/>
            </a:pPr>
            <a:r>
              <a:rPr lang="en-US" sz="1200">
                <a:solidFill>
                  <a:srgbClr val="000000"/>
                </a:solidFill>
                <a:latin typeface="Montserrat"/>
                <a:ea typeface="Montserrat"/>
                <a:cs typeface="Montserrat"/>
                <a:sym typeface="Montserrat"/>
              </a:rPr>
              <a:t>Implement school-based screenings every 6 months for consistent preventive care</a:t>
            </a:r>
          </a:p>
          <a:p>
            <a:pPr marL="259093" lvl="1" indent="-129546" defTabSz="609630">
              <a:lnSpc>
                <a:spcPts val="1680"/>
              </a:lnSpc>
              <a:buFont typeface="Arial"/>
              <a:buChar char="•"/>
            </a:pPr>
            <a:r>
              <a:rPr lang="en-US" sz="1200">
                <a:solidFill>
                  <a:srgbClr val="000000"/>
                </a:solidFill>
                <a:latin typeface="Montserrat"/>
                <a:ea typeface="Montserrat"/>
                <a:cs typeface="Montserrat"/>
                <a:sym typeface="Montserrat"/>
              </a:rPr>
              <a:t>Support school staff with care coordination and referral processes</a:t>
            </a:r>
          </a:p>
          <a:p>
            <a:pPr marL="259093" lvl="1" indent="-129546" defTabSz="609630">
              <a:lnSpc>
                <a:spcPts val="1680"/>
              </a:lnSpc>
              <a:buFont typeface="Arial"/>
              <a:buChar char="•"/>
            </a:pPr>
            <a:r>
              <a:rPr lang="en-US" sz="1200">
                <a:solidFill>
                  <a:srgbClr val="000000"/>
                </a:solidFill>
                <a:latin typeface="Montserrat"/>
                <a:ea typeface="Montserrat"/>
                <a:cs typeface="Montserrat"/>
                <a:sym typeface="Montserrat"/>
              </a:rPr>
              <a:t>Connect families to the new dental clinic in South Lake Tahoe for ongoing treatment</a:t>
            </a:r>
          </a:p>
          <a:p>
            <a:pPr marL="259093" lvl="1" indent="-129546" defTabSz="609630">
              <a:lnSpc>
                <a:spcPts val="1680"/>
              </a:lnSpc>
              <a:buFont typeface="Arial"/>
              <a:buChar char="•"/>
            </a:pPr>
            <a:r>
              <a:rPr lang="en-US" sz="1200">
                <a:solidFill>
                  <a:srgbClr val="000000"/>
                </a:solidFill>
                <a:latin typeface="Montserrat"/>
                <a:ea typeface="Montserrat"/>
                <a:cs typeface="Montserrat"/>
                <a:sym typeface="Montserrat"/>
              </a:rPr>
              <a:t>Boost participation in community meetings and increase in-person visibility</a:t>
            </a:r>
          </a:p>
          <a:p>
            <a:pPr marL="259093" lvl="1" indent="-129546" defTabSz="609630">
              <a:lnSpc>
                <a:spcPts val="1680"/>
              </a:lnSpc>
              <a:buFont typeface="Arial"/>
              <a:buChar char="•"/>
            </a:pPr>
            <a:r>
              <a:rPr lang="en-US" sz="1200">
                <a:solidFill>
                  <a:srgbClr val="000000"/>
                </a:solidFill>
                <a:latin typeface="Montserrat"/>
                <a:ea typeface="Montserrat"/>
                <a:cs typeface="Montserrat"/>
                <a:sym typeface="Montserrat"/>
              </a:rPr>
              <a:t>Strengthen relationships with tribal communities and local organizations through regular engagement</a:t>
            </a:r>
          </a:p>
          <a:p>
            <a:pPr defTabSz="609630">
              <a:lnSpc>
                <a:spcPts val="1680"/>
              </a:lnSpc>
            </a:pPr>
            <a:endParaRPr lang="en-US" sz="1200">
              <a:solidFill>
                <a:srgbClr val="000000"/>
              </a:solidFill>
              <a:latin typeface="Montserrat"/>
              <a:ea typeface="Montserrat"/>
              <a:cs typeface="Montserrat"/>
              <a:sym typeface="Montserrat"/>
            </a:endParaRPr>
          </a:p>
        </p:txBody>
      </p:sp>
      <p:sp>
        <p:nvSpPr>
          <p:cNvPr id="29" name="TextBox 29"/>
          <p:cNvSpPr txBox="1"/>
          <p:nvPr/>
        </p:nvSpPr>
        <p:spPr>
          <a:xfrm>
            <a:off x="685800" y="1402703"/>
            <a:ext cx="2664970" cy="321627"/>
          </a:xfrm>
          <a:prstGeom prst="rect">
            <a:avLst/>
          </a:prstGeom>
        </p:spPr>
        <p:txBody>
          <a:bodyPr lIns="0" tIns="0" rIns="0" bIns="0" rtlCol="0" anchor="t">
            <a:spAutoFit/>
          </a:bodyPr>
          <a:lstStyle/>
          <a:p>
            <a:pPr defTabSz="609630">
              <a:lnSpc>
                <a:spcPts val="2738"/>
              </a:lnSpc>
            </a:pPr>
            <a:r>
              <a:rPr lang="en-US" sz="1955" b="1">
                <a:solidFill>
                  <a:srgbClr val="000000"/>
                </a:solidFill>
                <a:latin typeface="Montserrat Bold"/>
                <a:ea typeface="Montserrat Bold"/>
                <a:cs typeface="Montserrat Bold"/>
                <a:sym typeface="Montserrat Bold"/>
              </a:rPr>
              <a:t>Vision</a:t>
            </a:r>
          </a:p>
        </p:txBody>
      </p:sp>
      <p:sp>
        <p:nvSpPr>
          <p:cNvPr id="30" name="TextBox 30"/>
          <p:cNvSpPr txBox="1"/>
          <p:nvPr/>
        </p:nvSpPr>
        <p:spPr>
          <a:xfrm>
            <a:off x="774720" y="3734005"/>
            <a:ext cx="2664970" cy="321627"/>
          </a:xfrm>
          <a:prstGeom prst="rect">
            <a:avLst/>
          </a:prstGeom>
        </p:spPr>
        <p:txBody>
          <a:bodyPr lIns="0" tIns="0" rIns="0" bIns="0" rtlCol="0" anchor="t">
            <a:spAutoFit/>
          </a:bodyPr>
          <a:lstStyle/>
          <a:p>
            <a:pPr defTabSz="609630">
              <a:lnSpc>
                <a:spcPts val="2738"/>
              </a:lnSpc>
            </a:pPr>
            <a:r>
              <a:rPr lang="en-US" sz="1955" b="1">
                <a:solidFill>
                  <a:srgbClr val="000000"/>
                </a:solidFill>
                <a:latin typeface="Montserrat Bold"/>
                <a:ea typeface="Montserrat Bold"/>
                <a:cs typeface="Montserrat Bold"/>
                <a:sym typeface="Montserrat Bold"/>
              </a:rPr>
              <a:t>Goals</a:t>
            </a:r>
          </a:p>
        </p:txBody>
      </p:sp>
    </p:spTree>
    <p:extLst>
      <p:ext uri="{BB962C8B-B14F-4D97-AF65-F5344CB8AC3E}">
        <p14:creationId xmlns:p14="http://schemas.microsoft.com/office/powerpoint/2010/main" val="2059806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A4A5-BA1E-F764-774A-40746B0BAF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3E0364-3DAD-4660-C9E5-16977A1C96A7}"/>
              </a:ext>
            </a:extLst>
          </p:cNvPr>
          <p:cNvSpPr>
            <a:spLocks noGrp="1"/>
          </p:cNvSpPr>
          <p:nvPr>
            <p:ph type="title"/>
          </p:nvPr>
        </p:nvSpPr>
        <p:spPr>
          <a:xfrm>
            <a:off x="535429" y="2247708"/>
            <a:ext cx="3932237" cy="1953231"/>
          </a:xfrm>
        </p:spPr>
        <p:txBody>
          <a:bodyPr/>
          <a:lstStyle/>
          <a:p>
            <a:pPr algn="ctr"/>
            <a:r>
              <a:rPr lang="en-US"/>
              <a:t>CA Oral Health Prevention Success</a:t>
            </a:r>
          </a:p>
        </p:txBody>
      </p:sp>
      <p:pic>
        <p:nvPicPr>
          <p:cNvPr id="7" name="Picture 6" descr="Graphical user interface&#10;&#10;AI-generated content may be incorrect.">
            <a:extLst>
              <a:ext uri="{FF2B5EF4-FFF2-40B4-BE49-F238E27FC236}">
                <a16:creationId xmlns:a16="http://schemas.microsoft.com/office/drawing/2014/main" id="{844C0099-8B56-D627-EDC6-DE5C1557FF34}"/>
              </a:ext>
            </a:extLst>
          </p:cNvPr>
          <p:cNvPicPr>
            <a:picLocks noChangeAspect="1"/>
          </p:cNvPicPr>
          <p:nvPr/>
        </p:nvPicPr>
        <p:blipFill>
          <a:blip r:embed="rId2"/>
          <a:srcRect l="1693" b="1693"/>
          <a:stretch>
            <a:fillRect/>
          </a:stretch>
        </p:blipFill>
        <p:spPr>
          <a:xfrm>
            <a:off x="5287619" y="617402"/>
            <a:ext cx="6262936" cy="5385831"/>
          </a:xfrm>
          <a:prstGeom prst="rect">
            <a:avLst/>
          </a:prstGeom>
        </p:spPr>
      </p:pic>
    </p:spTree>
    <p:extLst>
      <p:ext uri="{BB962C8B-B14F-4D97-AF65-F5344CB8AC3E}">
        <p14:creationId xmlns:p14="http://schemas.microsoft.com/office/powerpoint/2010/main" val="162782374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6824" y="2435490"/>
            <a:ext cx="10744719" cy="5068189"/>
          </a:xfrm>
          <a:custGeom>
            <a:avLst/>
            <a:gdLst/>
            <a:ahLst/>
            <a:cxnLst/>
            <a:rect l="l" t="t" r="r" b="b"/>
            <a:pathLst>
              <a:path w="16117078" h="7602284">
                <a:moveTo>
                  <a:pt x="0" y="0"/>
                </a:moveTo>
                <a:lnTo>
                  <a:pt x="16117078" y="0"/>
                </a:lnTo>
                <a:lnTo>
                  <a:pt x="16117078" y="7602284"/>
                </a:lnTo>
                <a:lnTo>
                  <a:pt x="0" y="7602284"/>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grpSp>
        <p:nvGrpSpPr>
          <p:cNvPr id="3" name="Group 3"/>
          <p:cNvGrpSpPr/>
          <p:nvPr/>
        </p:nvGrpSpPr>
        <p:grpSpPr>
          <a:xfrm>
            <a:off x="7880933" y="266727"/>
            <a:ext cx="8179205" cy="7156804"/>
            <a:chOff x="0" y="0"/>
            <a:chExt cx="812800" cy="711200"/>
          </a:xfrm>
        </p:grpSpPr>
        <p:sp>
          <p:nvSpPr>
            <p:cNvPr id="4" name="Freeform 4"/>
            <p:cNvSpPr/>
            <p:nvPr/>
          </p:nvSpPr>
          <p:spPr>
            <a:xfrm>
              <a:off x="10593" y="14648"/>
              <a:ext cx="791614" cy="696552"/>
            </a:xfrm>
            <a:custGeom>
              <a:avLst/>
              <a:gdLst/>
              <a:ahLst/>
              <a:cxnLst/>
              <a:rect l="l" t="t" r="r" b="b"/>
              <a:pathLst>
                <a:path w="791614" h="696552">
                  <a:moveTo>
                    <a:pt x="408330" y="7267"/>
                  </a:moveTo>
                  <a:lnTo>
                    <a:pt x="789684" y="674637"/>
                  </a:lnTo>
                  <a:cubicBezTo>
                    <a:pt x="792275" y="679170"/>
                    <a:pt x="792256" y="684740"/>
                    <a:pt x="789635" y="689256"/>
                  </a:cubicBezTo>
                  <a:cubicBezTo>
                    <a:pt x="787014" y="693772"/>
                    <a:pt x="782188" y="696552"/>
                    <a:pt x="776966" y="696552"/>
                  </a:cubicBezTo>
                  <a:lnTo>
                    <a:pt x="14648" y="696552"/>
                  </a:lnTo>
                  <a:cubicBezTo>
                    <a:pt x="9426" y="696552"/>
                    <a:pt x="4600" y="693772"/>
                    <a:pt x="1979" y="689256"/>
                  </a:cubicBezTo>
                  <a:cubicBezTo>
                    <a:pt x="-642" y="684740"/>
                    <a:pt x="-661" y="679170"/>
                    <a:pt x="1930" y="674637"/>
                  </a:cubicBezTo>
                  <a:lnTo>
                    <a:pt x="383284" y="7267"/>
                  </a:lnTo>
                  <a:cubicBezTo>
                    <a:pt x="385852" y="2773"/>
                    <a:pt x="390631" y="0"/>
                    <a:pt x="395807" y="0"/>
                  </a:cubicBezTo>
                  <a:cubicBezTo>
                    <a:pt x="400983" y="0"/>
                    <a:pt x="405762" y="2773"/>
                    <a:pt x="408330" y="7267"/>
                  </a:cubicBezTo>
                  <a:close/>
                </a:path>
              </a:pathLst>
            </a:custGeom>
            <a:solidFill>
              <a:srgbClr val="A2C41C"/>
            </a:solidFill>
          </p:spPr>
          <p:txBody>
            <a:bodyPr/>
            <a:lstStyle/>
            <a:p>
              <a:pPr defTabSz="609630"/>
              <a:endParaRPr lang="en-US" sz="1200">
                <a:solidFill>
                  <a:prstClr val="black"/>
                </a:solidFill>
                <a:latin typeface="Calibri"/>
              </a:endParaRPr>
            </a:p>
          </p:txBody>
        </p:sp>
        <p:sp>
          <p:nvSpPr>
            <p:cNvPr id="5" name="TextBox 5"/>
            <p:cNvSpPr txBox="1"/>
            <p:nvPr/>
          </p:nvSpPr>
          <p:spPr>
            <a:xfrm>
              <a:off x="127000" y="3492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6" name="Group 6"/>
          <p:cNvGrpSpPr/>
          <p:nvPr/>
        </p:nvGrpSpPr>
        <p:grpSpPr>
          <a:xfrm>
            <a:off x="7583418" y="-582116"/>
            <a:ext cx="12943478" cy="9306037"/>
            <a:chOff x="0" y="0"/>
            <a:chExt cx="989186" cy="711200"/>
          </a:xfrm>
        </p:grpSpPr>
        <p:sp>
          <p:nvSpPr>
            <p:cNvPr id="7" name="Freeform 7"/>
            <p:cNvSpPr/>
            <p:nvPr/>
          </p:nvSpPr>
          <p:spPr>
            <a:xfrm>
              <a:off x="8186" y="0"/>
              <a:ext cx="972815" cy="702239"/>
            </a:xfrm>
            <a:custGeom>
              <a:avLst/>
              <a:gdLst/>
              <a:ahLst/>
              <a:cxnLst/>
              <a:rect l="l" t="t" r="r" b="b"/>
              <a:pathLst>
                <a:path w="972815" h="702239">
                  <a:moveTo>
                    <a:pt x="496197" y="697123"/>
                  </a:moveTo>
                  <a:lnTo>
                    <a:pt x="971210" y="14077"/>
                  </a:lnTo>
                  <a:cubicBezTo>
                    <a:pt x="973115" y="11338"/>
                    <a:pt x="973341" y="7767"/>
                    <a:pt x="971795" y="4810"/>
                  </a:cubicBezTo>
                  <a:cubicBezTo>
                    <a:pt x="970250" y="1854"/>
                    <a:pt x="967190" y="0"/>
                    <a:pt x="963854" y="0"/>
                  </a:cubicBezTo>
                  <a:lnTo>
                    <a:pt x="8960" y="0"/>
                  </a:lnTo>
                  <a:cubicBezTo>
                    <a:pt x="5624" y="0"/>
                    <a:pt x="2564" y="1854"/>
                    <a:pt x="1019" y="4810"/>
                  </a:cubicBezTo>
                  <a:cubicBezTo>
                    <a:pt x="-527" y="7767"/>
                    <a:pt x="-301" y="11338"/>
                    <a:pt x="1604" y="14077"/>
                  </a:cubicBezTo>
                  <a:lnTo>
                    <a:pt x="476617" y="697123"/>
                  </a:lnTo>
                  <a:cubicBezTo>
                    <a:pt x="478846" y="700328"/>
                    <a:pt x="482503" y="702239"/>
                    <a:pt x="486407" y="702239"/>
                  </a:cubicBezTo>
                  <a:cubicBezTo>
                    <a:pt x="490311" y="702239"/>
                    <a:pt x="493968" y="700328"/>
                    <a:pt x="496197" y="697123"/>
                  </a:cubicBezTo>
                  <a:close/>
                </a:path>
              </a:pathLst>
            </a:custGeom>
            <a:solidFill>
              <a:srgbClr val="002E55"/>
            </a:solidFill>
          </p:spPr>
          <p:txBody>
            <a:bodyPr/>
            <a:lstStyle/>
            <a:p>
              <a:pPr defTabSz="609630"/>
              <a:endParaRPr lang="en-US" sz="1200">
                <a:solidFill>
                  <a:prstClr val="black"/>
                </a:solidFill>
                <a:latin typeface="Calibri"/>
              </a:endParaRPr>
            </a:p>
          </p:txBody>
        </p:sp>
        <p:sp>
          <p:nvSpPr>
            <p:cNvPr id="8" name="TextBox 8"/>
            <p:cNvSpPr txBox="1"/>
            <p:nvPr/>
          </p:nvSpPr>
          <p:spPr>
            <a:xfrm>
              <a:off x="154560" y="69850"/>
              <a:ext cx="680065"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grpSp>
        <p:nvGrpSpPr>
          <p:cNvPr id="9" name="Group 9"/>
          <p:cNvGrpSpPr/>
          <p:nvPr/>
        </p:nvGrpSpPr>
        <p:grpSpPr>
          <a:xfrm>
            <a:off x="9180225" y="-196978"/>
            <a:ext cx="3702347" cy="3239554"/>
            <a:chOff x="0" y="0"/>
            <a:chExt cx="812800" cy="711200"/>
          </a:xfrm>
        </p:grpSpPr>
        <p:sp>
          <p:nvSpPr>
            <p:cNvPr id="10" name="Freeform 10"/>
            <p:cNvSpPr/>
            <p:nvPr/>
          </p:nvSpPr>
          <p:spPr>
            <a:xfrm>
              <a:off x="17552" y="0"/>
              <a:ext cx="777697" cy="686930"/>
            </a:xfrm>
            <a:custGeom>
              <a:avLst/>
              <a:gdLst/>
              <a:ahLst/>
              <a:cxnLst/>
              <a:rect l="l" t="t" r="r" b="b"/>
              <a:pathLst>
                <a:path w="777697" h="686930">
                  <a:moveTo>
                    <a:pt x="409597" y="674889"/>
                  </a:moveTo>
                  <a:lnTo>
                    <a:pt x="774499" y="36311"/>
                  </a:lnTo>
                  <a:cubicBezTo>
                    <a:pt x="778791" y="28800"/>
                    <a:pt x="778760" y="19571"/>
                    <a:pt x="774418" y="12088"/>
                  </a:cubicBezTo>
                  <a:cubicBezTo>
                    <a:pt x="770075" y="4605"/>
                    <a:pt x="762078" y="0"/>
                    <a:pt x="753426" y="0"/>
                  </a:cubicBezTo>
                  <a:lnTo>
                    <a:pt x="24270" y="0"/>
                  </a:lnTo>
                  <a:cubicBezTo>
                    <a:pt x="15618" y="0"/>
                    <a:pt x="7621" y="4605"/>
                    <a:pt x="3278" y="12088"/>
                  </a:cubicBezTo>
                  <a:cubicBezTo>
                    <a:pt x="-1064" y="19571"/>
                    <a:pt x="-1095" y="28800"/>
                    <a:pt x="3197" y="36311"/>
                  </a:cubicBezTo>
                  <a:lnTo>
                    <a:pt x="368099" y="674889"/>
                  </a:lnTo>
                  <a:cubicBezTo>
                    <a:pt x="372354" y="682335"/>
                    <a:pt x="380272" y="686930"/>
                    <a:pt x="388848" y="686930"/>
                  </a:cubicBezTo>
                  <a:cubicBezTo>
                    <a:pt x="397424" y="686930"/>
                    <a:pt x="405342" y="682335"/>
                    <a:pt x="409597" y="674889"/>
                  </a:cubicBezTo>
                  <a:close/>
                </a:path>
              </a:pathLst>
            </a:custGeom>
            <a:gradFill rotWithShape="1">
              <a:gsLst>
                <a:gs pos="0">
                  <a:srgbClr val="F3FF00">
                    <a:alpha val="100000"/>
                  </a:srgbClr>
                </a:gs>
                <a:gs pos="100000">
                  <a:srgbClr val="BCC41C">
                    <a:alpha val="0"/>
                  </a:srgbClr>
                </a:gs>
              </a:gsLst>
              <a:lin ang="5400000"/>
            </a:gradFill>
            <a:ln cap="rnd">
              <a:noFill/>
              <a:prstDash val="solid"/>
              <a:round/>
            </a:ln>
          </p:spPr>
          <p:txBody>
            <a:bodyPr/>
            <a:lstStyle/>
            <a:p>
              <a:pPr defTabSz="609630"/>
              <a:endParaRPr lang="en-US" sz="1200">
                <a:solidFill>
                  <a:prstClr val="black"/>
                </a:solidFill>
                <a:latin typeface="Calibri"/>
              </a:endParaRPr>
            </a:p>
          </p:txBody>
        </p:sp>
        <p:sp>
          <p:nvSpPr>
            <p:cNvPr id="11" name="TextBox 11"/>
            <p:cNvSpPr txBox="1"/>
            <p:nvPr/>
          </p:nvSpPr>
          <p:spPr>
            <a:xfrm>
              <a:off x="127000" y="698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12" name="Freeform 12"/>
          <p:cNvSpPr/>
          <p:nvPr/>
        </p:nvSpPr>
        <p:spPr>
          <a:xfrm>
            <a:off x="691684" y="6004643"/>
            <a:ext cx="269331" cy="269331"/>
          </a:xfrm>
          <a:custGeom>
            <a:avLst/>
            <a:gdLst/>
            <a:ahLst/>
            <a:cxnLst/>
            <a:rect l="l" t="t" r="r" b="b"/>
            <a:pathLst>
              <a:path w="403997" h="403997">
                <a:moveTo>
                  <a:pt x="0" y="0"/>
                </a:moveTo>
                <a:lnTo>
                  <a:pt x="403997" y="0"/>
                </a:lnTo>
                <a:lnTo>
                  <a:pt x="403997" y="403997"/>
                </a:lnTo>
                <a:lnTo>
                  <a:pt x="0" y="40399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13" name="Freeform 13"/>
          <p:cNvSpPr/>
          <p:nvPr/>
        </p:nvSpPr>
        <p:spPr>
          <a:xfrm>
            <a:off x="685801" y="5277632"/>
            <a:ext cx="269331" cy="269331"/>
          </a:xfrm>
          <a:custGeom>
            <a:avLst/>
            <a:gdLst/>
            <a:ahLst/>
            <a:cxnLst/>
            <a:rect l="l" t="t" r="r" b="b"/>
            <a:pathLst>
              <a:path w="403997" h="403997">
                <a:moveTo>
                  <a:pt x="0" y="0"/>
                </a:moveTo>
                <a:lnTo>
                  <a:pt x="403997" y="0"/>
                </a:lnTo>
                <a:lnTo>
                  <a:pt x="403997" y="403997"/>
                </a:lnTo>
                <a:lnTo>
                  <a:pt x="0" y="40399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14" name="Freeform 14"/>
          <p:cNvSpPr/>
          <p:nvPr/>
        </p:nvSpPr>
        <p:spPr>
          <a:xfrm>
            <a:off x="685801" y="5640062"/>
            <a:ext cx="269331" cy="269331"/>
          </a:xfrm>
          <a:custGeom>
            <a:avLst/>
            <a:gdLst/>
            <a:ahLst/>
            <a:cxnLst/>
            <a:rect l="l" t="t" r="r" b="b"/>
            <a:pathLst>
              <a:path w="403997" h="403997">
                <a:moveTo>
                  <a:pt x="0" y="0"/>
                </a:moveTo>
                <a:lnTo>
                  <a:pt x="403997" y="0"/>
                </a:lnTo>
                <a:lnTo>
                  <a:pt x="403997" y="403997"/>
                </a:lnTo>
                <a:lnTo>
                  <a:pt x="0" y="4039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609630"/>
            <a:endParaRPr lang="en-US" sz="1200">
              <a:solidFill>
                <a:prstClr val="black"/>
              </a:solidFill>
              <a:latin typeface="Calibri"/>
            </a:endParaRPr>
          </a:p>
        </p:txBody>
      </p:sp>
      <p:sp>
        <p:nvSpPr>
          <p:cNvPr id="15" name="TextBox 15"/>
          <p:cNvSpPr txBox="1"/>
          <p:nvPr/>
        </p:nvSpPr>
        <p:spPr>
          <a:xfrm>
            <a:off x="685800" y="2492639"/>
            <a:ext cx="6128705" cy="1013098"/>
          </a:xfrm>
          <a:prstGeom prst="rect">
            <a:avLst/>
          </a:prstGeom>
        </p:spPr>
        <p:txBody>
          <a:bodyPr lIns="0" tIns="0" rIns="0" bIns="0" rtlCol="0" anchor="t">
            <a:spAutoFit/>
          </a:bodyPr>
          <a:lstStyle/>
          <a:p>
            <a:pPr defTabSz="609630">
              <a:lnSpc>
                <a:spcPts val="7866"/>
              </a:lnSpc>
            </a:pPr>
            <a:r>
              <a:rPr lang="en-US" sz="7087" b="1">
                <a:solidFill>
                  <a:srgbClr val="00425A"/>
                </a:solidFill>
                <a:latin typeface="Montserrat Ultra-Bold"/>
                <a:ea typeface="Montserrat Ultra-Bold"/>
                <a:cs typeface="Montserrat Ultra-Bold"/>
                <a:sym typeface="Montserrat Ultra-Bold"/>
              </a:rPr>
              <a:t>THANK YOU </a:t>
            </a:r>
          </a:p>
        </p:txBody>
      </p:sp>
      <p:sp>
        <p:nvSpPr>
          <p:cNvPr id="16" name="TextBox 16"/>
          <p:cNvSpPr txBox="1"/>
          <p:nvPr/>
        </p:nvSpPr>
        <p:spPr>
          <a:xfrm>
            <a:off x="995570" y="6019696"/>
            <a:ext cx="2916224" cy="212815"/>
          </a:xfrm>
          <a:prstGeom prst="rect">
            <a:avLst/>
          </a:prstGeom>
        </p:spPr>
        <p:txBody>
          <a:bodyPr lIns="0" tIns="0" rIns="0" bIns="0" rtlCol="0" anchor="t">
            <a:spAutoFit/>
          </a:bodyPr>
          <a:lstStyle/>
          <a:p>
            <a:pPr defTabSz="609630">
              <a:lnSpc>
                <a:spcPts val="1753"/>
              </a:lnSpc>
            </a:pPr>
            <a:r>
              <a:rPr lang="en-US" sz="1252">
                <a:solidFill>
                  <a:srgbClr val="000000"/>
                </a:solidFill>
                <a:latin typeface="Montserrat"/>
                <a:ea typeface="Montserrat"/>
                <a:cs typeface="Montserrat"/>
                <a:sym typeface="Montserrat"/>
              </a:rPr>
              <a:t>www.eldoradocounty.ca.gov</a:t>
            </a:r>
          </a:p>
        </p:txBody>
      </p:sp>
      <p:sp>
        <p:nvSpPr>
          <p:cNvPr id="17" name="TextBox 17"/>
          <p:cNvSpPr txBox="1"/>
          <p:nvPr/>
        </p:nvSpPr>
        <p:spPr>
          <a:xfrm>
            <a:off x="989687" y="5292685"/>
            <a:ext cx="1256212" cy="212815"/>
          </a:xfrm>
          <a:prstGeom prst="rect">
            <a:avLst/>
          </a:prstGeom>
        </p:spPr>
        <p:txBody>
          <a:bodyPr lIns="0" tIns="0" rIns="0" bIns="0" rtlCol="0" anchor="t">
            <a:spAutoFit/>
          </a:bodyPr>
          <a:lstStyle/>
          <a:p>
            <a:pPr defTabSz="609630">
              <a:lnSpc>
                <a:spcPts val="1753"/>
              </a:lnSpc>
            </a:pPr>
            <a:r>
              <a:rPr lang="en-US" sz="1252">
                <a:solidFill>
                  <a:srgbClr val="000000"/>
                </a:solidFill>
                <a:latin typeface="Montserrat"/>
                <a:ea typeface="Montserrat"/>
                <a:cs typeface="Montserrat"/>
                <a:sym typeface="Montserrat"/>
              </a:rPr>
              <a:t>530-621-6190</a:t>
            </a:r>
          </a:p>
        </p:txBody>
      </p:sp>
      <p:sp>
        <p:nvSpPr>
          <p:cNvPr id="18" name="TextBox 18"/>
          <p:cNvSpPr txBox="1"/>
          <p:nvPr/>
        </p:nvSpPr>
        <p:spPr>
          <a:xfrm>
            <a:off x="989687" y="5655114"/>
            <a:ext cx="2193757" cy="212815"/>
          </a:xfrm>
          <a:prstGeom prst="rect">
            <a:avLst/>
          </a:prstGeom>
        </p:spPr>
        <p:txBody>
          <a:bodyPr lIns="0" tIns="0" rIns="0" bIns="0" rtlCol="0" anchor="t">
            <a:spAutoFit/>
          </a:bodyPr>
          <a:lstStyle/>
          <a:p>
            <a:pPr defTabSz="609630">
              <a:lnSpc>
                <a:spcPts val="1753"/>
              </a:lnSpc>
            </a:pPr>
            <a:r>
              <a:rPr lang="en-US" sz="1252">
                <a:solidFill>
                  <a:srgbClr val="000000"/>
                </a:solidFill>
                <a:latin typeface="Montserrat"/>
                <a:ea typeface="Montserrat"/>
                <a:cs typeface="Montserrat"/>
                <a:sym typeface="Montserrat"/>
              </a:rPr>
              <a:t>eldoradosmiles@edcgov.us</a:t>
            </a:r>
          </a:p>
        </p:txBody>
      </p:sp>
      <p:grpSp>
        <p:nvGrpSpPr>
          <p:cNvPr id="19" name="Group 19"/>
          <p:cNvGrpSpPr/>
          <p:nvPr/>
        </p:nvGrpSpPr>
        <p:grpSpPr>
          <a:xfrm>
            <a:off x="8842329" y="4070903"/>
            <a:ext cx="1531373" cy="1339951"/>
            <a:chOff x="0" y="0"/>
            <a:chExt cx="812800" cy="711200"/>
          </a:xfrm>
        </p:grpSpPr>
        <p:sp>
          <p:nvSpPr>
            <p:cNvPr id="20" name="Freeform 20"/>
            <p:cNvSpPr/>
            <p:nvPr/>
          </p:nvSpPr>
          <p:spPr>
            <a:xfrm>
              <a:off x="42434" y="58677"/>
              <a:ext cx="727932" cy="652523"/>
            </a:xfrm>
            <a:custGeom>
              <a:avLst/>
              <a:gdLst/>
              <a:ahLst/>
              <a:cxnLst/>
              <a:rect l="l" t="t" r="r" b="b"/>
              <a:pathLst>
                <a:path w="727932" h="652523">
                  <a:moveTo>
                    <a:pt x="414131" y="29112"/>
                  </a:moveTo>
                  <a:lnTo>
                    <a:pt x="720201" y="564734"/>
                  </a:lnTo>
                  <a:cubicBezTo>
                    <a:pt x="730579" y="582895"/>
                    <a:pt x="730504" y="605207"/>
                    <a:pt x="720005" y="623298"/>
                  </a:cubicBezTo>
                  <a:cubicBezTo>
                    <a:pt x="709507" y="641389"/>
                    <a:pt x="690172" y="652523"/>
                    <a:pt x="669255" y="652523"/>
                  </a:cubicBezTo>
                  <a:lnTo>
                    <a:pt x="58677" y="652523"/>
                  </a:lnTo>
                  <a:cubicBezTo>
                    <a:pt x="37760" y="652523"/>
                    <a:pt x="18425" y="641389"/>
                    <a:pt x="7927" y="623298"/>
                  </a:cubicBezTo>
                  <a:cubicBezTo>
                    <a:pt x="-2572" y="605207"/>
                    <a:pt x="-2647" y="582895"/>
                    <a:pt x="7731" y="564734"/>
                  </a:cubicBezTo>
                  <a:lnTo>
                    <a:pt x="313801" y="29112"/>
                  </a:lnTo>
                  <a:cubicBezTo>
                    <a:pt x="324088" y="11110"/>
                    <a:pt x="343232" y="0"/>
                    <a:pt x="363966" y="0"/>
                  </a:cubicBezTo>
                  <a:cubicBezTo>
                    <a:pt x="384700" y="0"/>
                    <a:pt x="403844" y="11110"/>
                    <a:pt x="414131" y="29112"/>
                  </a:cubicBezTo>
                  <a:close/>
                </a:path>
              </a:pathLst>
            </a:custGeom>
            <a:gradFill rotWithShape="1">
              <a:gsLst>
                <a:gs pos="0">
                  <a:srgbClr val="00425A">
                    <a:alpha val="0"/>
                  </a:srgbClr>
                </a:gs>
                <a:gs pos="100000">
                  <a:srgbClr val="00425A">
                    <a:alpha val="100000"/>
                  </a:srgbClr>
                </a:gs>
              </a:gsLst>
              <a:lin ang="5400000"/>
            </a:gradFill>
            <a:ln cap="rnd">
              <a:noFill/>
              <a:prstDash val="solid"/>
              <a:round/>
            </a:ln>
          </p:spPr>
          <p:txBody>
            <a:bodyPr/>
            <a:lstStyle/>
            <a:p>
              <a:pPr defTabSz="609630"/>
              <a:endParaRPr lang="en-US" sz="1200">
                <a:solidFill>
                  <a:prstClr val="black"/>
                </a:solidFill>
                <a:latin typeface="Calibri"/>
              </a:endParaRPr>
            </a:p>
          </p:txBody>
        </p:sp>
        <p:sp>
          <p:nvSpPr>
            <p:cNvPr id="21" name="TextBox 21"/>
            <p:cNvSpPr txBox="1"/>
            <p:nvPr/>
          </p:nvSpPr>
          <p:spPr>
            <a:xfrm>
              <a:off x="127000" y="349250"/>
              <a:ext cx="558800" cy="311150"/>
            </a:xfrm>
            <a:prstGeom prst="rect">
              <a:avLst/>
            </a:prstGeom>
          </p:spPr>
          <p:txBody>
            <a:bodyPr lIns="33867" tIns="33867" rIns="33867" bIns="33867" rtlCol="0" anchor="ctr"/>
            <a:lstStyle/>
            <a:p>
              <a:pPr algn="ctr" defTabSz="609630">
                <a:lnSpc>
                  <a:spcPts val="1243"/>
                </a:lnSpc>
              </a:pPr>
              <a:endParaRPr sz="1200">
                <a:solidFill>
                  <a:prstClr val="black"/>
                </a:solidFill>
                <a:latin typeface="Calibri"/>
              </a:endParaRPr>
            </a:p>
          </p:txBody>
        </p:sp>
      </p:grpSp>
      <p:sp>
        <p:nvSpPr>
          <p:cNvPr id="22" name="Freeform 22"/>
          <p:cNvSpPr/>
          <p:nvPr/>
        </p:nvSpPr>
        <p:spPr>
          <a:xfrm>
            <a:off x="204837" y="243486"/>
            <a:ext cx="1371627" cy="1114447"/>
          </a:xfrm>
          <a:custGeom>
            <a:avLst/>
            <a:gdLst/>
            <a:ahLst/>
            <a:cxnLst/>
            <a:rect l="l" t="t" r="r" b="b"/>
            <a:pathLst>
              <a:path w="2057441" h="1671671">
                <a:moveTo>
                  <a:pt x="0" y="0"/>
                </a:moveTo>
                <a:lnTo>
                  <a:pt x="2057441" y="0"/>
                </a:lnTo>
                <a:lnTo>
                  <a:pt x="2057441" y="1671671"/>
                </a:lnTo>
                <a:lnTo>
                  <a:pt x="0" y="1671671"/>
                </a:lnTo>
                <a:lnTo>
                  <a:pt x="0" y="0"/>
                </a:lnTo>
                <a:close/>
              </a:path>
            </a:pathLst>
          </a:custGeom>
          <a:blipFill>
            <a:blip r:embed="rId7"/>
            <a:stretch>
              <a:fillRect/>
            </a:stretch>
          </a:blipFill>
        </p:spPr>
        <p:txBody>
          <a:bodyPr/>
          <a:lstStyle/>
          <a:p>
            <a:pPr defTabSz="609630"/>
            <a:endParaRPr lang="en-US" sz="1200">
              <a:solidFill>
                <a:prstClr val="black"/>
              </a:solidFill>
              <a:latin typeface="Calibri"/>
            </a:endParaRPr>
          </a:p>
        </p:txBody>
      </p:sp>
      <p:sp>
        <p:nvSpPr>
          <p:cNvPr id="23" name="Freeform 23"/>
          <p:cNvSpPr/>
          <p:nvPr/>
        </p:nvSpPr>
        <p:spPr>
          <a:xfrm>
            <a:off x="1830464" y="337328"/>
            <a:ext cx="1511984" cy="963890"/>
          </a:xfrm>
          <a:custGeom>
            <a:avLst/>
            <a:gdLst/>
            <a:ahLst/>
            <a:cxnLst/>
            <a:rect l="l" t="t" r="r" b="b"/>
            <a:pathLst>
              <a:path w="2267976" h="1445835">
                <a:moveTo>
                  <a:pt x="0" y="0"/>
                </a:moveTo>
                <a:lnTo>
                  <a:pt x="2267976" y="0"/>
                </a:lnTo>
                <a:lnTo>
                  <a:pt x="2267976" y="1445834"/>
                </a:lnTo>
                <a:lnTo>
                  <a:pt x="0" y="1445834"/>
                </a:lnTo>
                <a:lnTo>
                  <a:pt x="0" y="0"/>
                </a:lnTo>
                <a:close/>
              </a:path>
            </a:pathLst>
          </a:custGeom>
          <a:blipFill>
            <a:blip r:embed="rId8"/>
            <a:stretch>
              <a:fillRect/>
            </a:stretch>
          </a:blipFill>
        </p:spPr>
        <p:txBody>
          <a:bodyPr/>
          <a:lstStyle/>
          <a:p>
            <a:pPr defTabSz="609630"/>
            <a:endParaRPr lang="en-US" sz="1200">
              <a:solidFill>
                <a:prstClr val="black"/>
              </a:solidFill>
              <a:latin typeface="Calibri"/>
            </a:endParaRPr>
          </a:p>
        </p:txBody>
      </p:sp>
      <p:sp>
        <p:nvSpPr>
          <p:cNvPr id="24" name="Freeform 24"/>
          <p:cNvSpPr/>
          <p:nvPr/>
        </p:nvSpPr>
        <p:spPr>
          <a:xfrm>
            <a:off x="3356287" y="243486"/>
            <a:ext cx="1099248" cy="1076347"/>
          </a:xfrm>
          <a:custGeom>
            <a:avLst/>
            <a:gdLst/>
            <a:ahLst/>
            <a:cxnLst/>
            <a:rect l="l" t="t" r="r" b="b"/>
            <a:pathLst>
              <a:path w="1648872" h="1614521">
                <a:moveTo>
                  <a:pt x="0" y="0"/>
                </a:moveTo>
                <a:lnTo>
                  <a:pt x="1648872" y="0"/>
                </a:lnTo>
                <a:lnTo>
                  <a:pt x="1648872" y="1614521"/>
                </a:lnTo>
                <a:lnTo>
                  <a:pt x="0" y="1614521"/>
                </a:lnTo>
                <a:lnTo>
                  <a:pt x="0" y="0"/>
                </a:lnTo>
                <a:close/>
              </a:path>
            </a:pathLst>
          </a:custGeom>
          <a:blipFill>
            <a:blip r:embed="rId9"/>
            <a:stretch>
              <a:fillRect/>
            </a:stretch>
          </a:blipFill>
        </p:spPr>
        <p:txBody>
          <a:bodyPr/>
          <a:lstStyle/>
          <a:p>
            <a:pPr defTabSz="609630"/>
            <a:endParaRPr lang="en-US" sz="1200">
              <a:solidFill>
                <a:prstClr val="black"/>
              </a:solidFill>
              <a:latin typeface="Calibri"/>
            </a:endParaRPr>
          </a:p>
        </p:txBody>
      </p:sp>
      <p:sp>
        <p:nvSpPr>
          <p:cNvPr id="25" name="TextBox 25"/>
          <p:cNvSpPr txBox="1"/>
          <p:nvPr/>
        </p:nvSpPr>
        <p:spPr>
          <a:xfrm>
            <a:off x="691684" y="4715478"/>
            <a:ext cx="6683495" cy="443648"/>
          </a:xfrm>
          <a:prstGeom prst="rect">
            <a:avLst/>
          </a:prstGeom>
        </p:spPr>
        <p:txBody>
          <a:bodyPr lIns="0" tIns="0" rIns="0" bIns="0" rtlCol="0" anchor="t">
            <a:spAutoFit/>
          </a:bodyPr>
          <a:lstStyle/>
          <a:p>
            <a:pPr defTabSz="609630">
              <a:lnSpc>
                <a:spcPts val="1753"/>
              </a:lnSpc>
            </a:pPr>
            <a:r>
              <a:rPr lang="en-US" sz="1252">
                <a:solidFill>
                  <a:srgbClr val="000000"/>
                </a:solidFill>
                <a:latin typeface="Montserrat"/>
                <a:ea typeface="Montserrat"/>
                <a:cs typeface="Montserrat"/>
                <a:sym typeface="Montserrat"/>
              </a:rPr>
              <a:t>Andrea Lindner Jones, </a:t>
            </a:r>
          </a:p>
          <a:p>
            <a:pPr defTabSz="609630">
              <a:lnSpc>
                <a:spcPts val="1753"/>
              </a:lnSpc>
            </a:pPr>
            <a:r>
              <a:rPr lang="en-US" sz="1252">
                <a:solidFill>
                  <a:srgbClr val="000000"/>
                </a:solidFill>
                <a:latin typeface="Montserrat"/>
                <a:ea typeface="Montserrat"/>
                <a:cs typeface="Montserrat"/>
                <a:sym typeface="Montserrat"/>
              </a:rPr>
              <a:t>Project Director / Health Education Coordinator</a:t>
            </a:r>
          </a:p>
        </p:txBody>
      </p:sp>
    </p:spTree>
    <p:extLst>
      <p:ext uri="{BB962C8B-B14F-4D97-AF65-F5344CB8AC3E}">
        <p14:creationId xmlns:p14="http://schemas.microsoft.com/office/powerpoint/2010/main" val="169782721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975C7-324B-5617-C2CE-4B1695B2D9BE}"/>
              </a:ext>
            </a:extLst>
          </p:cNvPr>
          <p:cNvSpPr>
            <a:spLocks noGrp="1"/>
          </p:cNvSpPr>
          <p:nvPr>
            <p:ph type="ctrTitle"/>
          </p:nvPr>
        </p:nvSpPr>
        <p:spPr>
          <a:xfrm>
            <a:off x="1395088" y="1900120"/>
            <a:ext cx="9032279" cy="2387600"/>
          </a:xfrm>
        </p:spPr>
        <p:txBody>
          <a:bodyPr/>
          <a:lstStyle/>
          <a:p>
            <a:r>
              <a:rPr lang="en-US"/>
              <a:t>Morning Session Q &amp; A</a:t>
            </a:r>
          </a:p>
        </p:txBody>
      </p:sp>
    </p:spTree>
    <p:extLst>
      <p:ext uri="{BB962C8B-B14F-4D97-AF65-F5344CB8AC3E}">
        <p14:creationId xmlns:p14="http://schemas.microsoft.com/office/powerpoint/2010/main" val="131908490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F7F40-C081-280E-F484-2833FE162D77}"/>
              </a:ext>
            </a:extLst>
          </p:cNvPr>
          <p:cNvSpPr>
            <a:spLocks noGrp="1"/>
          </p:cNvSpPr>
          <p:nvPr>
            <p:ph type="ctrTitle"/>
          </p:nvPr>
        </p:nvSpPr>
        <p:spPr>
          <a:xfrm>
            <a:off x="1876639" y="1884078"/>
            <a:ext cx="8438721" cy="2387600"/>
          </a:xfrm>
        </p:spPr>
        <p:txBody>
          <a:bodyPr/>
          <a:lstStyle/>
          <a:p>
            <a:r>
              <a:rPr lang="en-US"/>
              <a:t>Trivia Activity</a:t>
            </a:r>
          </a:p>
        </p:txBody>
      </p:sp>
    </p:spTree>
    <p:extLst>
      <p:ext uri="{BB962C8B-B14F-4D97-AF65-F5344CB8AC3E}">
        <p14:creationId xmlns:p14="http://schemas.microsoft.com/office/powerpoint/2010/main" val="342473830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63AFC-4CFC-F742-7CF8-BFBCF287D94D}"/>
              </a:ext>
            </a:extLst>
          </p:cNvPr>
          <p:cNvSpPr>
            <a:spLocks noGrp="1"/>
          </p:cNvSpPr>
          <p:nvPr>
            <p:ph type="ctrTitle"/>
          </p:nvPr>
        </p:nvSpPr>
        <p:spPr>
          <a:xfrm>
            <a:off x="433137" y="1868036"/>
            <a:ext cx="11758863" cy="2387600"/>
          </a:xfrm>
        </p:spPr>
        <p:txBody>
          <a:bodyPr anchor="b">
            <a:normAutofit/>
          </a:bodyPr>
          <a:lstStyle/>
          <a:p>
            <a:r>
              <a:rPr lang="en-US" sz="4800"/>
              <a:t> Morning Debrief &amp; Lunch Instructions</a:t>
            </a:r>
          </a:p>
        </p:txBody>
      </p:sp>
    </p:spTree>
    <p:extLst>
      <p:ext uri="{BB962C8B-B14F-4D97-AF65-F5344CB8AC3E}">
        <p14:creationId xmlns:p14="http://schemas.microsoft.com/office/powerpoint/2010/main" val="280483273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0285A-B9DD-76A7-0FC4-8F4D11B61D08}"/>
              </a:ext>
            </a:extLst>
          </p:cNvPr>
          <p:cNvSpPr>
            <a:spLocks noGrp="1"/>
          </p:cNvSpPr>
          <p:nvPr>
            <p:ph type="ctrTitle"/>
          </p:nvPr>
        </p:nvSpPr>
        <p:spPr>
          <a:xfrm>
            <a:off x="1764058" y="1964288"/>
            <a:ext cx="7358744" cy="2387600"/>
          </a:xfrm>
        </p:spPr>
        <p:txBody>
          <a:bodyPr/>
          <a:lstStyle/>
          <a:p>
            <a:r>
              <a:rPr lang="en-US"/>
              <a:t>Lunch / Networking</a:t>
            </a:r>
          </a:p>
        </p:txBody>
      </p:sp>
    </p:spTree>
    <p:extLst>
      <p:ext uri="{BB962C8B-B14F-4D97-AF65-F5344CB8AC3E}">
        <p14:creationId xmlns:p14="http://schemas.microsoft.com/office/powerpoint/2010/main" val="46340689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7D5A3-F3F2-493F-EA7B-E9D4FAA252D3}"/>
              </a:ext>
            </a:extLst>
          </p:cNvPr>
          <p:cNvSpPr>
            <a:spLocks noGrp="1"/>
          </p:cNvSpPr>
          <p:nvPr>
            <p:ph type="ctrTitle"/>
          </p:nvPr>
        </p:nvSpPr>
        <p:spPr>
          <a:xfrm>
            <a:off x="545432" y="1916162"/>
            <a:ext cx="12031578" cy="2387600"/>
          </a:xfrm>
        </p:spPr>
        <p:txBody>
          <a:bodyPr/>
          <a:lstStyle/>
          <a:p>
            <a:r>
              <a:rPr lang="en-US"/>
              <a:t>Overview of Afternoon Session</a:t>
            </a:r>
          </a:p>
        </p:txBody>
      </p:sp>
    </p:spTree>
    <p:extLst>
      <p:ext uri="{BB962C8B-B14F-4D97-AF65-F5344CB8AC3E}">
        <p14:creationId xmlns:p14="http://schemas.microsoft.com/office/powerpoint/2010/main" val="178362914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87030-77AB-3B32-A439-DDEABBA90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883823-685B-4302-8D0E-869A5FE0F603}"/>
              </a:ext>
            </a:extLst>
          </p:cNvPr>
          <p:cNvSpPr>
            <a:spLocks noGrp="1"/>
          </p:cNvSpPr>
          <p:nvPr>
            <p:ph type="title"/>
          </p:nvPr>
        </p:nvSpPr>
        <p:spPr>
          <a:xfrm>
            <a:off x="495673" y="2082317"/>
            <a:ext cx="3932237" cy="2097797"/>
          </a:xfrm>
        </p:spPr>
        <p:txBody>
          <a:bodyPr anchor="b">
            <a:normAutofit fontScale="90000"/>
          </a:bodyPr>
          <a:lstStyle/>
          <a:p>
            <a:pPr algn="ctr"/>
            <a:r>
              <a:rPr lang="en-US">
                <a:latin typeface="Arial"/>
                <a:cs typeface="Arial"/>
              </a:rPr>
              <a:t>PDM Workgroup Committee Members</a:t>
            </a:r>
          </a:p>
        </p:txBody>
      </p:sp>
      <p:sp>
        <p:nvSpPr>
          <p:cNvPr id="27" name="Content Placeholder 26">
            <a:extLst>
              <a:ext uri="{FF2B5EF4-FFF2-40B4-BE49-F238E27FC236}">
                <a16:creationId xmlns:a16="http://schemas.microsoft.com/office/drawing/2014/main" id="{9F192BC4-BAFA-C296-707A-5F846261F60A}"/>
              </a:ext>
            </a:extLst>
          </p:cNvPr>
          <p:cNvSpPr>
            <a:spLocks noGrp="1"/>
          </p:cNvSpPr>
          <p:nvPr>
            <p:ph idx="1"/>
          </p:nvPr>
        </p:nvSpPr>
        <p:spPr>
          <a:xfrm>
            <a:off x="5183188" y="987425"/>
            <a:ext cx="6520543" cy="4873625"/>
          </a:xfrm>
        </p:spPr>
        <p:txBody>
          <a:bodyPr vert="horz" lIns="91440" tIns="45720" rIns="91440" bIns="45720" rtlCol="0" anchor="t">
            <a:normAutofit/>
          </a:bodyPr>
          <a:lstStyle/>
          <a:p>
            <a:r>
              <a:rPr lang="en-US">
                <a:solidFill>
                  <a:schemeClr val="accent6">
                    <a:lumMod val="75000"/>
                  </a:schemeClr>
                </a:solidFill>
                <a:latin typeface="Arial"/>
                <a:cs typeface="Arial"/>
              </a:rPr>
              <a:t>Alameda: Nandita Yasmin</a:t>
            </a:r>
            <a:endParaRPr lang="en-US">
              <a:solidFill>
                <a:schemeClr val="accent6">
                  <a:lumMod val="75000"/>
                </a:schemeClr>
              </a:solidFill>
            </a:endParaRPr>
          </a:p>
          <a:p>
            <a:r>
              <a:rPr lang="en-US">
                <a:solidFill>
                  <a:schemeClr val="accent6">
                    <a:lumMod val="75000"/>
                  </a:schemeClr>
                </a:solidFill>
                <a:latin typeface="Arial"/>
                <a:cs typeface="Arial"/>
              </a:rPr>
              <a:t>Calaveras: Randie Ortloff</a:t>
            </a:r>
          </a:p>
          <a:p>
            <a:r>
              <a:rPr lang="en-US">
                <a:solidFill>
                  <a:schemeClr val="accent6">
                    <a:lumMod val="75000"/>
                  </a:schemeClr>
                </a:solidFill>
                <a:latin typeface="Arial"/>
                <a:cs typeface="Arial"/>
              </a:rPr>
              <a:t>Del Norte: Nikki Marquez and Hailey Phillips</a:t>
            </a:r>
            <a:endParaRPr lang="en-US">
              <a:solidFill>
                <a:schemeClr val="accent6">
                  <a:lumMod val="75000"/>
                </a:schemeClr>
              </a:solidFill>
            </a:endParaRPr>
          </a:p>
          <a:p>
            <a:r>
              <a:rPr lang="en-US">
                <a:solidFill>
                  <a:schemeClr val="accent6">
                    <a:lumMod val="75000"/>
                  </a:schemeClr>
                </a:solidFill>
                <a:latin typeface="Arial"/>
                <a:cs typeface="Arial"/>
              </a:rPr>
              <a:t>Orange: Henry Torres</a:t>
            </a:r>
            <a:endParaRPr lang="en-US">
              <a:solidFill>
                <a:schemeClr val="accent6">
                  <a:lumMod val="75000"/>
                </a:schemeClr>
              </a:solidFill>
            </a:endParaRPr>
          </a:p>
          <a:p>
            <a:r>
              <a:rPr lang="en-US">
                <a:solidFill>
                  <a:schemeClr val="accent6">
                    <a:lumMod val="75000"/>
                  </a:schemeClr>
                </a:solidFill>
                <a:latin typeface="Arial"/>
                <a:cs typeface="Arial"/>
              </a:rPr>
              <a:t>San Mateo: Claire </a:t>
            </a:r>
            <a:r>
              <a:rPr lang="en-US" err="1">
                <a:solidFill>
                  <a:schemeClr val="accent6">
                    <a:lumMod val="75000"/>
                  </a:schemeClr>
                </a:solidFill>
                <a:latin typeface="Arial"/>
                <a:cs typeface="Arial"/>
              </a:rPr>
              <a:t>Bleymaier</a:t>
            </a:r>
          </a:p>
          <a:p>
            <a:r>
              <a:rPr lang="en-US">
                <a:solidFill>
                  <a:schemeClr val="accent6">
                    <a:lumMod val="75000"/>
                  </a:schemeClr>
                </a:solidFill>
                <a:latin typeface="Arial"/>
                <a:cs typeface="Arial"/>
              </a:rPr>
              <a:t>CSUS: Lindsey Thompson and Lindsey McDermid</a:t>
            </a:r>
          </a:p>
          <a:p>
            <a:r>
              <a:rPr lang="en-US">
                <a:solidFill>
                  <a:schemeClr val="accent6">
                    <a:lumMod val="75000"/>
                  </a:schemeClr>
                </a:solidFill>
                <a:latin typeface="Arial"/>
                <a:cs typeface="Arial"/>
              </a:rPr>
              <a:t>OOH: Deepak Shrestha, Pang Vang, Nancy Mai, Paula Lee, and Rosanna Jackson</a:t>
            </a:r>
            <a:endParaRPr lang="en-US">
              <a:solidFill>
                <a:schemeClr val="accent6">
                  <a:lumMod val="75000"/>
                </a:schemeClr>
              </a:solidFill>
            </a:endParaRPr>
          </a:p>
        </p:txBody>
      </p:sp>
    </p:spTree>
    <p:extLst>
      <p:ext uri="{BB962C8B-B14F-4D97-AF65-F5344CB8AC3E}">
        <p14:creationId xmlns:p14="http://schemas.microsoft.com/office/powerpoint/2010/main" val="99947689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F4F9-CD01-71BF-9407-23BEF69ACCBE}"/>
              </a:ext>
            </a:extLst>
          </p:cNvPr>
          <p:cNvSpPr>
            <a:spLocks noGrp="1"/>
          </p:cNvSpPr>
          <p:nvPr>
            <p:ph type="ctrTitle"/>
          </p:nvPr>
        </p:nvSpPr>
        <p:spPr>
          <a:xfrm>
            <a:off x="561474" y="2573889"/>
            <a:ext cx="12191999" cy="2387600"/>
          </a:xfrm>
        </p:spPr>
        <p:txBody>
          <a:bodyPr>
            <a:noAutofit/>
          </a:bodyPr>
          <a:lstStyle/>
          <a:p>
            <a:r>
              <a:rPr lang="en-US" sz="4000"/>
              <a:t>California Partnership for Oral Health (CPOH)</a:t>
            </a:r>
            <a:br>
              <a:rPr lang="en-US" sz="4800"/>
            </a:br>
            <a:r>
              <a:rPr lang="en-US" sz="3200"/>
              <a:t>Eileen Espejo, Co-Chair CPOH</a:t>
            </a:r>
            <a:br>
              <a:rPr lang="en-US" sz="3200"/>
            </a:br>
            <a:r>
              <a:rPr lang="en-US" sz="3200"/>
              <a:t>Senior Managing Director, Children Now</a:t>
            </a:r>
            <a:endParaRPr lang="en-US" sz="3600"/>
          </a:p>
        </p:txBody>
      </p:sp>
    </p:spTree>
    <p:extLst>
      <p:ext uri="{BB962C8B-B14F-4D97-AF65-F5344CB8AC3E}">
        <p14:creationId xmlns:p14="http://schemas.microsoft.com/office/powerpoint/2010/main" val="4928845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3CD279-8EC1-4699-8BF2-577B3A767075}"/>
              </a:ext>
            </a:extLst>
          </p:cNvPr>
          <p:cNvSpPr>
            <a:spLocks noGrp="1"/>
          </p:cNvSpPr>
          <p:nvPr>
            <p:ph type="ctrTitle"/>
          </p:nvPr>
        </p:nvSpPr>
        <p:spPr>
          <a:xfrm>
            <a:off x="660042" y="891652"/>
            <a:ext cx="4412021" cy="3030724"/>
          </a:xfrm>
        </p:spPr>
        <p:txBody>
          <a:bodyPr anchor="b">
            <a:normAutofit/>
          </a:bodyPr>
          <a:lstStyle/>
          <a:p>
            <a:pPr algn="r"/>
            <a:br>
              <a:rPr lang="en-US" sz="4000" b="1">
                <a:solidFill>
                  <a:srgbClr val="FFFFFF"/>
                </a:solidFill>
                <a:latin typeface="Segoe UI"/>
                <a:cs typeface="Segoe UI"/>
              </a:rPr>
            </a:br>
            <a:r>
              <a:rPr lang="en-US" sz="4000" b="1">
                <a:solidFill>
                  <a:srgbClr val="FFFFFF"/>
                </a:solidFill>
                <a:latin typeface="Segoe UI"/>
                <a:cs typeface="Segoe UI"/>
              </a:rPr>
              <a:t>The California Partnership for Oral Health</a:t>
            </a:r>
          </a:p>
        </p:txBody>
      </p:sp>
      <p:pic>
        <p:nvPicPr>
          <p:cNvPr id="5" name="Content Placeholder 3">
            <a:extLst>
              <a:ext uri="{FF2B5EF4-FFF2-40B4-BE49-F238E27FC236}">
                <a16:creationId xmlns:a16="http://schemas.microsoft.com/office/drawing/2014/main" id="{F25558B7-F268-E3E4-2EA2-69463FEFF0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4" b="22441"/>
          <a:stretch/>
        </p:blipFill>
        <p:spPr>
          <a:xfrm>
            <a:off x="6096000" y="801800"/>
            <a:ext cx="5608320" cy="4295556"/>
          </a:xfrm>
          <a:prstGeom prst="rect">
            <a:avLst/>
          </a:prstGeom>
        </p:spPr>
      </p:pic>
      <p:sp>
        <p:nvSpPr>
          <p:cNvPr id="6" name="Rectangle: Rounded Corners 5">
            <a:extLst>
              <a:ext uri="{FF2B5EF4-FFF2-40B4-BE49-F238E27FC236}">
                <a16:creationId xmlns:a16="http://schemas.microsoft.com/office/drawing/2014/main" id="{5B0C9BE8-F889-F9C3-2D76-B6B70D388910}"/>
              </a:ext>
            </a:extLst>
          </p:cNvPr>
          <p:cNvSpPr/>
          <p:nvPr/>
        </p:nvSpPr>
        <p:spPr>
          <a:xfrm>
            <a:off x="6229754" y="5190603"/>
            <a:ext cx="5288161" cy="1010908"/>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*Workgroups: </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California Fluoridation Advisory Committee | Schools Dental Program | Communications and Oral Health Literacy | Policy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*Ad hoc groups:</a:t>
            </a: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Decreasing Dental-related Emergency Room Visits, Leveraging the Community Health Worker Benefit, Evaluation and Performance Management</a:t>
            </a:r>
          </a:p>
        </p:txBody>
      </p:sp>
    </p:spTree>
    <p:extLst>
      <p:ext uri="{BB962C8B-B14F-4D97-AF65-F5344CB8AC3E}">
        <p14:creationId xmlns:p14="http://schemas.microsoft.com/office/powerpoint/2010/main" val="237063770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898D87-1EA6-0934-6C79-A5B6FD9C2DCF}"/>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Rectangle 2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E933D14-4D21-795D-EFBD-B526D24D87A5}"/>
              </a:ext>
            </a:extLst>
          </p:cNvPr>
          <p:cNvSpPr>
            <a:spLocks noGrp="1"/>
          </p:cNvSpPr>
          <p:nvPr>
            <p:ph type="title"/>
          </p:nvPr>
        </p:nvSpPr>
        <p:spPr>
          <a:xfrm>
            <a:off x="369651" y="586855"/>
            <a:ext cx="3298437" cy="3387497"/>
          </a:xfrm>
        </p:spPr>
        <p:txBody>
          <a:bodyPr vert="horz" lIns="91440" tIns="45720" rIns="91440" bIns="45720" rtlCol="0" anchor="b">
            <a:normAutofit/>
          </a:bodyPr>
          <a:lstStyle/>
          <a:p>
            <a:pPr algn="r"/>
            <a:r>
              <a:rPr lang="en-US" b="1" kern="1200">
                <a:solidFill>
                  <a:srgbClr val="FFFFFF"/>
                </a:solidFill>
                <a:latin typeface="Segoe"/>
                <a:ea typeface="+mj-ea"/>
                <a:cs typeface="+mj-cs"/>
              </a:rPr>
              <a:t>PARTNERSHIP STATEMENT</a:t>
            </a:r>
          </a:p>
        </p:txBody>
      </p:sp>
      <p:graphicFrame>
        <p:nvGraphicFramePr>
          <p:cNvPr id="42" name="Content Placeholder 3">
            <a:extLst>
              <a:ext uri="{FF2B5EF4-FFF2-40B4-BE49-F238E27FC236}">
                <a16:creationId xmlns:a16="http://schemas.microsoft.com/office/drawing/2014/main" id="{71503523-2612-BC1D-8F6B-912846C7FA53}"/>
              </a:ext>
            </a:extLst>
          </p:cNvPr>
          <p:cNvGraphicFramePr>
            <a:graphicFrameLocks noGrp="1"/>
          </p:cNvGraphicFramePr>
          <p:nvPr>
            <p:ph sz="quarter" idx="16"/>
          </p:nvPr>
        </p:nvGraphicFramePr>
        <p:xfrm>
          <a:off x="4810259" y="649480"/>
          <a:ext cx="6555347"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221441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application&#10;&#10;AI-generated content may be incorrect.">
            <a:extLst>
              <a:ext uri="{FF2B5EF4-FFF2-40B4-BE49-F238E27FC236}">
                <a16:creationId xmlns:a16="http://schemas.microsoft.com/office/drawing/2014/main" id="{CAEC6DE7-764D-0E7F-AFA0-1A3845F33CEB}"/>
              </a:ext>
            </a:extLst>
          </p:cNvPr>
          <p:cNvPicPr>
            <a:picLocks noChangeAspect="1"/>
          </p:cNvPicPr>
          <p:nvPr/>
        </p:nvPicPr>
        <p:blipFill>
          <a:blip r:embed="rId2"/>
          <a:srcRect r="1" b="7758"/>
          <a:stretch>
            <a:fillRect/>
          </a:stretch>
        </p:blipFill>
        <p:spPr>
          <a:xfrm>
            <a:off x="120650" y="68263"/>
            <a:ext cx="11950700" cy="6200775"/>
          </a:xfrm>
          <a:prstGeom prst="rect">
            <a:avLst/>
          </a:prstGeom>
          <a:noFill/>
        </p:spPr>
      </p:pic>
    </p:spTree>
    <p:extLst>
      <p:ext uri="{BB962C8B-B14F-4D97-AF65-F5344CB8AC3E}">
        <p14:creationId xmlns:p14="http://schemas.microsoft.com/office/powerpoint/2010/main" val="333333538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7F2185-29E0-3469-C139-F66547734F32}"/>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C6ADE78-5E7E-7872-D99B-8C6B5FAA1F73}"/>
              </a:ext>
            </a:extLst>
          </p:cNvPr>
          <p:cNvSpPr>
            <a:spLocks noGrp="1"/>
          </p:cNvSpPr>
          <p:nvPr>
            <p:ph type="title"/>
          </p:nvPr>
        </p:nvSpPr>
        <p:spPr>
          <a:xfrm>
            <a:off x="243192" y="962166"/>
            <a:ext cx="3628417" cy="4421876"/>
          </a:xfrm>
        </p:spPr>
        <p:txBody>
          <a:bodyPr vert="horz" lIns="91440" tIns="45720" rIns="91440" bIns="45720" rtlCol="0" anchor="t">
            <a:normAutofit/>
          </a:bodyPr>
          <a:lstStyle/>
          <a:p>
            <a:pPr algn="r"/>
            <a:r>
              <a:rPr lang="en-US" sz="4000" b="1" kern="1200">
                <a:solidFill>
                  <a:schemeClr val="tx1"/>
                </a:solidFill>
                <a:latin typeface="Segoe"/>
                <a:ea typeface="+mj-ea"/>
                <a:cs typeface="+mj-cs"/>
              </a:rPr>
              <a:t>PARTNERSHIP OVERVIEW</a:t>
            </a:r>
          </a:p>
        </p:txBody>
      </p:sp>
      <p:sp>
        <p:nvSpPr>
          <p:cNvPr id="4" name="Content Placeholder 3">
            <a:extLst>
              <a:ext uri="{FF2B5EF4-FFF2-40B4-BE49-F238E27FC236}">
                <a16:creationId xmlns:a16="http://schemas.microsoft.com/office/drawing/2014/main" id="{CF48E44E-9638-B6DE-088B-7B9F79B55A4F}"/>
              </a:ext>
            </a:extLst>
          </p:cNvPr>
          <p:cNvSpPr>
            <a:spLocks noGrp="1"/>
          </p:cNvSpPr>
          <p:nvPr>
            <p:ph sz="quarter" idx="16"/>
          </p:nvPr>
        </p:nvSpPr>
        <p:spPr>
          <a:xfrm>
            <a:off x="4088929" y="962167"/>
            <a:ext cx="6858113" cy="4743174"/>
          </a:xfrm>
        </p:spPr>
        <p:txBody>
          <a:bodyPr vert="horz" lIns="91440" tIns="45720" rIns="91440" bIns="45720" rtlCol="0" anchor="t">
            <a:normAutofit lnSpcReduction="10000"/>
          </a:bodyPr>
          <a:lstStyle/>
          <a:p>
            <a:pPr marL="0" indent="0">
              <a:spcBef>
                <a:spcPts val="0"/>
              </a:spcBef>
              <a:spcAft>
                <a:spcPts val="600"/>
              </a:spcAft>
              <a:buNone/>
            </a:pPr>
            <a:r>
              <a:rPr lang="en-US" sz="2000" b="1">
                <a:latin typeface="Segoe"/>
              </a:rPr>
              <a:t>What is the California Partnership for Oral Health?</a:t>
            </a:r>
          </a:p>
          <a:p>
            <a:pPr marL="0">
              <a:spcBef>
                <a:spcPts val="0"/>
              </a:spcBef>
              <a:spcAft>
                <a:spcPts val="600"/>
              </a:spcAft>
            </a:pPr>
            <a:r>
              <a:rPr lang="en-US" sz="2000">
                <a:latin typeface="Segoe"/>
              </a:rPr>
              <a:t>Established by the California Department of Public Health’s Office of Oral Health (OOH) to ensure implementation of the California Oral Health Plan, the Partnership brings together individuals and organizations working to promote oral health and reduce dental disease statewide.</a:t>
            </a:r>
          </a:p>
          <a:p>
            <a:pPr marL="0" indent="0">
              <a:spcBef>
                <a:spcPts val="0"/>
              </a:spcBef>
              <a:spcAft>
                <a:spcPts val="600"/>
              </a:spcAft>
              <a:buNone/>
            </a:pPr>
            <a:r>
              <a:rPr lang="en-US" sz="2000" b="1">
                <a:latin typeface="Segoe"/>
              </a:rPr>
              <a:t>Why the Partnership Matters</a:t>
            </a:r>
          </a:p>
          <a:p>
            <a:pPr marL="0">
              <a:spcBef>
                <a:spcPts val="0"/>
              </a:spcBef>
              <a:spcAft>
                <a:spcPts val="600"/>
              </a:spcAft>
            </a:pPr>
            <a:r>
              <a:rPr lang="en-US" sz="2000">
                <a:latin typeface="Segoe"/>
              </a:rPr>
              <a:t>By working collectively, the Partnership can achieve what OOH cannot do alone—such as scaling interventions, sharing resources, and advancing public policy to support oral health.</a:t>
            </a:r>
          </a:p>
          <a:p>
            <a:pPr marL="0" indent="0">
              <a:spcBef>
                <a:spcPts val="0"/>
              </a:spcBef>
              <a:spcAft>
                <a:spcPts val="600"/>
              </a:spcAft>
              <a:buNone/>
            </a:pPr>
            <a:r>
              <a:rPr lang="en-US" sz="2000" b="1">
                <a:latin typeface="Segoe"/>
              </a:rPr>
              <a:t>Leadership and Structure</a:t>
            </a:r>
          </a:p>
          <a:p>
            <a:pPr marL="0">
              <a:spcBef>
                <a:spcPts val="0"/>
              </a:spcBef>
              <a:spcAft>
                <a:spcPts val="600"/>
              </a:spcAft>
            </a:pPr>
            <a:r>
              <a:rPr lang="en-US" sz="2000">
                <a:latin typeface="Segoe"/>
              </a:rPr>
              <a:t>Topic-specific workgroups drive progress on California Oral Health Plan goals, with guidance from a Steering Committee (launched in 2022) that leads efforts to elevate oral health as a priority and advance equity.</a:t>
            </a:r>
          </a:p>
        </p:txBody>
      </p:sp>
      <p:sp>
        <p:nvSpPr>
          <p:cNvPr id="45" name="Rectangle 44">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4598581"/>
      </p:ext>
    </p:extLst>
  </p:cSld>
  <p:clrMapOvr>
    <a:masterClrMapping/>
  </p:clrMapOvr>
  <p:transition>
    <p:fade/>
  </p:transition>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47AD73-C140-30FB-D993-B1A473364200}"/>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494BCE5-E99B-6540-1BB8-0020FD47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B747D3F0-17C8-3F6C-9309-94449ACD4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BE751204-16E3-AF4B-B802-F7189B594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179FD4A-8667-D7FB-1798-706294EAA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D97D329-5E4E-4B35-9DB5-E90DA0E422FC}"/>
              </a:ext>
            </a:extLst>
          </p:cNvPr>
          <p:cNvSpPr>
            <a:spLocks noGrp="1"/>
          </p:cNvSpPr>
          <p:nvPr>
            <p:ph type="title"/>
          </p:nvPr>
        </p:nvSpPr>
        <p:spPr>
          <a:xfrm>
            <a:off x="330740" y="348865"/>
            <a:ext cx="11449455" cy="877729"/>
          </a:xfrm>
        </p:spPr>
        <p:txBody>
          <a:bodyPr vert="horz" lIns="91440" tIns="45720" rIns="91440" bIns="45720" rtlCol="0" anchor="ctr">
            <a:normAutofit fontScale="90000"/>
          </a:bodyPr>
          <a:lstStyle/>
          <a:p>
            <a:r>
              <a:rPr lang="en-US" sz="4000" b="1">
                <a:solidFill>
                  <a:schemeClr val="bg1"/>
                </a:solidFill>
                <a:latin typeface="Segoe UI" panose="020B0502040204020203" pitchFamily="34" charset="0"/>
                <a:cs typeface="Segoe UI" panose="020B0502040204020203" pitchFamily="34" charset="0"/>
              </a:rPr>
              <a:t>California Partnership for Oral Health Organizations</a:t>
            </a:r>
            <a:endParaRPr lang="en-US" sz="4000" b="1" kern="1200">
              <a:solidFill>
                <a:schemeClr val="bg1"/>
              </a:solidFill>
              <a:latin typeface="Segoe UI" panose="020B0502040204020203" pitchFamily="34" charset="0"/>
              <a:ea typeface="+mj-ea"/>
              <a:cs typeface="Segoe UI" panose="020B0502040204020203" pitchFamily="34" charset="0"/>
            </a:endParaRPr>
          </a:p>
        </p:txBody>
      </p:sp>
      <p:sp>
        <p:nvSpPr>
          <p:cNvPr id="3" name="Content Placeholder 5">
            <a:extLst>
              <a:ext uri="{FF2B5EF4-FFF2-40B4-BE49-F238E27FC236}">
                <a16:creationId xmlns:a16="http://schemas.microsoft.com/office/drawing/2014/main" id="{D17C879A-1F11-0097-7BE0-8BEC5918D47C}"/>
              </a:ext>
            </a:extLst>
          </p:cNvPr>
          <p:cNvSpPr txBox="1">
            <a:spLocks/>
          </p:cNvSpPr>
          <p:nvPr/>
        </p:nvSpPr>
        <p:spPr>
          <a:xfrm>
            <a:off x="224852" y="1640535"/>
            <a:ext cx="11827240" cy="4868599"/>
          </a:xfrm>
          <a:prstGeom prst="rect">
            <a:avLst/>
          </a:prstGeom>
        </p:spPr>
        <p:txBody>
          <a:bodyPr vert="horz" lIns="91440" tIns="45720" rIns="91440" bIns="45720" numCol="3" spcCol="2743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American Academy of Pediatrics California Chapter</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300" b="0" i="0" u="none" strike="noStrike" kern="1200" cap="none" spc="0" normalizeH="0" baseline="0" noProof="0">
                <a:ln>
                  <a:noFill/>
                </a:ln>
                <a:solidFill>
                  <a:prstClr val="black"/>
                </a:solidFill>
                <a:effectLst/>
                <a:uLnTx/>
                <a:uFillTx/>
                <a:latin typeface="Segoe"/>
                <a:ea typeface="+mn-ea"/>
                <a:cs typeface="+mn-cs"/>
              </a:rPr>
              <a:t>American Dental Association </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Asian Health Services</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Assembly Health Committee</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Association of State &amp; Territorial Dental Directors</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Consortium for Urban Indian Health </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Dental Association</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Dental Association Foundation</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Dental Hygienists Association</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Department of Social Services Head Start Collaboration Office</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a:t>
            </a:r>
            <a:r>
              <a:rPr kumimoji="0" lang="en-US" sz="1250" b="0" i="0" u="none" strike="noStrike" kern="1200" cap="none" spc="0" normalizeH="0" baseline="0" noProof="0" err="1">
                <a:ln>
                  <a:noFill/>
                </a:ln>
                <a:solidFill>
                  <a:prstClr val="black"/>
                </a:solidFill>
                <a:effectLst/>
                <a:uLnTx/>
                <a:uFillTx/>
                <a:latin typeface="Segoe"/>
                <a:ea typeface="+mn-ea"/>
                <a:cs typeface="+mn-cs"/>
              </a:rPr>
              <a:t>Northstate</a:t>
            </a:r>
            <a:r>
              <a:rPr kumimoji="0" lang="en-US" sz="1250" b="0" i="0" u="none" strike="noStrike" kern="1200" cap="none" spc="0" normalizeH="0" baseline="0" noProof="0">
                <a:ln>
                  <a:noFill/>
                </a:ln>
                <a:solidFill>
                  <a:prstClr val="black"/>
                </a:solidFill>
                <a:effectLst/>
                <a:uLnTx/>
                <a:uFillTx/>
                <a:latin typeface="Segoe"/>
                <a:ea typeface="+mn-ea"/>
                <a:cs typeface="+mn-cs"/>
              </a:rPr>
              <a:t> University</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300" b="0" i="0" u="none" strike="noStrike" kern="1200" cap="none" spc="0" normalizeH="0" baseline="0" noProof="0">
                <a:ln>
                  <a:noFill/>
                </a:ln>
                <a:solidFill>
                  <a:prstClr val="black"/>
                </a:solidFill>
                <a:effectLst/>
                <a:uLnTx/>
                <a:uFillTx/>
                <a:latin typeface="Segoe"/>
                <a:ea typeface="+mn-ea"/>
                <a:cs typeface="+mn-cs"/>
              </a:rPr>
              <a:t>California Oral Health Technical Assistance Center and Workgroup Leads</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Pan-Ethnic Health Network</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Primary Care Association</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Rural Indian Health Board Inc</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School-Based Health Alliance </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Society of Pediatric Dentistry</a:t>
            </a:r>
            <a:endParaRPr kumimoji="0" lang="en-US" sz="1300" b="0" i="0" u="none" strike="noStrike" kern="1200" cap="none" spc="0" normalizeH="0" baseline="0" noProof="0">
              <a:ln>
                <a:noFill/>
              </a:ln>
              <a:solidFill>
                <a:prstClr val="black"/>
              </a:solidFill>
              <a:effectLst/>
              <a:uLnTx/>
              <a:uFillTx/>
              <a:latin typeface="Segoe"/>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California Wellness Foundation</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Center for Oral Health</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Children Now</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Children's Partnership  </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County Health Executives Association of California</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Dental Board of California</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Department of Developmental Services Regional Centers</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Department of Health Care Services</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First 5</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First 5 Association</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Gainwell Technologies</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HealthNet</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Health Plan of San Mateo</a:t>
            </a:r>
            <a:endParaRPr kumimoji="0" lang="en-US" sz="2800" b="0" i="0" u="none" strike="noStrike" kern="1200" cap="none" spc="0" normalizeH="0" baseline="0" noProof="0">
              <a:ln>
                <a:noFill/>
              </a:ln>
              <a:solidFill>
                <a:prstClr val="black"/>
              </a:solidFill>
              <a:effectLst/>
              <a:uLnTx/>
              <a:uFillTx/>
              <a:latin typeface="Calibri"/>
              <a:ea typeface="Calibri"/>
              <a:cs typeface="Calibri"/>
            </a:endParaRP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300" b="0" i="0" u="none" strike="noStrike" kern="1200" cap="none" spc="0" normalizeH="0" baseline="0" noProof="0">
                <a:ln>
                  <a:noFill/>
                </a:ln>
                <a:solidFill>
                  <a:prstClr val="black"/>
                </a:solidFill>
                <a:effectLst/>
                <a:uLnTx/>
                <a:uFillTx/>
                <a:latin typeface="Segoe"/>
                <a:ea typeface="+mn-ea"/>
                <a:cs typeface="+mn-cs"/>
              </a:rPr>
              <a:t>Hispanic Dental Association</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Justice in Aging</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Latino Coalition for a Healthy California</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Local Health Plans of CA</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Local Oral Health Program Liaison: Sacramento County Department of Public Health</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Local Oral Health Program Liaison: Los Angeles County Department of Public Health</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Maternal Child Adolescent Health, California Department of Public Health (CDPH)</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Maternal Child and Adolescent Health Association</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National Dental Association</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National Network for Oral Health Access</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Office of Oral Health, CDPH - Backbone</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Policy Consultant</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Private providers</a:t>
            </a:r>
          </a:p>
          <a:p>
            <a:pPr marL="342900" marR="0" lvl="0" indent="-342900" algn="l" defTabSz="914400" rtl="0" eaLnBrk="1" fontAlgn="auto" latinLnBrk="0" hangingPunct="1">
              <a:lnSpc>
                <a:spcPct val="12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Ravenswood Family Health Network</a:t>
            </a:r>
          </a:p>
          <a:p>
            <a:pPr marL="342900" marR="0" lvl="0" indent="-342900" algn="l" defTabSz="914400" rtl="0" eaLnBrk="1" fontAlgn="auto" latinLnBrk="0" hangingPunct="1">
              <a:lnSpc>
                <a:spcPct val="12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State Water Resources Control Board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University of California, Los Angeles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University of California, San Francisco School of Dentistry</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University of the Pacific Arthur A. </a:t>
            </a:r>
            <a:r>
              <a:rPr kumimoji="0" lang="en-US" sz="1250" b="0" i="0" u="none" strike="noStrike" kern="1200" cap="none" spc="0" normalizeH="0" baseline="0" noProof="0" err="1">
                <a:ln>
                  <a:noFill/>
                </a:ln>
                <a:solidFill>
                  <a:prstClr val="black"/>
                </a:solidFill>
                <a:effectLst/>
                <a:uLnTx/>
                <a:uFillTx/>
                <a:latin typeface="Segoe"/>
                <a:ea typeface="+mn-ea"/>
                <a:cs typeface="+mn-cs"/>
              </a:rPr>
              <a:t>Dugoni</a:t>
            </a:r>
            <a:r>
              <a:rPr kumimoji="0" lang="en-US" sz="1250" b="0" i="0" u="none" strike="noStrike" kern="1200" cap="none" spc="0" normalizeH="0" baseline="0" noProof="0">
                <a:ln>
                  <a:noFill/>
                </a:ln>
                <a:solidFill>
                  <a:prstClr val="black"/>
                </a:solidFill>
                <a:effectLst/>
                <a:uLnTx/>
                <a:uFillTx/>
                <a:latin typeface="Segoe"/>
                <a:ea typeface="+mn-ea"/>
                <a:cs typeface="+mn-cs"/>
              </a:rPr>
              <a:t> School of Dentistry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University of Southern California Herman Ostrow School of Dentistry</a:t>
            </a:r>
            <a:endParaRPr kumimoji="0" lang="en-US" sz="2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250" b="0" i="0" u="none" strike="noStrike" kern="1200" cap="none" spc="0" normalizeH="0" baseline="0" noProof="0">
                <a:ln>
                  <a:noFill/>
                </a:ln>
                <a:solidFill>
                  <a:prstClr val="black"/>
                </a:solidFill>
                <a:effectLst/>
                <a:uLnTx/>
                <a:uFillTx/>
                <a:latin typeface="Segoe"/>
                <a:ea typeface="+mn-ea"/>
                <a:cs typeface="+mn-cs"/>
              </a:rPr>
              <a:t>Western University of Health Sciences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250" b="0" i="0" u="none" strike="noStrike" kern="1200" cap="none" spc="0" normalizeH="0" baseline="0" noProof="0">
              <a:ln>
                <a:noFill/>
              </a:ln>
              <a:solidFill>
                <a:prstClr val="black"/>
              </a:solidFill>
              <a:effectLst/>
              <a:uLnTx/>
              <a:uFillTx/>
              <a:latin typeface="Segoe"/>
              <a:ea typeface="+mn-ea"/>
              <a:cs typeface="+mn-cs"/>
            </a:endParaRPr>
          </a:p>
        </p:txBody>
      </p:sp>
    </p:spTree>
    <p:extLst>
      <p:ext uri="{BB962C8B-B14F-4D97-AF65-F5344CB8AC3E}">
        <p14:creationId xmlns:p14="http://schemas.microsoft.com/office/powerpoint/2010/main" val="3454071020"/>
      </p:ext>
    </p:extLst>
  </p:cSld>
  <p:clrMapOvr>
    <a:masterClrMapping/>
  </p:clrMapOvr>
  <p:transition>
    <p:fade/>
  </p:transition>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CCD68F-D850-0551-4BA5-D4BD384E37C0}"/>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D2BDB6-452B-2A43-7ABF-E3CD49D81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0D83075-8D22-6401-06ED-C7C5BC374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919DEEAD-542B-AB78-A8FC-1D05228CE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9885B792-B030-3223-7558-132C479F7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1567D7-77D9-4C88-8F36-742BED31B3FE}"/>
              </a:ext>
            </a:extLst>
          </p:cNvPr>
          <p:cNvSpPr>
            <a:spLocks noGrp="1"/>
          </p:cNvSpPr>
          <p:nvPr>
            <p:ph type="title"/>
          </p:nvPr>
        </p:nvSpPr>
        <p:spPr>
          <a:xfrm>
            <a:off x="330740" y="348865"/>
            <a:ext cx="11449455" cy="877729"/>
          </a:xfrm>
        </p:spPr>
        <p:txBody>
          <a:bodyPr vert="horz" lIns="91440" tIns="45720" rIns="91440" bIns="45720" rtlCol="0" anchor="ctr">
            <a:normAutofit fontScale="90000"/>
          </a:bodyPr>
          <a:lstStyle/>
          <a:p>
            <a:pPr algn="ctr"/>
            <a:r>
              <a:rPr lang="en-US" sz="4000" b="1">
                <a:solidFill>
                  <a:schemeClr val="bg1"/>
                </a:solidFill>
                <a:latin typeface="Segoe UI" panose="020B0502040204020203" pitchFamily="34" charset="0"/>
                <a:cs typeface="Segoe UI" panose="020B0502040204020203" pitchFamily="34" charset="0"/>
              </a:rPr>
              <a:t>Support for California Partnership for Oral Health</a:t>
            </a:r>
            <a:endParaRPr lang="en-US" sz="4000" b="1" kern="1200">
              <a:solidFill>
                <a:schemeClr val="bg1"/>
              </a:solidFill>
              <a:latin typeface="Segoe UI" panose="020B0502040204020203" pitchFamily="34" charset="0"/>
              <a:ea typeface="+mj-ea"/>
              <a:cs typeface="Segoe UI" panose="020B0502040204020203" pitchFamily="34" charset="0"/>
            </a:endParaRPr>
          </a:p>
        </p:txBody>
      </p:sp>
      <p:pic>
        <p:nvPicPr>
          <p:cNvPr id="18" name="Picture 17">
            <a:extLst>
              <a:ext uri="{FF2B5EF4-FFF2-40B4-BE49-F238E27FC236}">
                <a16:creationId xmlns:a16="http://schemas.microsoft.com/office/drawing/2014/main" id="{A1F19A4C-45DD-CE90-9884-DD9463BC7E3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4937" b="20844"/>
          <a:stretch/>
        </p:blipFill>
        <p:spPr>
          <a:xfrm>
            <a:off x="3032858" y="1965496"/>
            <a:ext cx="4942151" cy="3619477"/>
          </a:xfrm>
          <a:prstGeom prst="rect">
            <a:avLst/>
          </a:prstGeom>
        </p:spPr>
      </p:pic>
      <p:sp>
        <p:nvSpPr>
          <p:cNvPr id="20" name="Rounded Rectangle 12">
            <a:extLst>
              <a:ext uri="{FF2B5EF4-FFF2-40B4-BE49-F238E27FC236}">
                <a16:creationId xmlns:a16="http://schemas.microsoft.com/office/drawing/2014/main" id="{AC61E3EB-FF28-7C2B-7DA9-3ADBBD0E91F4}"/>
              </a:ext>
            </a:extLst>
          </p:cNvPr>
          <p:cNvSpPr/>
          <p:nvPr/>
        </p:nvSpPr>
        <p:spPr bwMode="auto">
          <a:xfrm>
            <a:off x="7675587" y="2866158"/>
            <a:ext cx="3150908" cy="511879"/>
          </a:xfrm>
          <a:prstGeom prst="roundRect">
            <a:avLst/>
          </a:prstGeom>
          <a:solidFill>
            <a:schemeClr val="accent3"/>
          </a:solidFill>
          <a:ln w="19050" algn="ctr">
            <a:solidFill>
              <a:schemeClr val="bg1"/>
            </a:solidFill>
            <a:miter lim="800000"/>
            <a:headEnd/>
            <a:tailEnd/>
          </a:ln>
        </p:spPr>
        <p:txBody>
          <a:bodyPr wrap="square"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Calibri" panose="020F0502020204030204"/>
                <a:ea typeface="+mn-ea"/>
                <a:cs typeface="+mn-cs"/>
              </a:rPr>
              <a:t>California Oral Health Technical Assistance Center (COHTAC), UCSF</a:t>
            </a:r>
          </a:p>
        </p:txBody>
      </p:sp>
      <p:sp>
        <p:nvSpPr>
          <p:cNvPr id="22" name="Rounded Rectangle 13">
            <a:extLst>
              <a:ext uri="{FF2B5EF4-FFF2-40B4-BE49-F238E27FC236}">
                <a16:creationId xmlns:a16="http://schemas.microsoft.com/office/drawing/2014/main" id="{164D257A-0869-29AE-2F37-926822BDA1DC}"/>
              </a:ext>
            </a:extLst>
          </p:cNvPr>
          <p:cNvSpPr/>
          <p:nvPr/>
        </p:nvSpPr>
        <p:spPr bwMode="auto">
          <a:xfrm>
            <a:off x="7022592" y="4034893"/>
            <a:ext cx="2401824" cy="611449"/>
          </a:xfrm>
          <a:prstGeom prst="roundRect">
            <a:avLst/>
          </a:prstGeom>
          <a:noFill/>
          <a:ln w="19050" algn="ctr">
            <a:solidFill>
              <a:schemeClr val="accent3"/>
            </a:solidFill>
            <a:miter lim="800000"/>
            <a:headEnd/>
            <a:tailEnd/>
          </a:ln>
        </p:spPr>
        <p:txBody>
          <a:bodyPr wrap="square" lIns="121920" tIns="60960" rIns="121920" bIns="6096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rgbClr val="A5A5A5"/>
                </a:solidFill>
                <a:effectLst/>
                <a:uLnTx/>
                <a:uFillTx/>
                <a:latin typeface="Calibri" panose="020F0502020204030204"/>
                <a:ea typeface="+mn-ea"/>
                <a:cs typeface="+mn-cs"/>
              </a:rPr>
              <a:t>Workgroup Support</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Rebecca Hargreaves &amp; COHTAC team </a:t>
            </a:r>
            <a:endParaRPr kumimoji="0" lang="en-US" sz="1200" b="0" i="0" u="none" strike="noStrike" kern="1200" cap="none" spc="0" normalizeH="0" baseline="0" noProof="0">
              <a:ln>
                <a:noFill/>
              </a:ln>
              <a:solidFill>
                <a:srgbClr val="A5A5A5"/>
              </a:solidFill>
              <a:effectLst/>
              <a:uLnTx/>
              <a:uFillTx/>
              <a:latin typeface="Calibri" panose="020F0502020204030204"/>
              <a:ea typeface="+mn-ea"/>
              <a:cs typeface="Arial"/>
            </a:endParaRPr>
          </a:p>
        </p:txBody>
      </p:sp>
      <p:cxnSp>
        <p:nvCxnSpPr>
          <p:cNvPr id="23" name="Straight Connector 22">
            <a:extLst>
              <a:ext uri="{FF2B5EF4-FFF2-40B4-BE49-F238E27FC236}">
                <a16:creationId xmlns:a16="http://schemas.microsoft.com/office/drawing/2014/main" id="{0657643F-A6FC-07A5-B75B-28489E0FDF80}"/>
              </a:ext>
            </a:extLst>
          </p:cNvPr>
          <p:cNvCxnSpPr>
            <a:cxnSpLocks/>
          </p:cNvCxnSpPr>
          <p:nvPr/>
        </p:nvCxnSpPr>
        <p:spPr>
          <a:xfrm>
            <a:off x="7952064" y="3378036"/>
            <a:ext cx="0" cy="630396"/>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24" name="Rounded Rectangle 16">
            <a:extLst>
              <a:ext uri="{FF2B5EF4-FFF2-40B4-BE49-F238E27FC236}">
                <a16:creationId xmlns:a16="http://schemas.microsoft.com/office/drawing/2014/main" id="{7D8A6F40-2105-43C7-1C3F-32452162C296}"/>
              </a:ext>
            </a:extLst>
          </p:cNvPr>
          <p:cNvSpPr/>
          <p:nvPr/>
        </p:nvSpPr>
        <p:spPr bwMode="auto">
          <a:xfrm>
            <a:off x="9011358" y="5084070"/>
            <a:ext cx="2730949" cy="876312"/>
          </a:xfrm>
          <a:prstGeom prst="roundRect">
            <a:avLst/>
          </a:prstGeom>
          <a:noFill/>
          <a:ln w="19050" algn="ctr">
            <a:solidFill>
              <a:schemeClr val="accent3"/>
            </a:solidFill>
            <a:miter lim="800000"/>
            <a:headEnd/>
            <a:tailEnd/>
          </a:ln>
        </p:spPr>
        <p:txBody>
          <a:bodyPr wrap="square"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rgbClr val="A5A5A5"/>
                </a:solidFill>
                <a:effectLst/>
                <a:uLnTx/>
                <a:uFillTx/>
                <a:latin typeface="Calibri" panose="020F0502020204030204"/>
                <a:ea typeface="+mn-ea"/>
                <a:cs typeface="+mn-cs"/>
              </a:rPr>
              <a:t>LOHP Technical Assistance</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rgbClr val="A5A5A5"/>
                </a:solidFill>
                <a:effectLst/>
                <a:uLnTx/>
                <a:uFillTx/>
                <a:latin typeface="Calibri" panose="020F0502020204030204"/>
                <a:ea typeface="+mn-ea"/>
                <a:cs typeface="+mn-cs"/>
              </a:rPr>
              <a:t>LOHP Support</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rgbClr val="A5A5A5"/>
                </a:solidFill>
                <a:effectLst/>
                <a:uLnTx/>
                <a:uFillTx/>
                <a:latin typeface="Calibri" panose="020F0502020204030204"/>
                <a:ea typeface="+mn-ea"/>
                <a:cs typeface="+mn-cs"/>
              </a:rPr>
              <a:t>Resource Creation</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rgbClr val="A5A5A5"/>
                </a:solidFill>
                <a:effectLst/>
                <a:uLnTx/>
                <a:uFillTx/>
                <a:latin typeface="Calibri" panose="020F0502020204030204"/>
                <a:ea typeface="+mn-ea"/>
                <a:cs typeface="+mn-cs"/>
              </a:rPr>
              <a:t>Dissemination</a:t>
            </a:r>
            <a:endPar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AC458AE6-8F90-B194-AF96-4F9D63788F31}"/>
              </a:ext>
            </a:extLst>
          </p:cNvPr>
          <p:cNvCxnSpPr>
            <a:cxnSpLocks/>
          </p:cNvCxnSpPr>
          <p:nvPr/>
        </p:nvCxnSpPr>
        <p:spPr>
          <a:xfrm>
            <a:off x="10376832" y="3378036"/>
            <a:ext cx="0" cy="1706035"/>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
        <p:nvSpPr>
          <p:cNvPr id="26" name="Rounded Rectangle 19">
            <a:extLst>
              <a:ext uri="{FF2B5EF4-FFF2-40B4-BE49-F238E27FC236}">
                <a16:creationId xmlns:a16="http://schemas.microsoft.com/office/drawing/2014/main" id="{D1E04639-F711-A19F-8F8A-A63B4D164070}"/>
              </a:ext>
            </a:extLst>
          </p:cNvPr>
          <p:cNvSpPr/>
          <p:nvPr/>
        </p:nvSpPr>
        <p:spPr bwMode="auto">
          <a:xfrm>
            <a:off x="978246" y="3357311"/>
            <a:ext cx="3150908" cy="511879"/>
          </a:xfrm>
          <a:prstGeom prst="roundRect">
            <a:avLst/>
          </a:prstGeom>
          <a:solidFill>
            <a:schemeClr val="tx1">
              <a:lumMod val="50000"/>
              <a:lumOff val="50000"/>
            </a:schemeClr>
          </a:solidFill>
          <a:ln w="19050" algn="ctr">
            <a:solidFill>
              <a:schemeClr val="bg1"/>
            </a:solidFill>
            <a:miter lim="800000"/>
            <a:headEnd/>
            <a:tailEnd/>
          </a:ln>
        </p:spPr>
        <p:txBody>
          <a:bodyPr wrap="square"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Calibri" panose="020F0502020204030204"/>
                <a:ea typeface="+mn-ea"/>
                <a:cs typeface="+mn-cs"/>
              </a:rPr>
              <a:t>California State University, Sacramento</a:t>
            </a:r>
          </a:p>
        </p:txBody>
      </p:sp>
      <p:cxnSp>
        <p:nvCxnSpPr>
          <p:cNvPr id="27" name="Straight Connector 26">
            <a:extLst>
              <a:ext uri="{FF2B5EF4-FFF2-40B4-BE49-F238E27FC236}">
                <a16:creationId xmlns:a16="http://schemas.microsoft.com/office/drawing/2014/main" id="{5710E12A-141B-D3D3-C282-E26D318BB2EF}"/>
              </a:ext>
            </a:extLst>
          </p:cNvPr>
          <p:cNvCxnSpPr>
            <a:cxnSpLocks/>
          </p:cNvCxnSpPr>
          <p:nvPr/>
        </p:nvCxnSpPr>
        <p:spPr>
          <a:xfrm>
            <a:off x="1646639" y="3659558"/>
            <a:ext cx="0" cy="804689"/>
          </a:xfrm>
          <a:prstGeom prst="line">
            <a:avLst/>
          </a:prstGeom>
          <a:ln w="95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8" name="Rounded Rectangle 22">
            <a:extLst>
              <a:ext uri="{FF2B5EF4-FFF2-40B4-BE49-F238E27FC236}">
                <a16:creationId xmlns:a16="http://schemas.microsoft.com/office/drawing/2014/main" id="{4974DE48-90BD-3301-5102-55F4FFE83DFC}"/>
              </a:ext>
            </a:extLst>
          </p:cNvPr>
          <p:cNvSpPr/>
          <p:nvPr/>
        </p:nvSpPr>
        <p:spPr bwMode="auto">
          <a:xfrm>
            <a:off x="860301" y="4476565"/>
            <a:ext cx="2124508" cy="1108408"/>
          </a:xfrm>
          <a:prstGeom prst="roundRect">
            <a:avLst/>
          </a:prstGeom>
          <a:noFill/>
          <a:ln w="19050" algn="ctr">
            <a:solidFill>
              <a:schemeClr val="tx1">
                <a:lumMod val="50000"/>
                <a:lumOff val="50000"/>
              </a:schemeClr>
            </a:solidFill>
            <a:miter lim="800000"/>
            <a:headEnd/>
            <a:tailEnd/>
          </a:ln>
        </p:spPr>
        <p:txBody>
          <a:bodyPr wrap="square"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California Partnership for Oral Health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Steering Committee</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Project Director Meeting Support</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Lindsey McDermid</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
        <p:nvSpPr>
          <p:cNvPr id="29" name="Rounded Rectangle 4">
            <a:extLst>
              <a:ext uri="{FF2B5EF4-FFF2-40B4-BE49-F238E27FC236}">
                <a16:creationId xmlns:a16="http://schemas.microsoft.com/office/drawing/2014/main" id="{B161BDA8-9403-BEAA-EE59-407E38796C88}"/>
              </a:ext>
            </a:extLst>
          </p:cNvPr>
          <p:cNvSpPr/>
          <p:nvPr/>
        </p:nvSpPr>
        <p:spPr bwMode="auto">
          <a:xfrm>
            <a:off x="1779112" y="2744731"/>
            <a:ext cx="1121275" cy="535721"/>
          </a:xfrm>
          <a:prstGeom prst="round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Executive</a:t>
            </a:r>
            <a:br>
              <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Committee</a:t>
            </a:r>
          </a:p>
        </p:txBody>
      </p:sp>
      <p:cxnSp>
        <p:nvCxnSpPr>
          <p:cNvPr id="30" name="Straight Connector 29">
            <a:extLst>
              <a:ext uri="{FF2B5EF4-FFF2-40B4-BE49-F238E27FC236}">
                <a16:creationId xmlns:a16="http://schemas.microsoft.com/office/drawing/2014/main" id="{137513FA-0A3A-85B5-77E3-5293B36C2883}"/>
              </a:ext>
            </a:extLst>
          </p:cNvPr>
          <p:cNvCxnSpPr>
            <a:cxnSpLocks/>
          </p:cNvCxnSpPr>
          <p:nvPr/>
        </p:nvCxnSpPr>
        <p:spPr>
          <a:xfrm>
            <a:off x="2900387" y="3122096"/>
            <a:ext cx="1044667" cy="88972"/>
          </a:xfrm>
          <a:prstGeom prst="line">
            <a:avLst/>
          </a:prstGeom>
          <a:ln>
            <a:solidFill>
              <a:schemeClr val="accent2"/>
            </a:solidFill>
          </a:ln>
        </p:spPr>
        <p:style>
          <a:lnRef idx="1">
            <a:schemeClr val="accent2"/>
          </a:lnRef>
          <a:fillRef idx="0">
            <a:schemeClr val="accent2"/>
          </a:fillRef>
          <a:effectRef idx="0">
            <a:schemeClr val="accent2"/>
          </a:effectRef>
          <a:fontRef idx="minor">
            <a:schemeClr val="tx1"/>
          </a:fontRef>
        </p:style>
      </p:cxnSp>
      <p:cxnSp>
        <p:nvCxnSpPr>
          <p:cNvPr id="31" name="Straight Connector 30">
            <a:extLst>
              <a:ext uri="{FF2B5EF4-FFF2-40B4-BE49-F238E27FC236}">
                <a16:creationId xmlns:a16="http://schemas.microsoft.com/office/drawing/2014/main" id="{7948258B-E087-ACF8-3B3D-300A85504550}"/>
              </a:ext>
            </a:extLst>
          </p:cNvPr>
          <p:cNvCxnSpPr>
            <a:cxnSpLocks/>
            <a:stCxn id="29" idx="3"/>
          </p:cNvCxnSpPr>
          <p:nvPr/>
        </p:nvCxnSpPr>
        <p:spPr>
          <a:xfrm flipV="1">
            <a:off x="2900387" y="2885981"/>
            <a:ext cx="388503" cy="126611"/>
          </a:xfrm>
          <a:prstGeom prst="line">
            <a:avLst/>
          </a:prstGeom>
          <a:ln>
            <a:solidFill>
              <a:schemeClr val="accent2"/>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241789935"/>
      </p:ext>
    </p:extLst>
  </p:cSld>
  <p:clrMapOvr>
    <a:masterClrMapping/>
  </p:clrMapOvr>
  <p:transition>
    <p:fade/>
  </p:transition>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6DF3C3-F388-EEE8-043A-0A20514F19E5}"/>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E0D7098-D57C-380D-35B5-25593A1B57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2CB3729D-52FF-55ED-E80B-361B942B2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AD311787-9DC4-FDAF-5E46-3425455E98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3EB47ECA-D5C6-5742-CCD3-F459C46FD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0CDC9A5-C175-9A1E-3DB1-E54CABF75892}"/>
              </a:ext>
            </a:extLst>
          </p:cNvPr>
          <p:cNvSpPr>
            <a:spLocks noGrp="1"/>
          </p:cNvSpPr>
          <p:nvPr>
            <p:ph type="title"/>
          </p:nvPr>
        </p:nvSpPr>
        <p:spPr>
          <a:xfrm>
            <a:off x="330740" y="348865"/>
            <a:ext cx="11449455" cy="877729"/>
          </a:xfrm>
        </p:spPr>
        <p:txBody>
          <a:bodyPr vert="horz" lIns="91440" tIns="45720" rIns="91440" bIns="45720" rtlCol="0" anchor="ctr">
            <a:normAutofit fontScale="90000"/>
          </a:bodyPr>
          <a:lstStyle/>
          <a:p>
            <a:pPr algn="ctr"/>
            <a:r>
              <a:rPr lang="en-US" sz="4000" b="1">
                <a:solidFill>
                  <a:schemeClr val="bg1"/>
                </a:solidFill>
                <a:latin typeface="Segoe UI" panose="020B0502040204020203" pitchFamily="34" charset="0"/>
                <a:cs typeface="Segoe UI" panose="020B0502040204020203" pitchFamily="34" charset="0"/>
              </a:rPr>
              <a:t>California Partnership for Oral Health Workgroups</a:t>
            </a:r>
            <a:endParaRPr lang="en-US" sz="4000" b="1" kern="1200">
              <a:solidFill>
                <a:schemeClr val="bg1"/>
              </a:solidFill>
              <a:latin typeface="Segoe UI" panose="020B0502040204020203" pitchFamily="34" charset="0"/>
              <a:ea typeface="+mj-ea"/>
              <a:cs typeface="Segoe UI" panose="020B0502040204020203" pitchFamily="34" charset="0"/>
            </a:endParaRPr>
          </a:p>
        </p:txBody>
      </p:sp>
      <p:grpSp>
        <p:nvGrpSpPr>
          <p:cNvPr id="33" name="Group 32">
            <a:extLst>
              <a:ext uri="{FF2B5EF4-FFF2-40B4-BE49-F238E27FC236}">
                <a16:creationId xmlns:a16="http://schemas.microsoft.com/office/drawing/2014/main" id="{2A42392C-6327-5001-C058-12041CCDF1DE}"/>
              </a:ext>
            </a:extLst>
          </p:cNvPr>
          <p:cNvGrpSpPr/>
          <p:nvPr/>
        </p:nvGrpSpPr>
        <p:grpSpPr>
          <a:xfrm>
            <a:off x="1453229" y="2157116"/>
            <a:ext cx="7245483" cy="3900895"/>
            <a:chOff x="397465" y="934346"/>
            <a:chExt cx="5434112" cy="2332294"/>
          </a:xfrm>
        </p:grpSpPr>
        <p:sp>
          <p:nvSpPr>
            <p:cNvPr id="34" name="Freeform 4">
              <a:extLst>
                <a:ext uri="{FF2B5EF4-FFF2-40B4-BE49-F238E27FC236}">
                  <a16:creationId xmlns:a16="http://schemas.microsoft.com/office/drawing/2014/main" id="{B660FC5A-1BDF-7978-D7CE-7D6C9AF5DC9F}"/>
                </a:ext>
              </a:extLst>
            </p:cNvPr>
            <p:cNvSpPr/>
            <p:nvPr/>
          </p:nvSpPr>
          <p:spPr>
            <a:xfrm>
              <a:off x="397465" y="934346"/>
              <a:ext cx="1237405" cy="1123843"/>
            </a:xfrm>
            <a:custGeom>
              <a:avLst/>
              <a:gdLst>
                <a:gd name="connsiteX0" fmla="*/ 0 w 1237405"/>
                <a:gd name="connsiteY0" fmla="*/ 0 h 362825"/>
                <a:gd name="connsiteX1" fmla="*/ 1237405 w 1237405"/>
                <a:gd name="connsiteY1" fmla="*/ 0 h 362825"/>
                <a:gd name="connsiteX2" fmla="*/ 1237405 w 1237405"/>
                <a:gd name="connsiteY2" fmla="*/ 362825 h 362825"/>
                <a:gd name="connsiteX3" fmla="*/ 0 w 1237405"/>
                <a:gd name="connsiteY3" fmla="*/ 362825 h 362825"/>
                <a:gd name="connsiteX4" fmla="*/ 0 w 1237405"/>
                <a:gd name="connsiteY4" fmla="*/ 0 h 36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405" h="362825">
                  <a:moveTo>
                    <a:pt x="0" y="0"/>
                  </a:moveTo>
                  <a:lnTo>
                    <a:pt x="1237405" y="0"/>
                  </a:lnTo>
                  <a:lnTo>
                    <a:pt x="1237405" y="362825"/>
                  </a:lnTo>
                  <a:lnTo>
                    <a:pt x="0" y="362825"/>
                  </a:lnTo>
                  <a:lnTo>
                    <a:pt x="0" y="0"/>
                  </a:lnTo>
                  <a:close/>
                </a:path>
              </a:pathLst>
            </a:custGeom>
            <a:solidFill>
              <a:srgbClr val="00B050"/>
            </a:solidFill>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6896" tIns="32512" rIns="56896" bIns="32512" numCol="1" spcCol="1270" anchor="ctr" anchorCtr="0">
              <a:noAutofit/>
            </a:bodyPr>
            <a:lstStyle/>
            <a:p>
              <a:pPr marL="0" marR="0" lvl="0" indent="0" algn="ctr" defTabSz="355574"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California Fluoridation Advisory Committee</a:t>
              </a:r>
              <a:br>
                <a:rPr kumimoji="0" lang="en-US" sz="1467" b="1" i="1" u="none" strike="noStrike" kern="1200" cap="none" spc="0" normalizeH="0" baseline="0" noProof="0">
                  <a:ln>
                    <a:noFill/>
                  </a:ln>
                  <a:solidFill>
                    <a:srgbClr val="FFFFFF"/>
                  </a:solidFill>
                  <a:effectLst/>
                  <a:uLnTx/>
                  <a:uFillTx/>
                  <a:latin typeface="Arial"/>
                  <a:ea typeface="+mn-ea"/>
                  <a:cs typeface="Arial"/>
                </a:rPr>
              </a:br>
              <a:r>
                <a:rPr kumimoji="0" lang="en-US" sz="1467" b="0" i="1" u="none" strike="noStrike" kern="1200" cap="none" spc="0" normalizeH="0" baseline="0" noProof="0">
                  <a:ln>
                    <a:noFill/>
                  </a:ln>
                  <a:solidFill>
                    <a:srgbClr val="FFFFFF"/>
                  </a:solidFill>
                  <a:effectLst/>
                  <a:uLnTx/>
                  <a:uFillTx/>
                  <a:latin typeface="Arial"/>
                  <a:ea typeface="+mn-ea"/>
                  <a:cs typeface="Arial"/>
                </a:rPr>
                <a:t>Susan Fisher-Owens</a:t>
              </a:r>
              <a:endParaRPr kumimoji="0" lang="en-US" sz="2400" b="0" i="0" u="none" strike="noStrike" kern="1200" cap="none" spc="0" normalizeH="0" baseline="0" noProof="0">
                <a:ln>
                  <a:noFill/>
                </a:ln>
                <a:solidFill>
                  <a:srgbClr val="FFFFFF"/>
                </a:solidFill>
                <a:effectLst/>
                <a:uLnTx/>
                <a:uFillTx/>
                <a:latin typeface="Arial"/>
                <a:ea typeface="+mn-ea"/>
                <a:cs typeface="Arial"/>
              </a:endParaRPr>
            </a:p>
          </p:txBody>
        </p:sp>
        <p:sp>
          <p:nvSpPr>
            <p:cNvPr id="35" name="Freeform 12">
              <a:extLst>
                <a:ext uri="{FF2B5EF4-FFF2-40B4-BE49-F238E27FC236}">
                  <a16:creationId xmlns:a16="http://schemas.microsoft.com/office/drawing/2014/main" id="{3D283521-43AB-1963-7E9D-C02E0D84B4E6}"/>
                </a:ext>
              </a:extLst>
            </p:cNvPr>
            <p:cNvSpPr/>
            <p:nvPr/>
          </p:nvSpPr>
          <p:spPr>
            <a:xfrm>
              <a:off x="4594172" y="934348"/>
              <a:ext cx="1237405" cy="1123843"/>
            </a:xfrm>
            <a:custGeom>
              <a:avLst/>
              <a:gdLst>
                <a:gd name="connsiteX0" fmla="*/ 0 w 1237405"/>
                <a:gd name="connsiteY0" fmla="*/ 0 h 362825"/>
                <a:gd name="connsiteX1" fmla="*/ 1237405 w 1237405"/>
                <a:gd name="connsiteY1" fmla="*/ 0 h 362825"/>
                <a:gd name="connsiteX2" fmla="*/ 1237405 w 1237405"/>
                <a:gd name="connsiteY2" fmla="*/ 362825 h 362825"/>
                <a:gd name="connsiteX3" fmla="*/ 0 w 1237405"/>
                <a:gd name="connsiteY3" fmla="*/ 362825 h 362825"/>
                <a:gd name="connsiteX4" fmla="*/ 0 w 1237405"/>
                <a:gd name="connsiteY4" fmla="*/ 0 h 36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405" h="362825">
                  <a:moveTo>
                    <a:pt x="0" y="0"/>
                  </a:moveTo>
                  <a:lnTo>
                    <a:pt x="1237405" y="0"/>
                  </a:lnTo>
                  <a:lnTo>
                    <a:pt x="1237405" y="362825"/>
                  </a:lnTo>
                  <a:lnTo>
                    <a:pt x="0" y="362825"/>
                  </a:lnTo>
                  <a:lnTo>
                    <a:pt x="0" y="0"/>
                  </a:lnTo>
                  <a:close/>
                </a:path>
              </a:pathLst>
            </a:custGeom>
            <a:solidFill>
              <a:srgbClr val="00B050"/>
            </a:solidFill>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6896" tIns="32512" rIns="56896" bIns="32512" numCol="1" spcCol="1270" anchor="ctr" anchorCtr="0">
              <a:noAutofit/>
            </a:bodyPr>
            <a:lstStyle/>
            <a:p>
              <a:pPr marL="0" marR="0" lvl="0" indent="0" algn="ctr" defTabSz="355574"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Schools Dental Program</a:t>
              </a:r>
              <a:br>
                <a:rPr kumimoji="0" lang="en-US" sz="1600" b="1" i="0" u="none" strike="noStrike" kern="1200" cap="none" spc="0" normalizeH="0" baseline="0" noProof="0">
                  <a:ln>
                    <a:noFill/>
                  </a:ln>
                  <a:solidFill>
                    <a:srgbClr val="FFFFFF"/>
                  </a:solidFill>
                  <a:effectLst/>
                  <a:uLnTx/>
                  <a:uFillTx/>
                  <a:latin typeface="Arial"/>
                  <a:ea typeface="+mn-ea"/>
                  <a:cs typeface="+mn-cs"/>
                </a:rPr>
              </a:br>
              <a:r>
                <a:rPr kumimoji="0" lang="en-US" sz="1467" b="0" i="1" u="none" strike="noStrike" kern="1200" cap="none" spc="0" normalizeH="0" baseline="0" noProof="0">
                  <a:ln>
                    <a:noFill/>
                  </a:ln>
                  <a:solidFill>
                    <a:srgbClr val="FFFFFF"/>
                  </a:solidFill>
                  <a:effectLst/>
                  <a:uLnTx/>
                  <a:uFillTx/>
                  <a:latin typeface="Arial"/>
                  <a:ea typeface="+mn-ea"/>
                  <a:cs typeface="+mn-cs"/>
                </a:rPr>
                <a:t>Janelle Urata &amp; Karen Jacoby</a:t>
              </a:r>
              <a:endParaRPr kumimoji="0" lang="en-US" sz="1467" b="0" i="1" u="none" strike="noStrike" kern="1200" cap="none" spc="0" normalizeH="0" baseline="0" noProof="0">
                <a:ln>
                  <a:noFill/>
                </a:ln>
                <a:solidFill>
                  <a:srgbClr val="FFFFFF"/>
                </a:solidFill>
                <a:effectLst/>
                <a:uLnTx/>
                <a:uFillTx/>
                <a:latin typeface="Arial"/>
                <a:ea typeface="+mn-ea"/>
                <a:cs typeface="Arial"/>
              </a:endParaRPr>
            </a:p>
          </p:txBody>
        </p:sp>
        <p:sp>
          <p:nvSpPr>
            <p:cNvPr id="36" name="Freeform 12">
              <a:extLst>
                <a:ext uri="{FF2B5EF4-FFF2-40B4-BE49-F238E27FC236}">
                  <a16:creationId xmlns:a16="http://schemas.microsoft.com/office/drawing/2014/main" id="{AC1FAB9F-AA6E-81C1-C53F-530F9882545F}"/>
                </a:ext>
              </a:extLst>
            </p:cNvPr>
            <p:cNvSpPr/>
            <p:nvPr/>
          </p:nvSpPr>
          <p:spPr>
            <a:xfrm>
              <a:off x="1786013" y="934346"/>
              <a:ext cx="1237405" cy="1123843"/>
            </a:xfrm>
            <a:custGeom>
              <a:avLst/>
              <a:gdLst>
                <a:gd name="connsiteX0" fmla="*/ 0 w 1237405"/>
                <a:gd name="connsiteY0" fmla="*/ 0 h 362825"/>
                <a:gd name="connsiteX1" fmla="*/ 1237405 w 1237405"/>
                <a:gd name="connsiteY1" fmla="*/ 0 h 362825"/>
                <a:gd name="connsiteX2" fmla="*/ 1237405 w 1237405"/>
                <a:gd name="connsiteY2" fmla="*/ 362825 h 362825"/>
                <a:gd name="connsiteX3" fmla="*/ 0 w 1237405"/>
                <a:gd name="connsiteY3" fmla="*/ 362825 h 362825"/>
                <a:gd name="connsiteX4" fmla="*/ 0 w 1237405"/>
                <a:gd name="connsiteY4" fmla="*/ 0 h 36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405" h="362825">
                  <a:moveTo>
                    <a:pt x="0" y="0"/>
                  </a:moveTo>
                  <a:lnTo>
                    <a:pt x="1237405" y="0"/>
                  </a:lnTo>
                  <a:lnTo>
                    <a:pt x="1237405" y="362825"/>
                  </a:lnTo>
                  <a:lnTo>
                    <a:pt x="0" y="362825"/>
                  </a:lnTo>
                  <a:lnTo>
                    <a:pt x="0" y="0"/>
                  </a:lnTo>
                  <a:close/>
                </a:path>
              </a:pathLst>
            </a:custGeom>
            <a:solidFill>
              <a:srgbClr val="00B050"/>
            </a:solidFill>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6896" tIns="32512" rIns="56896" bIns="32512" numCol="1" spcCol="1270" anchor="ctr" anchorCtr="0">
              <a:noAutofit/>
            </a:bodyPr>
            <a:lstStyle/>
            <a:p>
              <a:pPr marL="0" marR="0" lvl="0" indent="0" algn="ctr" defTabSz="355574"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Policy</a:t>
              </a:r>
              <a:br>
                <a:rPr kumimoji="0" lang="en-US" sz="1600" b="1" i="0" u="none" strike="noStrike" kern="1200" cap="none" spc="0" normalizeH="0" baseline="0" noProof="0">
                  <a:ln>
                    <a:noFill/>
                  </a:ln>
                  <a:solidFill>
                    <a:srgbClr val="FFFFFF"/>
                  </a:solidFill>
                  <a:effectLst/>
                  <a:uLnTx/>
                  <a:uFillTx/>
                  <a:latin typeface="Arial"/>
                  <a:ea typeface="+mn-ea"/>
                  <a:cs typeface="+mn-cs"/>
                </a:rPr>
              </a:br>
              <a:r>
                <a:rPr kumimoji="0" lang="en-US" sz="1467" b="0" i="1" u="none" strike="noStrike" kern="1200" cap="none" spc="0" normalizeH="0" baseline="0" noProof="0">
                  <a:ln>
                    <a:noFill/>
                  </a:ln>
                  <a:solidFill>
                    <a:srgbClr val="FFFFFF"/>
                  </a:solidFill>
                  <a:effectLst/>
                  <a:uLnTx/>
                  <a:uFillTx/>
                  <a:latin typeface="Arial"/>
                  <a:ea typeface="+mn-ea"/>
                  <a:cs typeface="+mn-cs"/>
                </a:rPr>
                <a:t>Mary McCune</a:t>
              </a:r>
              <a:endParaRPr kumimoji="0" lang="en-US" sz="1467" b="0" i="1" u="none" strike="noStrike" kern="1200" cap="none" spc="0" normalizeH="0" baseline="0" noProof="0">
                <a:ln>
                  <a:noFill/>
                </a:ln>
                <a:solidFill>
                  <a:srgbClr val="FFFFFF"/>
                </a:solidFill>
                <a:effectLst/>
                <a:uLnTx/>
                <a:uFillTx/>
                <a:latin typeface="Arial"/>
                <a:ea typeface="+mn-ea"/>
                <a:cs typeface="Arial"/>
              </a:endParaRPr>
            </a:p>
          </p:txBody>
        </p:sp>
        <p:sp>
          <p:nvSpPr>
            <p:cNvPr id="37" name="Freeform 14">
              <a:extLst>
                <a:ext uri="{FF2B5EF4-FFF2-40B4-BE49-F238E27FC236}">
                  <a16:creationId xmlns:a16="http://schemas.microsoft.com/office/drawing/2014/main" id="{587E71A3-052E-961E-CF77-2673908CB77C}"/>
                </a:ext>
              </a:extLst>
            </p:cNvPr>
            <p:cNvSpPr/>
            <p:nvPr/>
          </p:nvSpPr>
          <p:spPr>
            <a:xfrm>
              <a:off x="3196656" y="934346"/>
              <a:ext cx="1237405" cy="1123843"/>
            </a:xfrm>
            <a:custGeom>
              <a:avLst/>
              <a:gdLst>
                <a:gd name="connsiteX0" fmla="*/ 0 w 1237405"/>
                <a:gd name="connsiteY0" fmla="*/ 0 h 362825"/>
                <a:gd name="connsiteX1" fmla="*/ 1237405 w 1237405"/>
                <a:gd name="connsiteY1" fmla="*/ 0 h 362825"/>
                <a:gd name="connsiteX2" fmla="*/ 1237405 w 1237405"/>
                <a:gd name="connsiteY2" fmla="*/ 362825 h 362825"/>
                <a:gd name="connsiteX3" fmla="*/ 0 w 1237405"/>
                <a:gd name="connsiteY3" fmla="*/ 362825 h 362825"/>
                <a:gd name="connsiteX4" fmla="*/ 0 w 1237405"/>
                <a:gd name="connsiteY4" fmla="*/ 0 h 36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405" h="362825">
                  <a:moveTo>
                    <a:pt x="0" y="0"/>
                  </a:moveTo>
                  <a:lnTo>
                    <a:pt x="1237405" y="0"/>
                  </a:lnTo>
                  <a:lnTo>
                    <a:pt x="1237405" y="362825"/>
                  </a:lnTo>
                  <a:lnTo>
                    <a:pt x="0" y="362825"/>
                  </a:lnTo>
                  <a:lnTo>
                    <a:pt x="0" y="0"/>
                  </a:lnTo>
                  <a:close/>
                </a:path>
              </a:pathLst>
            </a:custGeom>
            <a:solidFill>
              <a:srgbClr val="00B050"/>
            </a:solidFill>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6896" tIns="32512" rIns="56896" bIns="32512" numCol="1" spcCol="1270" anchor="ctr" anchorCtr="0">
              <a:noAutofit/>
            </a:bodyPr>
            <a:lstStyle/>
            <a:p>
              <a:pPr marL="0" marR="0" lvl="0" indent="0" algn="ctr" defTabSz="355574"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err="1">
                  <a:ln>
                    <a:noFill/>
                  </a:ln>
                  <a:solidFill>
                    <a:srgbClr val="FFFFFF"/>
                  </a:solidFill>
                  <a:effectLst/>
                  <a:uLnTx/>
                  <a:uFillTx/>
                  <a:latin typeface="Arial"/>
                  <a:ea typeface="+mn-ea"/>
                  <a:cs typeface="+mn-cs"/>
                </a:rPr>
                <a:t>Communica-tions</a:t>
              </a:r>
              <a:r>
                <a:rPr kumimoji="0" lang="en-US" sz="1600" b="1" i="0" u="none" strike="noStrike" kern="1200" cap="none" spc="0" normalizeH="0" baseline="0" noProof="0">
                  <a:ln>
                    <a:noFill/>
                  </a:ln>
                  <a:solidFill>
                    <a:srgbClr val="FFFFFF"/>
                  </a:solidFill>
                  <a:effectLst/>
                  <a:uLnTx/>
                  <a:uFillTx/>
                  <a:latin typeface="Arial"/>
                  <a:ea typeface="+mn-ea"/>
                  <a:cs typeface="+mn-cs"/>
                </a:rPr>
                <a:t> and Oral Health Literacy</a:t>
              </a:r>
              <a:br>
                <a:rPr kumimoji="0" lang="en-US" sz="1600" b="1" i="0" u="none" strike="noStrike" kern="1200" cap="none" spc="0" normalizeH="0" baseline="0" noProof="0">
                  <a:ln>
                    <a:noFill/>
                  </a:ln>
                  <a:solidFill>
                    <a:srgbClr val="FFFFFF"/>
                  </a:solidFill>
                  <a:effectLst/>
                  <a:uLnTx/>
                  <a:uFillTx/>
                  <a:latin typeface="Arial"/>
                  <a:ea typeface="+mn-ea"/>
                  <a:cs typeface="+mn-cs"/>
                </a:rPr>
              </a:br>
              <a:r>
                <a:rPr kumimoji="0" lang="en-US" sz="1467" b="0" i="1" u="none" strike="noStrike" kern="1200" cap="none" spc="0" normalizeH="0" baseline="0" noProof="0">
                  <a:ln>
                    <a:noFill/>
                  </a:ln>
                  <a:solidFill>
                    <a:srgbClr val="FFFFFF"/>
                  </a:solidFill>
                  <a:effectLst/>
                  <a:uLnTx/>
                  <a:uFillTx/>
                  <a:latin typeface="Arial"/>
                  <a:ea typeface="+mn-ea"/>
                  <a:cs typeface="+mn-cs"/>
                </a:rPr>
                <a:t>Kristin </a:t>
              </a:r>
              <a:r>
                <a:rPr kumimoji="0" lang="en-US" sz="1467" b="0" i="1" u="none" strike="noStrike" kern="1200" cap="none" spc="0" normalizeH="0" baseline="0" noProof="0" err="1">
                  <a:ln>
                    <a:noFill/>
                  </a:ln>
                  <a:solidFill>
                    <a:srgbClr val="FFFFFF"/>
                  </a:solidFill>
                  <a:effectLst/>
                  <a:uLnTx/>
                  <a:uFillTx/>
                  <a:latin typeface="Arial"/>
                  <a:ea typeface="+mn-ea"/>
                  <a:cs typeface="+mn-cs"/>
                </a:rPr>
                <a:t>Hoeft</a:t>
              </a:r>
              <a:endParaRPr kumimoji="0" lang="en-US" sz="1467" b="0" i="1" u="none" strike="noStrike" kern="1200" cap="none" spc="0" normalizeH="0" baseline="0" noProof="0">
                <a:ln>
                  <a:noFill/>
                </a:ln>
                <a:solidFill>
                  <a:srgbClr val="FFFFFF"/>
                </a:solidFill>
                <a:effectLst/>
                <a:uLnTx/>
                <a:uFillTx/>
                <a:latin typeface="Arial"/>
                <a:ea typeface="+mn-ea"/>
                <a:cs typeface="+mn-cs"/>
              </a:endParaRPr>
            </a:p>
          </p:txBody>
        </p:sp>
        <p:sp>
          <p:nvSpPr>
            <p:cNvPr id="38" name="Freeform 16">
              <a:extLst>
                <a:ext uri="{FF2B5EF4-FFF2-40B4-BE49-F238E27FC236}">
                  <a16:creationId xmlns:a16="http://schemas.microsoft.com/office/drawing/2014/main" id="{3AEE6405-C2E4-8B2F-4EF4-E40831FB6C1B}"/>
                </a:ext>
              </a:extLst>
            </p:cNvPr>
            <p:cNvSpPr/>
            <p:nvPr/>
          </p:nvSpPr>
          <p:spPr>
            <a:xfrm>
              <a:off x="3211410" y="2174688"/>
              <a:ext cx="1237405" cy="1091952"/>
            </a:xfrm>
            <a:custGeom>
              <a:avLst/>
              <a:gdLst>
                <a:gd name="connsiteX0" fmla="*/ 0 w 1237405"/>
                <a:gd name="connsiteY0" fmla="*/ 0 h 362825"/>
                <a:gd name="connsiteX1" fmla="*/ 1237405 w 1237405"/>
                <a:gd name="connsiteY1" fmla="*/ 0 h 362825"/>
                <a:gd name="connsiteX2" fmla="*/ 1237405 w 1237405"/>
                <a:gd name="connsiteY2" fmla="*/ 362825 h 362825"/>
                <a:gd name="connsiteX3" fmla="*/ 0 w 1237405"/>
                <a:gd name="connsiteY3" fmla="*/ 362825 h 362825"/>
                <a:gd name="connsiteX4" fmla="*/ 0 w 1237405"/>
                <a:gd name="connsiteY4" fmla="*/ 0 h 36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405" h="362825">
                  <a:moveTo>
                    <a:pt x="0" y="0"/>
                  </a:moveTo>
                  <a:lnTo>
                    <a:pt x="1237405" y="0"/>
                  </a:lnTo>
                  <a:lnTo>
                    <a:pt x="1237405" y="362825"/>
                  </a:lnTo>
                  <a:lnTo>
                    <a:pt x="0" y="362825"/>
                  </a:lnTo>
                  <a:lnTo>
                    <a:pt x="0" y="0"/>
                  </a:lnTo>
                  <a:close/>
                </a:path>
              </a:pathLst>
            </a:custGeom>
            <a:solidFill>
              <a:srgbClr val="00B050"/>
            </a:solidFill>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6896" tIns="32512" rIns="56896" bIns="32512" numCol="1" spcCol="1270" anchor="ctr" anchorCtr="0">
              <a:noAutofit/>
            </a:bodyPr>
            <a:lstStyle/>
            <a:p>
              <a:pPr marL="0" marR="0" lvl="0" indent="0" algn="ctr" defTabSz="355574"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Evaluation and Performance Management</a:t>
              </a:r>
              <a:br>
                <a:rPr kumimoji="0" lang="en-US" sz="1600" b="1" i="0" u="none" strike="noStrike" kern="1200" cap="none" spc="0" normalizeH="0" baseline="0" noProof="0">
                  <a:ln>
                    <a:noFill/>
                  </a:ln>
                  <a:solidFill>
                    <a:srgbClr val="FFFFFF"/>
                  </a:solidFill>
                  <a:effectLst/>
                  <a:uLnTx/>
                  <a:uFillTx/>
                  <a:latin typeface="Arial"/>
                  <a:ea typeface="+mn-ea"/>
                  <a:cs typeface="+mn-cs"/>
                </a:rPr>
              </a:br>
              <a:r>
                <a:rPr kumimoji="0" lang="en-US" sz="1467" b="0" i="1" u="none" strike="noStrike" kern="1200" cap="none" spc="0" normalizeH="0" baseline="0" noProof="0" err="1">
                  <a:ln>
                    <a:noFill/>
                  </a:ln>
                  <a:solidFill>
                    <a:srgbClr val="FFFFFF"/>
                  </a:solidFill>
                  <a:effectLst/>
                  <a:uLnTx/>
                  <a:uFillTx/>
                  <a:latin typeface="Arial"/>
                  <a:ea typeface="+mn-ea"/>
                  <a:cs typeface="Arial"/>
                </a:rPr>
                <a:t>Sharrie</a:t>
              </a:r>
              <a:r>
                <a:rPr kumimoji="0" lang="en-US" sz="1467" b="0" i="1" u="none" strike="noStrike" kern="1200" cap="none" spc="0" normalizeH="0" baseline="0" noProof="0">
                  <a:ln>
                    <a:noFill/>
                  </a:ln>
                  <a:solidFill>
                    <a:srgbClr val="FFFFFF"/>
                  </a:solidFill>
                  <a:effectLst/>
                  <a:uLnTx/>
                  <a:uFillTx/>
                  <a:latin typeface="Arial"/>
                  <a:ea typeface="+mn-ea"/>
                  <a:cs typeface="Arial"/>
                </a:rPr>
                <a:t> Sprouse</a:t>
              </a:r>
              <a:endParaRPr kumimoji="0" lang="en-US" sz="1467" b="1" i="1" u="none" strike="noStrike" kern="1200" cap="none" spc="0" normalizeH="0" baseline="0" noProof="0">
                <a:ln>
                  <a:noFill/>
                </a:ln>
                <a:solidFill>
                  <a:srgbClr val="FFFFFF"/>
                </a:solidFill>
                <a:effectLst/>
                <a:uLnTx/>
                <a:uFillTx/>
                <a:latin typeface="Arial"/>
                <a:ea typeface="+mn-ea"/>
                <a:cs typeface="+mn-cs"/>
              </a:endParaRPr>
            </a:p>
          </p:txBody>
        </p:sp>
      </p:grpSp>
      <p:grpSp>
        <p:nvGrpSpPr>
          <p:cNvPr id="39" name="Group 38">
            <a:extLst>
              <a:ext uri="{FF2B5EF4-FFF2-40B4-BE49-F238E27FC236}">
                <a16:creationId xmlns:a16="http://schemas.microsoft.com/office/drawing/2014/main" id="{9377287F-289F-CA9A-1C89-F009A6D0127B}"/>
              </a:ext>
            </a:extLst>
          </p:cNvPr>
          <p:cNvGrpSpPr/>
          <p:nvPr/>
        </p:nvGrpSpPr>
        <p:grpSpPr>
          <a:xfrm>
            <a:off x="1448138" y="4230595"/>
            <a:ext cx="3525412" cy="1824872"/>
            <a:chOff x="-1088346" y="3500634"/>
            <a:chExt cx="2644059" cy="626812"/>
          </a:xfrm>
        </p:grpSpPr>
        <p:sp>
          <p:nvSpPr>
            <p:cNvPr id="40" name="Freeform 22">
              <a:extLst>
                <a:ext uri="{FF2B5EF4-FFF2-40B4-BE49-F238E27FC236}">
                  <a16:creationId xmlns:a16="http://schemas.microsoft.com/office/drawing/2014/main" id="{31F7AC7F-7B05-264B-5613-2EDB3859088B}"/>
                </a:ext>
              </a:extLst>
            </p:cNvPr>
            <p:cNvSpPr/>
            <p:nvPr/>
          </p:nvSpPr>
          <p:spPr>
            <a:xfrm>
              <a:off x="-1088346" y="3500634"/>
              <a:ext cx="1237405" cy="626812"/>
            </a:xfrm>
            <a:prstGeom prst="rect">
              <a:avLst/>
            </a:prstGeom>
            <a:solidFill>
              <a:srgbClr val="00B050"/>
            </a:solidFill>
            <a:ln>
              <a:solidFill>
                <a:schemeClr val="accent3"/>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1843" tIns="51843" rIns="51843" bIns="51843" numCol="1" spcCol="1270" anchor="ctr" anchorCtr="0">
              <a:noAutofit/>
            </a:bodyPr>
            <a:lstStyle/>
            <a:p>
              <a:pPr marL="0" marR="0" lvl="0" indent="0" algn="ctr" defTabSz="474097" rtl="0" eaLnBrk="1" fontAlgn="auto" latinLnBrk="0" hangingPunct="1">
                <a:lnSpc>
                  <a:spcPct val="90000"/>
                </a:lnSpc>
                <a:spcBef>
                  <a:spcPct val="0"/>
                </a:spcBef>
                <a:spcAft>
                  <a:spcPts val="0"/>
                </a:spcAft>
                <a:buClrTx/>
                <a:buSzTx/>
                <a:buFontTx/>
                <a:buNone/>
                <a:tabLst/>
                <a:defRPr/>
              </a:pPr>
              <a:r>
                <a:rPr kumimoji="0" lang="en-US" sz="1467" b="1" i="0" u="none" strike="noStrike" kern="1200" cap="none" spc="0" normalizeH="0" baseline="0" noProof="0">
                  <a:ln>
                    <a:noFill/>
                  </a:ln>
                  <a:solidFill>
                    <a:srgbClr val="FFFFFF"/>
                  </a:solidFill>
                  <a:effectLst/>
                  <a:uLnTx/>
                  <a:uFillTx/>
                  <a:latin typeface="Arial"/>
                  <a:ea typeface="+mn-ea"/>
                  <a:cs typeface="+mn-cs"/>
                </a:rPr>
                <a:t>Decreasing Dental-related Emergency Room Visits</a:t>
              </a:r>
            </a:p>
            <a:p>
              <a:pPr marL="0" marR="0" lvl="0" indent="0" algn="ctr" defTabSz="474097" rtl="0" eaLnBrk="1" fontAlgn="auto" latinLnBrk="0" hangingPunct="1">
                <a:lnSpc>
                  <a:spcPct val="90000"/>
                </a:lnSpc>
                <a:spcBef>
                  <a:spcPct val="0"/>
                </a:spcBef>
                <a:spcAft>
                  <a:spcPts val="0"/>
                </a:spcAft>
                <a:buClrTx/>
                <a:buSzTx/>
                <a:buFontTx/>
                <a:buNone/>
                <a:tabLst/>
                <a:defRPr/>
              </a:pPr>
              <a:r>
                <a:rPr kumimoji="0" lang="en-US" sz="1467" b="0" i="1" u="none" strike="noStrike" kern="1200" cap="none" spc="0" normalizeH="0" baseline="0" noProof="0" err="1">
                  <a:ln>
                    <a:noFill/>
                  </a:ln>
                  <a:solidFill>
                    <a:srgbClr val="FFFFFF"/>
                  </a:solidFill>
                  <a:effectLst/>
                  <a:uLnTx/>
                  <a:uFillTx/>
                  <a:latin typeface="Arial"/>
                  <a:ea typeface="+mn-ea"/>
                  <a:cs typeface="+mn-cs"/>
                </a:rPr>
                <a:t>Tooka</a:t>
              </a:r>
              <a:r>
                <a:rPr kumimoji="0" lang="en-US" sz="1467" b="0" i="1" u="none" strike="noStrike" kern="1200" cap="none" spc="0" normalizeH="0" baseline="0" noProof="0">
                  <a:ln>
                    <a:noFill/>
                  </a:ln>
                  <a:solidFill>
                    <a:srgbClr val="FFFFFF"/>
                  </a:solidFill>
                  <a:effectLst/>
                  <a:uLnTx/>
                  <a:uFillTx/>
                  <a:latin typeface="Arial"/>
                  <a:ea typeface="+mn-ea"/>
                  <a:cs typeface="+mn-cs"/>
                </a:rPr>
                <a:t> </a:t>
              </a:r>
              <a:r>
                <a:rPr kumimoji="0" lang="en-US" sz="1467" b="0" i="1" u="none" strike="noStrike" kern="1200" cap="none" spc="0" normalizeH="0" baseline="0" noProof="0" err="1">
                  <a:ln>
                    <a:noFill/>
                  </a:ln>
                  <a:solidFill>
                    <a:srgbClr val="FFFFFF"/>
                  </a:solidFill>
                  <a:effectLst/>
                  <a:uLnTx/>
                  <a:uFillTx/>
                  <a:latin typeface="Arial"/>
                  <a:ea typeface="+mn-ea"/>
                  <a:cs typeface="+mn-cs"/>
                </a:rPr>
                <a:t>Zokaie</a:t>
              </a:r>
              <a:endParaRPr kumimoji="0" lang="en-US" sz="1467" b="0" i="1" u="none" strike="noStrike" kern="1200" cap="none" spc="0" normalizeH="0" baseline="0" noProof="0">
                <a:ln>
                  <a:noFill/>
                </a:ln>
                <a:solidFill>
                  <a:srgbClr val="FFFFFF"/>
                </a:solidFill>
                <a:effectLst/>
                <a:uLnTx/>
                <a:uFillTx/>
                <a:latin typeface="Arial"/>
                <a:ea typeface="+mn-ea"/>
                <a:cs typeface="+mn-cs"/>
              </a:endParaRPr>
            </a:p>
          </p:txBody>
        </p:sp>
        <p:sp>
          <p:nvSpPr>
            <p:cNvPr id="41" name="Freeform 27">
              <a:extLst>
                <a:ext uri="{FF2B5EF4-FFF2-40B4-BE49-F238E27FC236}">
                  <a16:creationId xmlns:a16="http://schemas.microsoft.com/office/drawing/2014/main" id="{EEC94770-D609-3271-1517-C01CAD1D27E9}"/>
                </a:ext>
              </a:extLst>
            </p:cNvPr>
            <p:cNvSpPr/>
            <p:nvPr/>
          </p:nvSpPr>
          <p:spPr>
            <a:xfrm>
              <a:off x="318308" y="3500634"/>
              <a:ext cx="1237405" cy="626812"/>
            </a:xfrm>
            <a:prstGeom prst="rect">
              <a:avLst/>
            </a:prstGeom>
            <a:solidFill>
              <a:srgbClr val="00B050"/>
            </a:solidFill>
            <a:ln>
              <a:solidFill>
                <a:schemeClr val="accent3"/>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1843" tIns="51843" rIns="51843" bIns="51843" numCol="1" spcCol="1270" anchor="ctr" anchorCtr="0">
              <a:noAutofit/>
            </a:bodyPr>
            <a:lstStyle/>
            <a:p>
              <a:pPr marL="0" marR="0" lvl="0" indent="0" algn="ctr" defTabSz="474097" rtl="0" eaLnBrk="1" fontAlgn="auto" latinLnBrk="0" hangingPunct="1">
                <a:lnSpc>
                  <a:spcPct val="90000"/>
                </a:lnSpc>
                <a:spcBef>
                  <a:spcPct val="0"/>
                </a:spcBef>
                <a:spcAft>
                  <a:spcPts val="0"/>
                </a:spcAft>
                <a:buClrTx/>
                <a:buSzTx/>
                <a:buFontTx/>
                <a:buNone/>
                <a:tabLst/>
                <a:defRPr/>
              </a:pPr>
              <a:r>
                <a:rPr kumimoji="0" lang="en-US" sz="1467" b="1" i="0" u="none" strike="noStrike" kern="1200" cap="none" spc="0" normalizeH="0" baseline="0" noProof="0">
                  <a:ln>
                    <a:noFill/>
                  </a:ln>
                  <a:solidFill>
                    <a:srgbClr val="FFFFFF"/>
                  </a:solidFill>
                  <a:effectLst/>
                  <a:uLnTx/>
                  <a:uFillTx/>
                  <a:latin typeface="Arial"/>
                  <a:ea typeface="+mn-ea"/>
                  <a:cs typeface="+mn-cs"/>
                </a:rPr>
                <a:t>Leveraging the Community Health Worker Benefit for Oral Health</a:t>
              </a:r>
            </a:p>
            <a:p>
              <a:pPr marL="0" marR="0" lvl="0" indent="0" algn="ctr" defTabSz="474097" rtl="0" eaLnBrk="1" fontAlgn="auto" latinLnBrk="0" hangingPunct="1">
                <a:lnSpc>
                  <a:spcPct val="90000"/>
                </a:lnSpc>
                <a:spcBef>
                  <a:spcPct val="0"/>
                </a:spcBef>
                <a:spcAft>
                  <a:spcPts val="0"/>
                </a:spcAft>
                <a:buClrTx/>
                <a:buSzTx/>
                <a:buFontTx/>
                <a:buNone/>
                <a:tabLst/>
                <a:defRPr/>
              </a:pPr>
              <a:r>
                <a:rPr kumimoji="0" lang="en-US" sz="1467" b="0" i="1" u="none" strike="noStrike" kern="1200" cap="none" spc="0" normalizeH="0" baseline="0" noProof="0">
                  <a:ln>
                    <a:noFill/>
                  </a:ln>
                  <a:solidFill>
                    <a:srgbClr val="FFFFFF"/>
                  </a:solidFill>
                  <a:effectLst/>
                  <a:uLnTx/>
                  <a:uFillTx/>
                  <a:latin typeface="Arial"/>
                  <a:ea typeface="+mn-ea"/>
                  <a:cs typeface="+mn-cs"/>
                </a:rPr>
                <a:t>Francisco Ramos Gomez</a:t>
              </a:r>
            </a:p>
          </p:txBody>
        </p:sp>
      </p:grpSp>
      <p:sp>
        <p:nvSpPr>
          <p:cNvPr id="42" name="TextBox 41">
            <a:extLst>
              <a:ext uri="{FF2B5EF4-FFF2-40B4-BE49-F238E27FC236}">
                <a16:creationId xmlns:a16="http://schemas.microsoft.com/office/drawing/2014/main" id="{45949D29-6DDD-F05B-946B-3DF412CC3948}"/>
              </a:ext>
            </a:extLst>
          </p:cNvPr>
          <p:cNvSpPr txBox="1"/>
          <p:nvPr/>
        </p:nvSpPr>
        <p:spPr bwMode="auto">
          <a:xfrm rot="16200000">
            <a:off x="380950" y="2480894"/>
            <a:ext cx="1879689" cy="903493"/>
          </a:xfrm>
          <a:prstGeom prst="rect">
            <a:avLst/>
          </a:prstGeom>
          <a:noFill/>
          <a:ln w="19050" algn="ctr">
            <a:noFill/>
            <a:miter lim="800000"/>
            <a:headEnd/>
            <a:tailEnd/>
          </a:ln>
        </p:spPr>
        <p:txBody>
          <a:bodyPr wrap="square" lIns="0" tIns="0" rIns="0" bIns="0" rtlCol="0">
            <a:noAutofit/>
          </a:bodyPr>
          <a:lstStyle/>
          <a:p>
            <a:pPr marL="0" marR="0" lvl="0" indent="0" algn="l" defTabSz="1219110" rtl="0" eaLnBrk="1" fontAlgn="auto" latinLnBrk="0" hangingPunct="1">
              <a:lnSpc>
                <a:spcPct val="100000"/>
              </a:lnSpc>
              <a:spcBef>
                <a:spcPts val="0"/>
              </a:spcBef>
              <a:spcAft>
                <a:spcPts val="0"/>
              </a:spcAft>
              <a:buClr>
                <a:srgbClr val="0093D0"/>
              </a:buClr>
              <a:buSzPct val="80000"/>
              <a:buFontTx/>
              <a:buNone/>
              <a:tabLst/>
              <a:defRPr/>
            </a:pPr>
            <a:r>
              <a:rPr kumimoji="0" lang="en-US" sz="2667" b="1" i="0" u="none" strike="noStrike" kern="1200" cap="none" spc="0" normalizeH="0" baseline="0" noProof="0">
                <a:ln>
                  <a:noFill/>
                </a:ln>
                <a:solidFill>
                  <a:srgbClr val="32A03E"/>
                </a:solidFill>
                <a:effectLst/>
                <a:uLnTx/>
                <a:uFillTx/>
                <a:latin typeface="Garamond" panose="02020404030301010803"/>
                <a:ea typeface="+mn-ea"/>
                <a:cs typeface="+mn-cs"/>
              </a:rPr>
              <a:t>Workgroups</a:t>
            </a:r>
          </a:p>
        </p:txBody>
      </p:sp>
      <p:sp>
        <p:nvSpPr>
          <p:cNvPr id="43" name="TextBox 42">
            <a:extLst>
              <a:ext uri="{FF2B5EF4-FFF2-40B4-BE49-F238E27FC236}">
                <a16:creationId xmlns:a16="http://schemas.microsoft.com/office/drawing/2014/main" id="{EC6AF1A3-DFE1-0631-0CD9-92E95BF17182}"/>
              </a:ext>
            </a:extLst>
          </p:cNvPr>
          <p:cNvSpPr txBox="1"/>
          <p:nvPr/>
        </p:nvSpPr>
        <p:spPr bwMode="auto">
          <a:xfrm>
            <a:off x="2398508" y="4069047"/>
            <a:ext cx="0" cy="0"/>
          </a:xfrm>
          <a:prstGeom prst="rect">
            <a:avLst/>
          </a:prstGeom>
          <a:noFill/>
          <a:ln w="19050" algn="ctr">
            <a:noFill/>
            <a:miter lim="800000"/>
            <a:headEnd/>
            <a:tailEnd/>
          </a:ln>
        </p:spPr>
        <p:txBody>
          <a:bodyPr wrap="none" lIns="0" tIns="0" rIns="0" bIns="0" rtlCol="0">
            <a:noAutofit/>
          </a:bodyPr>
          <a:lstStyle/>
          <a:p>
            <a:pPr marL="457167" marR="0" lvl="0" indent="-457167" algn="l" defTabSz="1219110" rtl="0" eaLnBrk="1" fontAlgn="auto" latinLnBrk="0" hangingPunct="1">
              <a:lnSpc>
                <a:spcPct val="100000"/>
              </a:lnSpc>
              <a:spcBef>
                <a:spcPts val="0"/>
              </a:spcBef>
              <a:spcAft>
                <a:spcPts val="0"/>
              </a:spcAft>
              <a:buClr>
                <a:srgbClr val="0093D0"/>
              </a:buClr>
              <a:buSzPct val="80000"/>
              <a:buFont typeface="Wingdings" charset="2"/>
              <a:buChar char="§"/>
              <a:tabLst/>
              <a:defRPr/>
            </a:pPr>
            <a:endParaRPr kumimoji="0" lang="en-US" sz="2667" b="0" i="0" u="none" strike="noStrike" kern="1200" cap="none" spc="0" normalizeH="0" baseline="0" noProof="0">
              <a:ln>
                <a:noFill/>
              </a:ln>
              <a:solidFill>
                <a:srgbClr val="052049"/>
              </a:solidFill>
              <a:effectLst/>
              <a:uLnTx/>
              <a:uFillTx/>
              <a:latin typeface="Garamond" panose="02020404030301010803"/>
              <a:ea typeface="+mn-ea"/>
              <a:cs typeface="+mn-cs"/>
            </a:endParaRPr>
          </a:p>
        </p:txBody>
      </p:sp>
      <p:sp>
        <p:nvSpPr>
          <p:cNvPr id="44" name="Freeform 20">
            <a:extLst>
              <a:ext uri="{FF2B5EF4-FFF2-40B4-BE49-F238E27FC236}">
                <a16:creationId xmlns:a16="http://schemas.microsoft.com/office/drawing/2014/main" id="{DEF1AAD0-63A4-4D14-E88A-62549AB70B7E}"/>
              </a:ext>
            </a:extLst>
          </p:cNvPr>
          <p:cNvSpPr/>
          <p:nvPr/>
        </p:nvSpPr>
        <p:spPr>
          <a:xfrm>
            <a:off x="1446309" y="1705622"/>
            <a:ext cx="8923447" cy="336773"/>
          </a:xfrm>
          <a:custGeom>
            <a:avLst/>
            <a:gdLst>
              <a:gd name="connsiteX0" fmla="*/ 0 w 835469"/>
              <a:gd name="connsiteY0" fmla="*/ 28687 h 286870"/>
              <a:gd name="connsiteX1" fmla="*/ 28687 w 835469"/>
              <a:gd name="connsiteY1" fmla="*/ 0 h 286870"/>
              <a:gd name="connsiteX2" fmla="*/ 806782 w 835469"/>
              <a:gd name="connsiteY2" fmla="*/ 0 h 286870"/>
              <a:gd name="connsiteX3" fmla="*/ 835469 w 835469"/>
              <a:gd name="connsiteY3" fmla="*/ 28687 h 286870"/>
              <a:gd name="connsiteX4" fmla="*/ 835469 w 835469"/>
              <a:gd name="connsiteY4" fmla="*/ 258183 h 286870"/>
              <a:gd name="connsiteX5" fmla="*/ 806782 w 835469"/>
              <a:gd name="connsiteY5" fmla="*/ 286870 h 286870"/>
              <a:gd name="connsiteX6" fmla="*/ 28687 w 835469"/>
              <a:gd name="connsiteY6" fmla="*/ 286870 h 286870"/>
              <a:gd name="connsiteX7" fmla="*/ 0 w 835469"/>
              <a:gd name="connsiteY7" fmla="*/ 258183 h 286870"/>
              <a:gd name="connsiteX8" fmla="*/ 0 w 835469"/>
              <a:gd name="connsiteY8" fmla="*/ 28687 h 28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469" h="286870">
                <a:moveTo>
                  <a:pt x="0" y="28687"/>
                </a:moveTo>
                <a:cubicBezTo>
                  <a:pt x="0" y="12844"/>
                  <a:pt x="12844" y="0"/>
                  <a:pt x="28687" y="0"/>
                </a:cubicBezTo>
                <a:lnTo>
                  <a:pt x="806782" y="0"/>
                </a:lnTo>
                <a:cubicBezTo>
                  <a:pt x="822625" y="0"/>
                  <a:pt x="835469" y="12844"/>
                  <a:pt x="835469" y="28687"/>
                </a:cubicBezTo>
                <a:lnTo>
                  <a:pt x="835469" y="258183"/>
                </a:lnTo>
                <a:cubicBezTo>
                  <a:pt x="835469" y="274026"/>
                  <a:pt x="822625" y="286870"/>
                  <a:pt x="806782" y="286870"/>
                </a:cubicBezTo>
                <a:lnTo>
                  <a:pt x="28687" y="286870"/>
                </a:lnTo>
                <a:cubicBezTo>
                  <a:pt x="12844" y="286870"/>
                  <a:pt x="0" y="274026"/>
                  <a:pt x="0" y="258183"/>
                </a:cubicBezTo>
                <a:lnTo>
                  <a:pt x="0" y="28687"/>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1843" tIns="51843" rIns="51843" bIns="51843" numCol="1" spcCol="1270" anchor="ctr" anchorCtr="0">
            <a:noAutofit/>
          </a:bodyPr>
          <a:lstStyle/>
          <a:p>
            <a:pPr marL="0" marR="0" lvl="0" indent="0" algn="ctr" defTabSz="474097" rtl="0" eaLnBrk="1" fontAlgn="auto" latinLnBrk="0" hangingPunct="1">
              <a:lnSpc>
                <a:spcPct val="90000"/>
              </a:lnSpc>
              <a:spcBef>
                <a:spcPct val="0"/>
              </a:spcBef>
              <a:spcAft>
                <a:spcPct val="35000"/>
              </a:spcAft>
              <a:buClrTx/>
              <a:buSzTx/>
              <a:buFontTx/>
              <a:buNone/>
              <a:tabLst/>
              <a:defRPr/>
            </a:pPr>
            <a:r>
              <a:rPr kumimoji="0" lang="en-US" sz="1867" b="1" i="0" u="none" strike="noStrike" kern="1200" cap="none" spc="0" normalizeH="0" baseline="0" noProof="0">
                <a:ln>
                  <a:noFill/>
                </a:ln>
                <a:solidFill>
                  <a:srgbClr val="FFFFFF"/>
                </a:solidFill>
                <a:effectLst/>
                <a:uLnTx/>
                <a:uFillTx/>
                <a:latin typeface="Garamond" panose="02020404030301010803"/>
                <a:ea typeface="+mn-ea"/>
                <a:cs typeface="+mn-cs"/>
              </a:rPr>
              <a:t>Advancing Oral Health Equity</a:t>
            </a:r>
          </a:p>
        </p:txBody>
      </p:sp>
      <p:sp>
        <p:nvSpPr>
          <p:cNvPr id="45" name="TextBox 44">
            <a:extLst>
              <a:ext uri="{FF2B5EF4-FFF2-40B4-BE49-F238E27FC236}">
                <a16:creationId xmlns:a16="http://schemas.microsoft.com/office/drawing/2014/main" id="{C5C4EFB9-8559-EA36-9366-CBA853D3EEA9}"/>
              </a:ext>
            </a:extLst>
          </p:cNvPr>
          <p:cNvSpPr txBox="1"/>
          <p:nvPr/>
        </p:nvSpPr>
        <p:spPr bwMode="auto">
          <a:xfrm rot="16200000">
            <a:off x="-138681" y="4781646"/>
            <a:ext cx="2005599" cy="903495"/>
          </a:xfrm>
          <a:prstGeom prst="rect">
            <a:avLst/>
          </a:prstGeom>
          <a:noFill/>
          <a:ln w="19050" algn="ctr">
            <a:noFill/>
            <a:miter lim="800000"/>
            <a:headEnd/>
            <a:tailEnd/>
          </a:ln>
        </p:spPr>
        <p:txBody>
          <a:bodyPr wrap="square" lIns="0" tIns="0" rIns="0" bIns="0" rtlCol="0">
            <a:noAutofit/>
          </a:bodyPr>
          <a:lstStyle/>
          <a:p>
            <a:pPr marL="0" marR="0" lvl="0" indent="0" algn="ctr" defTabSz="1219110" rtl="0" eaLnBrk="1" fontAlgn="auto" latinLnBrk="0" hangingPunct="1">
              <a:lnSpc>
                <a:spcPct val="100000"/>
              </a:lnSpc>
              <a:spcBef>
                <a:spcPts val="0"/>
              </a:spcBef>
              <a:spcAft>
                <a:spcPts val="0"/>
              </a:spcAft>
              <a:buClr>
                <a:srgbClr val="0093D0"/>
              </a:buClr>
              <a:buSzPct val="80000"/>
              <a:buFontTx/>
              <a:buNone/>
              <a:tabLst/>
              <a:defRPr/>
            </a:pPr>
            <a:r>
              <a:rPr kumimoji="0" lang="en-US" sz="2667" b="1" i="0" u="none" strike="noStrike" kern="1200" cap="none" spc="0" normalizeH="0" baseline="0" noProof="0">
                <a:ln>
                  <a:noFill/>
                </a:ln>
                <a:solidFill>
                  <a:srgbClr val="32A03E"/>
                </a:solidFill>
                <a:effectLst/>
                <a:uLnTx/>
                <a:uFillTx/>
                <a:latin typeface="Garamond" panose="02020404030301010803"/>
                <a:ea typeface="+mn-ea"/>
                <a:cs typeface="+mn-cs"/>
              </a:rPr>
              <a:t>Ad hoc Workgroups</a:t>
            </a:r>
          </a:p>
        </p:txBody>
      </p:sp>
      <p:sp>
        <p:nvSpPr>
          <p:cNvPr id="46" name="Freeform 12">
            <a:extLst>
              <a:ext uri="{FF2B5EF4-FFF2-40B4-BE49-F238E27FC236}">
                <a16:creationId xmlns:a16="http://schemas.microsoft.com/office/drawing/2014/main" id="{340AABCA-2E17-389C-4E92-EAE9425AD671}"/>
              </a:ext>
            </a:extLst>
          </p:cNvPr>
          <p:cNvSpPr/>
          <p:nvPr/>
        </p:nvSpPr>
        <p:spPr>
          <a:xfrm>
            <a:off x="8698712" y="2731473"/>
            <a:ext cx="1649873" cy="730977"/>
          </a:xfrm>
          <a:custGeom>
            <a:avLst/>
            <a:gdLst>
              <a:gd name="connsiteX0" fmla="*/ 0 w 1237405"/>
              <a:gd name="connsiteY0" fmla="*/ 0 h 362825"/>
              <a:gd name="connsiteX1" fmla="*/ 1237405 w 1237405"/>
              <a:gd name="connsiteY1" fmla="*/ 0 h 362825"/>
              <a:gd name="connsiteX2" fmla="*/ 1237405 w 1237405"/>
              <a:gd name="connsiteY2" fmla="*/ 362825 h 362825"/>
              <a:gd name="connsiteX3" fmla="*/ 0 w 1237405"/>
              <a:gd name="connsiteY3" fmla="*/ 362825 h 362825"/>
              <a:gd name="connsiteX4" fmla="*/ 0 w 1237405"/>
              <a:gd name="connsiteY4" fmla="*/ 0 h 36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405" h="362825">
                <a:moveTo>
                  <a:pt x="0" y="0"/>
                </a:moveTo>
                <a:lnTo>
                  <a:pt x="1237405" y="0"/>
                </a:lnTo>
                <a:lnTo>
                  <a:pt x="1237405" y="362825"/>
                </a:lnTo>
                <a:lnTo>
                  <a:pt x="0" y="362825"/>
                </a:lnTo>
                <a:lnTo>
                  <a:pt x="0" y="0"/>
                </a:lnTo>
                <a:close/>
              </a:path>
            </a:pathLst>
          </a:custGeom>
        </p:spPr>
        <p:style>
          <a:lnRef idx="2">
            <a:schemeClr val="accent3"/>
          </a:lnRef>
          <a:fillRef idx="1">
            <a:schemeClr val="lt1"/>
          </a:fillRef>
          <a:effectRef idx="0">
            <a:schemeClr val="accent3"/>
          </a:effectRef>
          <a:fontRef idx="minor">
            <a:schemeClr val="dk1"/>
          </a:fontRef>
        </p:style>
        <p:txBody>
          <a:bodyPr spcFirstLastPara="0" vert="horz" wrap="square" lIns="56896" tIns="32512" rIns="56896" bIns="32512" numCol="1" spcCol="1270" anchor="ctr" anchorCtr="0">
            <a:noAutofit/>
          </a:bodyPr>
          <a:lstStyle/>
          <a:p>
            <a:pPr marL="0" marR="0" lvl="0" indent="0" algn="ctr" defTabSz="355574" rtl="0" eaLnBrk="1" fontAlgn="auto" latinLnBrk="0" hangingPunct="1">
              <a:lnSpc>
                <a:spcPct val="90000"/>
              </a:lnSpc>
              <a:spcBef>
                <a:spcPct val="0"/>
              </a:spcBef>
              <a:spcAft>
                <a:spcPct val="35000"/>
              </a:spcAft>
              <a:buClrTx/>
              <a:buSzTx/>
              <a:buFontTx/>
              <a:buNone/>
              <a:tabLst/>
              <a:defRPr/>
            </a:pPr>
            <a:r>
              <a:rPr kumimoji="0" lang="en-US" sz="1467" b="1" i="0" u="none" strike="noStrike" kern="1200" cap="none" spc="0" normalizeH="0" baseline="0" noProof="0">
                <a:ln>
                  <a:noFill/>
                </a:ln>
                <a:solidFill>
                  <a:srgbClr val="32A03E"/>
                </a:solidFill>
                <a:effectLst/>
                <a:uLnTx/>
                <a:uFillTx/>
                <a:latin typeface="Arial"/>
                <a:ea typeface="+mn-ea"/>
                <a:cs typeface="+mn-cs"/>
              </a:rPr>
              <a:t>Data Subcommittee</a:t>
            </a:r>
            <a:br>
              <a:rPr kumimoji="0" lang="en-US" sz="1467" b="1" i="0" u="none" strike="noStrike" kern="1200" cap="none" spc="0" normalizeH="0" baseline="0" noProof="0">
                <a:ln>
                  <a:noFill/>
                </a:ln>
                <a:solidFill>
                  <a:prstClr val="black"/>
                </a:solidFill>
                <a:effectLst/>
                <a:uLnTx/>
                <a:uFillTx/>
                <a:latin typeface="Arial"/>
                <a:ea typeface="+mn-ea"/>
                <a:cs typeface="+mn-cs"/>
              </a:rPr>
            </a:br>
            <a:r>
              <a:rPr kumimoji="0" lang="en-US" sz="1467" b="0" i="0" u="none" strike="noStrike" kern="1200" cap="none" spc="0" normalizeH="0" baseline="0" noProof="0">
                <a:ln>
                  <a:noFill/>
                </a:ln>
                <a:solidFill>
                  <a:srgbClr val="32A03E"/>
                </a:solidFill>
                <a:effectLst/>
                <a:uLnTx/>
                <a:uFillTx/>
                <a:latin typeface="Arial"/>
                <a:ea typeface="+mn-ea"/>
                <a:cs typeface="+mn-cs"/>
              </a:rPr>
              <a:t>Christy Lopez</a:t>
            </a:r>
            <a:endParaRPr kumimoji="0" lang="en-US" sz="1467" b="0" i="0" u="none" strike="noStrike" kern="1200" cap="none" spc="0" normalizeH="0" baseline="0" noProof="0">
              <a:ln>
                <a:noFill/>
              </a:ln>
              <a:solidFill>
                <a:srgbClr val="32A03E"/>
              </a:solidFill>
              <a:effectLst/>
              <a:uLnTx/>
              <a:uFillTx/>
              <a:latin typeface="Arial"/>
              <a:ea typeface="+mn-ea"/>
              <a:cs typeface="Arial"/>
            </a:endParaRPr>
          </a:p>
        </p:txBody>
      </p:sp>
    </p:spTree>
    <p:extLst>
      <p:ext uri="{BB962C8B-B14F-4D97-AF65-F5344CB8AC3E}">
        <p14:creationId xmlns:p14="http://schemas.microsoft.com/office/powerpoint/2010/main" val="2036222028"/>
      </p:ext>
    </p:extLst>
  </p:cSld>
  <p:clrMapOvr>
    <a:masterClrMapping/>
  </p:clrMapOvr>
  <p:transition>
    <p:fade/>
  </p:transition>
</p:sld>
</file>

<file path=ppt/slides/slide1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1C2CDD-30C7-9B22-58FA-64EB02808FF3}"/>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F0388FA-1B63-9990-445E-33FC33086C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02694F2-9080-788B-9EEE-8ADD59822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9B7A5BD7-733C-940A-F9A7-E3271218BB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6747238A-C380-DD70-20BE-6851C89CCE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275D51F-D0F2-1B0E-0B0B-A673DFC9E11C}"/>
              </a:ext>
            </a:extLst>
          </p:cNvPr>
          <p:cNvSpPr>
            <a:spLocks noGrp="1"/>
          </p:cNvSpPr>
          <p:nvPr>
            <p:ph type="title"/>
          </p:nvPr>
        </p:nvSpPr>
        <p:spPr>
          <a:xfrm>
            <a:off x="330740" y="348865"/>
            <a:ext cx="11449455" cy="877729"/>
          </a:xfrm>
        </p:spPr>
        <p:txBody>
          <a:bodyPr vert="horz" lIns="91440" tIns="45720" rIns="91440" bIns="45720" rtlCol="0" anchor="ctr">
            <a:normAutofit/>
          </a:bodyPr>
          <a:lstStyle/>
          <a:p>
            <a:pPr algn="ctr"/>
            <a:r>
              <a:rPr lang="en-US" sz="4000" b="1">
                <a:solidFill>
                  <a:schemeClr val="bg1"/>
                </a:solidFill>
                <a:latin typeface="Segoe UI" panose="020B0502040204020203" pitchFamily="34" charset="0"/>
                <a:cs typeface="Segoe UI" panose="020B0502040204020203" pitchFamily="34" charset="0"/>
              </a:rPr>
              <a:t>Workgroup Messages to LOHPs</a:t>
            </a:r>
            <a:endParaRPr lang="en-US" sz="4000" b="1" kern="1200">
              <a:solidFill>
                <a:schemeClr val="bg1"/>
              </a:solidFill>
              <a:latin typeface="Segoe UI" panose="020B0502040204020203" pitchFamily="34" charset="0"/>
              <a:ea typeface="+mj-ea"/>
              <a:cs typeface="Segoe UI" panose="020B0502040204020203" pitchFamily="34" charset="0"/>
            </a:endParaRPr>
          </a:p>
        </p:txBody>
      </p:sp>
      <p:pic>
        <p:nvPicPr>
          <p:cNvPr id="3" name="Picture 2">
            <a:extLst>
              <a:ext uri="{FF2B5EF4-FFF2-40B4-BE49-F238E27FC236}">
                <a16:creationId xmlns:a16="http://schemas.microsoft.com/office/drawing/2014/main" id="{6A3126FF-C131-DDC1-FB70-EAE83C511EED}"/>
              </a:ext>
            </a:extLst>
          </p:cNvPr>
          <p:cNvPicPr>
            <a:picLocks noChangeAspect="1"/>
          </p:cNvPicPr>
          <p:nvPr/>
        </p:nvPicPr>
        <p:blipFill>
          <a:blip r:embed="rId3"/>
          <a:srcRect t="1655"/>
          <a:stretch>
            <a:fillRect/>
          </a:stretch>
        </p:blipFill>
        <p:spPr>
          <a:xfrm>
            <a:off x="538162" y="1607420"/>
            <a:ext cx="11115675" cy="4758614"/>
          </a:xfrm>
          <a:prstGeom prst="rect">
            <a:avLst/>
          </a:prstGeom>
        </p:spPr>
      </p:pic>
      <p:sp>
        <p:nvSpPr>
          <p:cNvPr id="4" name="TextBox 3">
            <a:extLst>
              <a:ext uri="{FF2B5EF4-FFF2-40B4-BE49-F238E27FC236}">
                <a16:creationId xmlns:a16="http://schemas.microsoft.com/office/drawing/2014/main" id="{010AEB86-3040-1862-CFA6-6DDA30CA9E85}"/>
              </a:ext>
            </a:extLst>
          </p:cNvPr>
          <p:cNvSpPr txBox="1"/>
          <p:nvPr/>
        </p:nvSpPr>
        <p:spPr>
          <a:xfrm>
            <a:off x="638174" y="6238203"/>
            <a:ext cx="10925175" cy="923330"/>
          </a:xfrm>
          <a:prstGeom prst="rect">
            <a:avLst/>
          </a:prstGeom>
          <a:noFill/>
        </p:spPr>
        <p:txBody>
          <a:bodyPr wrap="square" lIns="91440" tIns="45720" rIns="91440" bIns="45720" rtlCol="0" anchor="t">
            <a:spAutoFit/>
          </a:bodyPr>
          <a:lstStyle/>
          <a:p>
            <a:pPr algn="ctr">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Join a Workgroup! </a:t>
            </a:r>
            <a:endParaRPr lang="en-US"/>
          </a:p>
          <a:p>
            <a:pPr algn="ctr">
              <a:defRPr/>
            </a:pPr>
            <a:r>
              <a:rPr lang="en-US">
                <a:solidFill>
                  <a:prstClr val="black"/>
                </a:solidFill>
                <a:latin typeface="Calibri" panose="020F0502020204030204"/>
              </a:rPr>
              <a: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Contact COHTAC or your program consultant for contact information and to be added to meeting notifications.</a:t>
            </a:r>
            <a:endParaRPr lang="en-US">
              <a:solidFill>
                <a:prstClr val="black"/>
              </a:solidFill>
              <a:ea typeface="Calibri"/>
              <a:cs typeface="Calibri"/>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2895005440"/>
      </p:ext>
    </p:extLst>
  </p:cSld>
  <p:clrMapOvr>
    <a:masterClrMapping/>
  </p:clrMapOvr>
  <p:transition>
    <p:fade/>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8E739-E4A9-5FCA-3461-375F519FB817}"/>
              </a:ext>
            </a:extLst>
          </p:cNvPr>
          <p:cNvSpPr>
            <a:spLocks noGrp="1"/>
          </p:cNvSpPr>
          <p:nvPr>
            <p:ph type="title"/>
          </p:nvPr>
        </p:nvSpPr>
        <p:spPr>
          <a:xfrm>
            <a:off x="451013" y="1782671"/>
            <a:ext cx="2686298" cy="3292658"/>
          </a:xfrm>
        </p:spPr>
        <p:txBody>
          <a:bodyPr anchor="ctr">
            <a:normAutofit/>
          </a:bodyPr>
          <a:lstStyle/>
          <a:p>
            <a:r>
              <a:rPr lang="en-US" sz="3400"/>
              <a:t>Breakout / Networking</a:t>
            </a:r>
            <a:br>
              <a:rPr lang="en-US" sz="3400"/>
            </a:br>
            <a:r>
              <a:rPr lang="en-US" sz="3400"/>
              <a:t>LOPH Priorities 2027 - 2030</a:t>
            </a:r>
          </a:p>
        </p:txBody>
      </p:sp>
      <p:sp>
        <p:nvSpPr>
          <p:cNvPr id="3" name="Subtitle 2">
            <a:extLst>
              <a:ext uri="{FF2B5EF4-FFF2-40B4-BE49-F238E27FC236}">
                <a16:creationId xmlns:a16="http://schemas.microsoft.com/office/drawing/2014/main" id="{C047DBFF-F210-CC40-F0B2-88AFE7413503}"/>
              </a:ext>
            </a:extLst>
          </p:cNvPr>
          <p:cNvSpPr>
            <a:spLocks noGrp="1"/>
          </p:cNvSpPr>
          <p:nvPr>
            <p:ph idx="1"/>
          </p:nvPr>
        </p:nvSpPr>
        <p:spPr>
          <a:xfrm>
            <a:off x="4039340" y="988081"/>
            <a:ext cx="6311737" cy="4881838"/>
          </a:xfrm>
        </p:spPr>
        <p:txBody>
          <a:bodyPr vert="horz" lIns="91440" tIns="45720" rIns="91440" bIns="45720" rtlCol="0" anchor="t">
            <a:normAutofit/>
          </a:bodyPr>
          <a:lstStyle/>
          <a:p>
            <a:pPr marL="0" indent="0">
              <a:buNone/>
            </a:pPr>
            <a:r>
              <a:rPr lang="en-US"/>
              <a:t>20 minutes per topic:</a:t>
            </a:r>
          </a:p>
          <a:p>
            <a:r>
              <a:rPr lang="en-US">
                <a:latin typeface="Arial"/>
                <a:cs typeface="Arial"/>
              </a:rPr>
              <a:t>1. School Dental Program: Red</a:t>
            </a:r>
            <a:endParaRPr lang="en-US"/>
          </a:p>
          <a:p>
            <a:r>
              <a:rPr lang="en-US">
                <a:latin typeface="Arial"/>
                <a:cs typeface="Arial"/>
              </a:rPr>
              <a:t>2. Medical Dental Integration: Green</a:t>
            </a:r>
            <a:endParaRPr lang="en-US"/>
          </a:p>
          <a:p>
            <a:r>
              <a:rPr lang="en-US">
                <a:latin typeface="Arial"/>
                <a:cs typeface="Arial"/>
              </a:rPr>
              <a:t>3. Concentric Circles of Care: Blue</a:t>
            </a:r>
            <a:endParaRPr lang="en-US"/>
          </a:p>
          <a:p>
            <a:r>
              <a:rPr lang="en-US">
                <a:latin typeface="Arial"/>
                <a:cs typeface="Arial"/>
              </a:rPr>
              <a:t>4. Fluoride and CWF: Yellow</a:t>
            </a:r>
            <a:endParaRPr lang="en-US"/>
          </a:p>
          <a:p>
            <a:pPr marL="0" indent="0">
              <a:buNone/>
            </a:pPr>
            <a:endParaRPr lang="en-US">
              <a:latin typeface="Arial"/>
              <a:cs typeface="Arial"/>
            </a:endParaRPr>
          </a:p>
          <a:p>
            <a:pPr marL="0" indent="0">
              <a:buNone/>
            </a:pPr>
            <a:r>
              <a:rPr lang="en-US" i="1">
                <a:latin typeface="Arial"/>
                <a:cs typeface="Arial"/>
              </a:rPr>
              <a:t>*All groups will cover all topics</a:t>
            </a:r>
          </a:p>
          <a:p>
            <a:endParaRPr lang="en-US"/>
          </a:p>
        </p:txBody>
      </p:sp>
    </p:spTree>
    <p:extLst>
      <p:ext uri="{BB962C8B-B14F-4D97-AF65-F5344CB8AC3E}">
        <p14:creationId xmlns:p14="http://schemas.microsoft.com/office/powerpoint/2010/main" val="250881341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87030-77AB-3B32-A439-DDEABBA90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883823-685B-4302-8D0E-869A5FE0F603}"/>
              </a:ext>
            </a:extLst>
          </p:cNvPr>
          <p:cNvSpPr>
            <a:spLocks noGrp="1"/>
          </p:cNvSpPr>
          <p:nvPr>
            <p:ph type="title"/>
          </p:nvPr>
        </p:nvSpPr>
        <p:spPr>
          <a:xfrm>
            <a:off x="495673" y="2082317"/>
            <a:ext cx="3932237" cy="2097797"/>
          </a:xfrm>
        </p:spPr>
        <p:txBody>
          <a:bodyPr anchor="b">
            <a:normAutofit/>
          </a:bodyPr>
          <a:lstStyle/>
          <a:p>
            <a:pPr algn="ctr"/>
            <a:r>
              <a:rPr lang="en-US">
                <a:latin typeface="Arial"/>
                <a:cs typeface="Arial"/>
              </a:rPr>
              <a:t>Breakout Instructions</a:t>
            </a:r>
          </a:p>
        </p:txBody>
      </p:sp>
      <p:sp>
        <p:nvSpPr>
          <p:cNvPr id="27" name="Content Placeholder 26">
            <a:extLst>
              <a:ext uri="{FF2B5EF4-FFF2-40B4-BE49-F238E27FC236}">
                <a16:creationId xmlns:a16="http://schemas.microsoft.com/office/drawing/2014/main" id="{9F192BC4-BAFA-C296-707A-5F846261F60A}"/>
              </a:ext>
            </a:extLst>
          </p:cNvPr>
          <p:cNvSpPr>
            <a:spLocks noGrp="1"/>
          </p:cNvSpPr>
          <p:nvPr>
            <p:ph idx="1"/>
          </p:nvPr>
        </p:nvSpPr>
        <p:spPr>
          <a:xfrm>
            <a:off x="5183188" y="707923"/>
            <a:ext cx="6509658" cy="5449178"/>
          </a:xfrm>
        </p:spPr>
        <p:txBody>
          <a:bodyPr vert="horz" lIns="91440" tIns="45720" rIns="91440" bIns="45720" rtlCol="0" anchor="t">
            <a:normAutofit/>
          </a:bodyPr>
          <a:lstStyle/>
          <a:p>
            <a:pPr marL="0" indent="0">
              <a:buNone/>
            </a:pPr>
            <a:r>
              <a:rPr lang="en-US" sz="1600" b="1">
                <a:solidFill>
                  <a:srgbClr val="000000"/>
                </a:solidFill>
                <a:latin typeface="Arial"/>
                <a:cs typeface="Arial"/>
              </a:rPr>
              <a:t>Group Instructions: discuss the four priorities for the next grant cycle 2027-2030</a:t>
            </a:r>
            <a:br>
              <a:rPr lang="en-US" sz="1600" b="1">
                <a:solidFill>
                  <a:srgbClr val="000000"/>
                </a:solidFill>
                <a:latin typeface="Arial"/>
                <a:cs typeface="Arial"/>
              </a:rPr>
            </a:br>
            <a:endParaRPr lang="en-US" sz="1600" b="1">
              <a:solidFill>
                <a:srgbClr val="000000"/>
              </a:solidFill>
              <a:latin typeface="Arial"/>
              <a:cs typeface="Arial"/>
            </a:endParaRPr>
          </a:p>
          <a:p>
            <a:pPr marL="457200" lvl="1" indent="0">
              <a:buNone/>
            </a:pPr>
            <a:r>
              <a:rPr lang="en-US" sz="1600">
                <a:solidFill>
                  <a:srgbClr val="000000"/>
                </a:solidFill>
                <a:latin typeface="Arial"/>
                <a:cs typeface="Arial"/>
              </a:rPr>
              <a:t>A. Identify volunteers for the following roles:</a:t>
            </a:r>
          </a:p>
          <a:p>
            <a:pPr lvl="2"/>
            <a:r>
              <a:rPr lang="en-US" sz="1600" b="1">
                <a:solidFill>
                  <a:srgbClr val="000000"/>
                </a:solidFill>
                <a:latin typeface="Arial"/>
                <a:cs typeface="Arial"/>
              </a:rPr>
              <a:t>Notetaker:</a:t>
            </a:r>
            <a:r>
              <a:rPr lang="en-US" sz="1600">
                <a:solidFill>
                  <a:srgbClr val="000000"/>
                </a:solidFill>
                <a:latin typeface="Arial"/>
                <a:cs typeface="Arial"/>
              </a:rPr>
              <a:t> document group discussion on the large easel pad. Title each priority on the easel pad and take notes for each priority. </a:t>
            </a:r>
          </a:p>
          <a:p>
            <a:pPr lvl="2"/>
            <a:r>
              <a:rPr lang="en-US" sz="1600" b="1">
                <a:solidFill>
                  <a:srgbClr val="000000"/>
                </a:solidFill>
                <a:latin typeface="Arial"/>
                <a:cs typeface="Arial"/>
              </a:rPr>
              <a:t>Reporter: </a:t>
            </a:r>
            <a:r>
              <a:rPr lang="en-US" sz="1600">
                <a:solidFill>
                  <a:srgbClr val="000000"/>
                </a:solidFill>
                <a:latin typeface="Arial"/>
                <a:cs typeface="Arial"/>
              </a:rPr>
              <a:t>During the report out session, share 5-minute overview, covering all priorities. Share 1-2 key takeaways that your group discussed for each priority.</a:t>
            </a:r>
          </a:p>
          <a:p>
            <a:pPr lvl="2"/>
            <a:endParaRPr lang="en-US" sz="1600">
              <a:solidFill>
                <a:srgbClr val="000000"/>
              </a:solidFill>
            </a:endParaRPr>
          </a:p>
          <a:p>
            <a:pPr marL="457200" lvl="1" indent="0">
              <a:buNone/>
            </a:pPr>
            <a:r>
              <a:rPr lang="en-US" sz="1600">
                <a:solidFill>
                  <a:srgbClr val="000000"/>
                </a:solidFill>
                <a:latin typeface="Arial"/>
                <a:cs typeface="Arial"/>
              </a:rPr>
              <a:t>B. Listen to the Subject Matter Expert’s (SME) overview for each priority then have a group discussion regarding the following:</a:t>
            </a:r>
          </a:p>
          <a:p>
            <a:pPr lvl="2"/>
            <a:r>
              <a:rPr lang="en-US" sz="1600">
                <a:solidFill>
                  <a:srgbClr val="000000"/>
                </a:solidFill>
                <a:latin typeface="Arial"/>
                <a:cs typeface="Arial"/>
              </a:rPr>
              <a:t>Key outcome that can be achieved by implementing this priority</a:t>
            </a:r>
          </a:p>
          <a:p>
            <a:pPr lvl="2"/>
            <a:r>
              <a:rPr lang="en-US" sz="1600">
                <a:solidFill>
                  <a:srgbClr val="000000"/>
                </a:solidFill>
                <a:latin typeface="Arial"/>
                <a:cs typeface="Arial"/>
              </a:rPr>
              <a:t>Strategies that are effective and sustainable</a:t>
            </a:r>
          </a:p>
          <a:p>
            <a:pPr lvl="2"/>
            <a:r>
              <a:rPr lang="en-US" sz="1600">
                <a:solidFill>
                  <a:srgbClr val="000000"/>
                </a:solidFill>
                <a:latin typeface="Arial"/>
                <a:cs typeface="Arial"/>
              </a:rPr>
              <a:t>Anticipated challenges</a:t>
            </a:r>
          </a:p>
          <a:p>
            <a:pPr lvl="2"/>
            <a:r>
              <a:rPr lang="en-US" sz="1600">
                <a:solidFill>
                  <a:srgbClr val="000000"/>
                </a:solidFill>
                <a:latin typeface="Arial"/>
                <a:cs typeface="Arial"/>
              </a:rPr>
              <a:t>What support/resources are needed for this priority?</a:t>
            </a:r>
          </a:p>
          <a:p>
            <a:pPr lvl="2"/>
            <a:r>
              <a:rPr lang="en-US" sz="1600">
                <a:solidFill>
                  <a:srgbClr val="000000"/>
                </a:solidFill>
                <a:latin typeface="Arial"/>
                <a:cs typeface="Arial"/>
              </a:rPr>
              <a:t>Other (discuss any additional questions) </a:t>
            </a:r>
          </a:p>
          <a:p>
            <a:endParaRPr lang="en-US" sz="1400">
              <a:solidFill>
                <a:schemeClr val="accent6">
                  <a:lumMod val="75000"/>
                </a:schemeClr>
              </a:solidFill>
            </a:endParaRPr>
          </a:p>
        </p:txBody>
      </p:sp>
    </p:spTree>
    <p:extLst>
      <p:ext uri="{BB962C8B-B14F-4D97-AF65-F5344CB8AC3E}">
        <p14:creationId xmlns:p14="http://schemas.microsoft.com/office/powerpoint/2010/main" val="420768590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D932C-B1A1-E486-E4A2-CEEF719E4947}"/>
              </a:ext>
            </a:extLst>
          </p:cNvPr>
          <p:cNvSpPr>
            <a:spLocks noGrp="1"/>
          </p:cNvSpPr>
          <p:nvPr>
            <p:ph type="title"/>
          </p:nvPr>
        </p:nvSpPr>
        <p:spPr>
          <a:xfrm>
            <a:off x="451013" y="1782671"/>
            <a:ext cx="2686298" cy="3292658"/>
          </a:xfrm>
        </p:spPr>
        <p:txBody>
          <a:bodyPr anchor="ctr">
            <a:normAutofit/>
          </a:bodyPr>
          <a:lstStyle/>
          <a:p>
            <a:r>
              <a:rPr lang="en-US">
                <a:latin typeface="Arial"/>
                <a:cs typeface="Arial"/>
              </a:rPr>
              <a:t>  Report Out</a:t>
            </a:r>
          </a:p>
        </p:txBody>
      </p:sp>
      <p:sp>
        <p:nvSpPr>
          <p:cNvPr id="3" name="Content Placeholder 2">
            <a:extLst>
              <a:ext uri="{FF2B5EF4-FFF2-40B4-BE49-F238E27FC236}">
                <a16:creationId xmlns:a16="http://schemas.microsoft.com/office/drawing/2014/main" id="{32B8EABC-9F9C-EAB9-18EF-B360B57920C6}"/>
              </a:ext>
            </a:extLst>
          </p:cNvPr>
          <p:cNvSpPr>
            <a:spLocks noGrp="1"/>
          </p:cNvSpPr>
          <p:nvPr>
            <p:ph idx="1"/>
          </p:nvPr>
        </p:nvSpPr>
        <p:spPr>
          <a:xfrm>
            <a:off x="4039340" y="2169181"/>
            <a:ext cx="5644987" cy="3700738"/>
          </a:xfrm>
        </p:spPr>
        <p:txBody>
          <a:bodyPr vert="horz" lIns="91440" tIns="45720" rIns="91440" bIns="45720" rtlCol="0" anchor="t">
            <a:normAutofit/>
          </a:bodyPr>
          <a:lstStyle/>
          <a:p>
            <a:pPr marL="0" indent="0">
              <a:buNone/>
            </a:pPr>
            <a:r>
              <a:rPr lang="en-US">
                <a:latin typeface="Arial"/>
                <a:cs typeface="Arial"/>
              </a:rPr>
              <a:t>Please share 1-2 key takeaways for each priority:</a:t>
            </a:r>
          </a:p>
          <a:p>
            <a:pPr marL="0" indent="0">
              <a:buNone/>
            </a:pPr>
            <a:r>
              <a:rPr lang="en-US">
                <a:latin typeface="Arial"/>
                <a:cs typeface="Arial"/>
              </a:rPr>
              <a:t>(5 minutes total per color group)</a:t>
            </a:r>
          </a:p>
          <a:p>
            <a:pPr lvl="1">
              <a:buClr>
                <a:srgbClr val="9C1D96"/>
              </a:buClr>
              <a:buFont typeface="Courier New" panose="020B0604020202020204" pitchFamily="34" charset="0"/>
              <a:buChar char="o"/>
            </a:pPr>
            <a:r>
              <a:rPr lang="en-US">
                <a:solidFill>
                  <a:schemeClr val="accent1"/>
                </a:solidFill>
              </a:rPr>
              <a:t>Red</a:t>
            </a:r>
          </a:p>
          <a:p>
            <a:pPr lvl="1">
              <a:buClr>
                <a:srgbClr val="9C1D96"/>
              </a:buClr>
              <a:buFont typeface="Courier New" panose="020B0604020202020204" pitchFamily="34" charset="0"/>
              <a:buChar char="o"/>
            </a:pPr>
            <a:r>
              <a:rPr lang="en-US">
                <a:solidFill>
                  <a:schemeClr val="accent1"/>
                </a:solidFill>
              </a:rPr>
              <a:t>Green</a:t>
            </a:r>
          </a:p>
          <a:p>
            <a:pPr lvl="1">
              <a:buClr>
                <a:srgbClr val="9C1D96"/>
              </a:buClr>
              <a:buFont typeface="Courier New" panose="020B0604020202020204" pitchFamily="34" charset="0"/>
              <a:buChar char="o"/>
            </a:pPr>
            <a:r>
              <a:rPr lang="en-US">
                <a:solidFill>
                  <a:schemeClr val="accent1"/>
                </a:solidFill>
              </a:rPr>
              <a:t>Blue</a:t>
            </a:r>
          </a:p>
          <a:p>
            <a:pPr lvl="1">
              <a:buClr>
                <a:srgbClr val="9C1D96"/>
              </a:buClr>
              <a:buFont typeface="Courier New" panose="020B0604020202020204" pitchFamily="34" charset="0"/>
              <a:buChar char="o"/>
            </a:pPr>
            <a:r>
              <a:rPr lang="en-US">
                <a:solidFill>
                  <a:schemeClr val="accent1"/>
                </a:solidFill>
              </a:rPr>
              <a:t>Yellow</a:t>
            </a:r>
          </a:p>
        </p:txBody>
      </p:sp>
    </p:spTree>
    <p:extLst>
      <p:ext uri="{BB962C8B-B14F-4D97-AF65-F5344CB8AC3E}">
        <p14:creationId xmlns:p14="http://schemas.microsoft.com/office/powerpoint/2010/main" val="312313103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3529C-3840-2453-F8E4-94C8292E0101}"/>
              </a:ext>
            </a:extLst>
          </p:cNvPr>
          <p:cNvSpPr>
            <a:spLocks noGrp="1"/>
          </p:cNvSpPr>
          <p:nvPr>
            <p:ph type="ctrTitle"/>
          </p:nvPr>
        </p:nvSpPr>
        <p:spPr>
          <a:xfrm>
            <a:off x="994611" y="1739699"/>
            <a:ext cx="10540238" cy="2960638"/>
          </a:xfrm>
        </p:spPr>
        <p:txBody>
          <a:bodyPr>
            <a:noAutofit/>
          </a:bodyPr>
          <a:lstStyle/>
          <a:p>
            <a:r>
              <a:rPr lang="en-US" sz="4000"/>
              <a:t>Looking at the Landscape for Oral Health</a:t>
            </a:r>
            <a:br>
              <a:rPr lang="en-US" sz="4000"/>
            </a:br>
            <a:r>
              <a:rPr lang="en-US" sz="4000"/>
              <a:t>Eileen Espejo, Co-Chair, CPOH</a:t>
            </a:r>
            <a:br>
              <a:rPr lang="en-US" sz="4000"/>
            </a:br>
            <a:r>
              <a:rPr lang="en-US" sz="4000"/>
              <a:t>Senior Managing Director, Children Now</a:t>
            </a:r>
          </a:p>
        </p:txBody>
      </p:sp>
    </p:spTree>
    <p:extLst>
      <p:ext uri="{BB962C8B-B14F-4D97-AF65-F5344CB8AC3E}">
        <p14:creationId xmlns:p14="http://schemas.microsoft.com/office/powerpoint/2010/main" val="228783028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7D08C-8B42-C43D-812C-30F920911DF7}"/>
              </a:ext>
            </a:extLst>
          </p:cNvPr>
          <p:cNvSpPr>
            <a:spLocks noGrp="1"/>
          </p:cNvSpPr>
          <p:nvPr>
            <p:ph type="ctrTitle"/>
          </p:nvPr>
        </p:nvSpPr>
        <p:spPr>
          <a:xfrm>
            <a:off x="301637" y="2052137"/>
            <a:ext cx="11074731" cy="1120842"/>
          </a:xfrm>
        </p:spPr>
        <p:txBody>
          <a:bodyPr>
            <a:noAutofit/>
          </a:bodyPr>
          <a:lstStyle/>
          <a:p>
            <a:r>
              <a:rPr lang="en-US" sz="3200" u="sng">
                <a:solidFill>
                  <a:srgbClr val="002495"/>
                </a:solidFill>
                <a:hlinkClick r:id="rId2">
                  <a:extLst>
                    <a:ext uri="{A12FA001-AC4F-418D-AE19-62706E023703}">
                      <ahyp:hlinkClr xmlns:ahyp="http://schemas.microsoft.com/office/drawing/2018/hyperlinkcolor" val="tx"/>
                    </a:ext>
                  </a:extLst>
                </a:hlinkClick>
              </a:rPr>
              <a:t>https://www.youtube.com/watch?v=FFWpWTrA6_k</a:t>
            </a:r>
            <a:endParaRPr lang="en-US" sz="3200">
              <a:solidFill>
                <a:srgbClr val="002495"/>
              </a:solidFill>
            </a:endParaRPr>
          </a:p>
        </p:txBody>
      </p:sp>
    </p:spTree>
    <p:extLst>
      <p:ext uri="{BB962C8B-B14F-4D97-AF65-F5344CB8AC3E}">
        <p14:creationId xmlns:p14="http://schemas.microsoft.com/office/powerpoint/2010/main" val="393026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4CDFC-F978-48EC-0042-94A26263C24C}"/>
            </a:ext>
          </a:extLst>
        </p:cNvPr>
        <p:cNvGrpSpPr/>
        <p:nvPr/>
      </p:nvGrpSpPr>
      <p:grpSpPr>
        <a:xfrm>
          <a:off x="0" y="0"/>
          <a:ext cx="0" cy="0"/>
          <a:chOff x="0" y="0"/>
          <a:chExt cx="0" cy="0"/>
        </a:xfrm>
      </p:grpSpPr>
      <p:sp>
        <p:nvSpPr>
          <p:cNvPr id="6" name="Slide Number Placeholder 6">
            <a:extLst>
              <a:ext uri="{FF2B5EF4-FFF2-40B4-BE49-F238E27FC236}">
                <a16:creationId xmlns:a16="http://schemas.microsoft.com/office/drawing/2014/main" id="{FDE5FC95-6A3E-697E-0E0D-97A17C655419}"/>
              </a:ext>
              <a:ext uri="{C183D7F6-B498-43B3-948B-1728B52AA6E4}">
                <adec:decorative xmlns:adec="http://schemas.microsoft.com/office/drawing/2017/decorative" val="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D71972-4D9B-4849-B57D-2F08B4442115}" type="slidenum">
              <a:rPr kumimoji="0" lang="en-US" sz="1200" b="1" i="0" u="none" strike="noStrike" kern="1200" cap="none" spc="0" normalizeH="0" baseline="0" noProof="0" smtClean="0">
                <a:ln>
                  <a:noFill/>
                </a:ln>
                <a:solidFill>
                  <a:srgbClr val="00249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a:ln>
                <a:noFill/>
              </a:ln>
              <a:solidFill>
                <a:srgbClr val="002495"/>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D114C5A1-D95A-E91C-1744-0B8CD27F2DCE}"/>
              </a:ext>
            </a:extLst>
          </p:cNvPr>
          <p:cNvPicPr>
            <a:picLocks noChangeAspect="1"/>
          </p:cNvPicPr>
          <p:nvPr/>
        </p:nvPicPr>
        <p:blipFill>
          <a:blip r:embed="rId2"/>
          <a:stretch>
            <a:fillRect/>
          </a:stretch>
        </p:blipFill>
        <p:spPr>
          <a:xfrm>
            <a:off x="601426" y="886381"/>
            <a:ext cx="3678057" cy="5089524"/>
          </a:xfrm>
          <a:prstGeom prst="rect">
            <a:avLst/>
          </a:prstGeom>
        </p:spPr>
      </p:pic>
      <p:sp>
        <p:nvSpPr>
          <p:cNvPr id="16" name="TextBox 15">
            <a:extLst>
              <a:ext uri="{FF2B5EF4-FFF2-40B4-BE49-F238E27FC236}">
                <a16:creationId xmlns:a16="http://schemas.microsoft.com/office/drawing/2014/main" id="{2B5AD159-5C3B-876C-1222-FCC9C64B4818}"/>
              </a:ext>
            </a:extLst>
          </p:cNvPr>
          <p:cNvSpPr txBox="1"/>
          <p:nvPr/>
        </p:nvSpPr>
        <p:spPr>
          <a:xfrm>
            <a:off x="5285398" y="2654668"/>
            <a:ext cx="6441440"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3200">
                <a:solidFill>
                  <a:srgbClr val="141F68"/>
                </a:solidFill>
                <a:latin typeface="Arial" panose="020B0604020202020204"/>
                <a:cs typeface="Arial" panose="020B0604020202020204"/>
              </a:rPr>
              <a:t>Began</a:t>
            </a:r>
            <a:r>
              <a:rPr kumimoji="0" lang="en-US" sz="3200" b="0" i="0" u="none" strike="noStrike" kern="1200" cap="none" spc="0" normalizeH="0" baseline="0" noProof="0">
                <a:ln>
                  <a:noFill/>
                </a:ln>
                <a:solidFill>
                  <a:srgbClr val="141F68"/>
                </a:solidFill>
                <a:effectLst/>
                <a:uLnTx/>
                <a:uFillTx/>
                <a:latin typeface="Arial" panose="020B0604020202020204"/>
                <a:ea typeface="+mn-ea"/>
                <a:cs typeface="Arial" panose="020B0604020202020204"/>
              </a:rPr>
              <a:t> late January 2026</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3200" b="0" i="0" u="none" strike="noStrike" kern="1200" cap="none" spc="0" normalizeH="0" baseline="0" noProof="0">
                <a:ln>
                  <a:noFill/>
                </a:ln>
                <a:solidFill>
                  <a:srgbClr val="141F68"/>
                </a:solidFill>
                <a:effectLst/>
                <a:uLnTx/>
                <a:uFillTx/>
                <a:latin typeface="Arial" panose="020B0604020202020204"/>
                <a:ea typeface="+mn-ea"/>
                <a:cs typeface="Arial" panose="020B0604020202020204"/>
              </a:rPr>
              <a:t>Partnership letter sent in January</a:t>
            </a:r>
          </a:p>
          <a:p>
            <a:pPr marL="285750" indent="-285750">
              <a:buFont typeface="Arial"/>
              <a:buChar char="•"/>
              <a:defRPr/>
            </a:pPr>
            <a:r>
              <a:rPr kumimoji="0" lang="en-US" sz="3200" b="0" i="0" u="none" strike="noStrike" kern="1200" cap="none" spc="0" normalizeH="0" baseline="0" noProof="0">
                <a:ln>
                  <a:noFill/>
                </a:ln>
                <a:solidFill>
                  <a:srgbClr val="141F68"/>
                </a:solidFill>
                <a:effectLst/>
                <a:uLnTx/>
                <a:uFillTx/>
                <a:latin typeface="Arial" panose="020B0604020202020204"/>
                <a:ea typeface="+mn-ea"/>
                <a:cs typeface="Arial" panose="020B0604020202020204"/>
              </a:rPr>
              <a:t>State Auditor estimates report will be published in Fall 2026</a:t>
            </a:r>
          </a:p>
        </p:txBody>
      </p:sp>
      <p:sp>
        <p:nvSpPr>
          <p:cNvPr id="2" name="TextBox 1">
            <a:extLst>
              <a:ext uri="{FF2B5EF4-FFF2-40B4-BE49-F238E27FC236}">
                <a16:creationId xmlns:a16="http://schemas.microsoft.com/office/drawing/2014/main" id="{644C0B61-1609-060C-8F40-ABBFB81CB18F}"/>
              </a:ext>
            </a:extLst>
          </p:cNvPr>
          <p:cNvSpPr txBox="1"/>
          <p:nvPr/>
        </p:nvSpPr>
        <p:spPr>
          <a:xfrm>
            <a:off x="5288506" y="432178"/>
            <a:ext cx="5885597" cy="923330"/>
          </a:xfrm>
          <a:prstGeom prst="rect">
            <a:avLst/>
          </a:prstGeom>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cs typeface="Arial"/>
              </a:rPr>
              <a:t>KOHA  Audit</a:t>
            </a:r>
            <a:endParaRPr lang="en-US"/>
          </a:p>
        </p:txBody>
      </p:sp>
    </p:spTree>
    <p:extLst>
      <p:ext uri="{BB962C8B-B14F-4D97-AF65-F5344CB8AC3E}">
        <p14:creationId xmlns:p14="http://schemas.microsoft.com/office/powerpoint/2010/main" val="337409885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BE1-28B3-EFB9-FC03-840C0ED8E213}"/>
              </a:ext>
            </a:extLst>
          </p:cNvPr>
          <p:cNvSpPr>
            <a:spLocks noGrp="1"/>
          </p:cNvSpPr>
          <p:nvPr>
            <p:ph type="ctrTitle"/>
          </p:nvPr>
        </p:nvSpPr>
        <p:spPr>
          <a:xfrm>
            <a:off x="467937" y="1378755"/>
            <a:ext cx="8206552" cy="3233353"/>
          </a:xfrm>
        </p:spPr>
        <p:txBody>
          <a:bodyPr>
            <a:normAutofit fontScale="90000"/>
          </a:bodyPr>
          <a:lstStyle/>
          <a:p>
            <a:r>
              <a:rPr lang="en-US">
                <a:latin typeface="Arial"/>
                <a:cs typeface="Arial"/>
              </a:rPr>
              <a:t>Closing Activity</a:t>
            </a:r>
            <a:br>
              <a:rPr lang="en-US"/>
            </a:br>
            <a:br>
              <a:rPr lang="en-US" sz="4400"/>
            </a:br>
            <a:r>
              <a:rPr lang="en-US" sz="4400">
                <a:latin typeface="Arial"/>
                <a:cs typeface="Arial"/>
              </a:rPr>
              <a:t>What is one word that captures your biggest takeaway or inspiration from today?</a:t>
            </a:r>
          </a:p>
        </p:txBody>
      </p:sp>
    </p:spTree>
    <p:extLst>
      <p:ext uri="{BB962C8B-B14F-4D97-AF65-F5344CB8AC3E}">
        <p14:creationId xmlns:p14="http://schemas.microsoft.com/office/powerpoint/2010/main" val="284714397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076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DE6D7-13C5-0EA0-72F0-32BB0787B479}"/>
              </a:ext>
            </a:extLst>
          </p:cNvPr>
          <p:cNvSpPr>
            <a:spLocks noGrp="1"/>
          </p:cNvSpPr>
          <p:nvPr>
            <p:ph type="title"/>
          </p:nvPr>
        </p:nvSpPr>
        <p:spPr>
          <a:xfrm>
            <a:off x="495673" y="2082317"/>
            <a:ext cx="3932237" cy="1346683"/>
          </a:xfrm>
        </p:spPr>
        <p:txBody>
          <a:bodyPr anchor="b">
            <a:normAutofit/>
          </a:bodyPr>
          <a:lstStyle/>
          <a:p>
            <a:pPr algn="ctr"/>
            <a:r>
              <a:rPr lang="en-US"/>
              <a:t>2027-2030 Grant Cycle</a:t>
            </a:r>
          </a:p>
        </p:txBody>
      </p:sp>
      <p:sp>
        <p:nvSpPr>
          <p:cNvPr id="3" name="Text Placeholder 2">
            <a:extLst>
              <a:ext uri="{FF2B5EF4-FFF2-40B4-BE49-F238E27FC236}">
                <a16:creationId xmlns:a16="http://schemas.microsoft.com/office/drawing/2014/main" id="{AD080C58-1E1D-9AFD-9AA9-7CC0F3D59ADD}"/>
              </a:ext>
            </a:extLst>
          </p:cNvPr>
          <p:cNvSpPr>
            <a:spLocks noGrp="1"/>
          </p:cNvSpPr>
          <p:nvPr>
            <p:ph type="body" sz="half" idx="2"/>
          </p:nvPr>
        </p:nvSpPr>
        <p:spPr>
          <a:xfrm>
            <a:off x="495672" y="3604315"/>
            <a:ext cx="3932237" cy="954433"/>
          </a:xfrm>
        </p:spPr>
        <p:txBody>
          <a:bodyPr anchor="ctr">
            <a:normAutofit/>
          </a:bodyPr>
          <a:lstStyle/>
          <a:p>
            <a:pPr algn="ctr"/>
            <a:r>
              <a:rPr lang="en-US" sz="3600">
                <a:latin typeface="Arial"/>
                <a:cs typeface="Arial"/>
              </a:rPr>
              <a:t>Key Changes </a:t>
            </a:r>
          </a:p>
        </p:txBody>
      </p:sp>
      <p:graphicFrame>
        <p:nvGraphicFramePr>
          <p:cNvPr id="6" name="Content Placeholder 3">
            <a:extLst>
              <a:ext uri="{FF2B5EF4-FFF2-40B4-BE49-F238E27FC236}">
                <a16:creationId xmlns:a16="http://schemas.microsoft.com/office/drawing/2014/main" id="{124D8EAA-3573-E95A-C459-852169514749}"/>
              </a:ext>
            </a:extLst>
          </p:cNvPr>
          <p:cNvGraphicFramePr>
            <a:graphicFrameLocks noGrp="1"/>
          </p:cNvGraphicFramePr>
          <p:nvPr>
            <p:ph idx="1"/>
          </p:nvPr>
        </p:nvGraphicFramePr>
        <p:xfrm>
          <a:off x="5183188" y="473765"/>
          <a:ext cx="6605904" cy="5910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982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EEBEE-9222-C94F-C949-9D8AA85C6F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43B46F-1243-8860-6957-903156D3D733}"/>
              </a:ext>
            </a:extLst>
          </p:cNvPr>
          <p:cNvSpPr>
            <a:spLocks noGrp="1"/>
          </p:cNvSpPr>
          <p:nvPr>
            <p:ph type="title"/>
          </p:nvPr>
        </p:nvSpPr>
        <p:spPr>
          <a:xfrm>
            <a:off x="443968" y="545905"/>
            <a:ext cx="10831286" cy="846708"/>
          </a:xfrm>
        </p:spPr>
        <p:txBody>
          <a:bodyPr vert="horz" lIns="91440" tIns="45720" rIns="91440" bIns="45720" rtlCol="0" anchor="ctr">
            <a:normAutofit/>
          </a:bodyPr>
          <a:lstStyle/>
          <a:p>
            <a:r>
              <a:rPr lang="en-US">
                <a:latin typeface="+mn-lt"/>
                <a:cs typeface="Arial"/>
              </a:rPr>
              <a:t>LOHP Priorities</a:t>
            </a:r>
            <a:endParaRPr lang="en-US"/>
          </a:p>
        </p:txBody>
      </p:sp>
      <p:sp>
        <p:nvSpPr>
          <p:cNvPr id="10" name="Slide Number Placeholder 6">
            <a:extLst>
              <a:ext uri="{FF2B5EF4-FFF2-40B4-BE49-F238E27FC236}">
                <a16:creationId xmlns:a16="http://schemas.microsoft.com/office/drawing/2014/main" id="{3DA85BE7-1994-5B1F-D35E-772C1276FE69}"/>
              </a:ext>
              <a:ext uri="{C183D7F6-B498-43B3-948B-1728B52AA6E4}">
                <adec:decorative xmlns:adec="http://schemas.microsoft.com/office/drawing/2017/decorative" val="1"/>
              </a:ext>
            </a:extLst>
          </p:cNvPr>
          <p:cNvSpPr>
            <a:spLocks noGrp="1"/>
          </p:cNvSpPr>
          <p:nvPr>
            <p:ph type="sldNum" sz="quarter" idx="4"/>
          </p:nvPr>
        </p:nvSpPr>
        <p:spPr>
          <a:xfrm>
            <a:off x="9225641" y="626744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D71972-4D9B-4849-B57D-2F08B4442115}" type="slidenum">
              <a:rPr kumimoji="0" lang="en-US" sz="1200" b="1" i="0" u="none" strike="noStrike" kern="1200" cap="none" spc="0" normalizeH="0" baseline="0" noProof="0" smtClean="0">
                <a:ln>
                  <a:noFill/>
                </a:ln>
                <a:solidFill>
                  <a:srgbClr val="00249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a:ln>
                <a:noFill/>
              </a:ln>
              <a:solidFill>
                <a:srgbClr val="002495"/>
              </a:solidFill>
              <a:effectLst/>
              <a:uLnTx/>
              <a:uFillTx/>
              <a:latin typeface="Arial" panose="020B0604020202020204" pitchFamily="34" charset="0"/>
              <a:ea typeface="+mn-ea"/>
              <a:cs typeface="Arial" panose="020B0604020202020204" pitchFamily="34" charset="0"/>
            </a:endParaRPr>
          </a:p>
        </p:txBody>
      </p:sp>
      <p:sp>
        <p:nvSpPr>
          <p:cNvPr id="7" name="Content Placeholder 6">
            <a:extLst>
              <a:ext uri="{FF2B5EF4-FFF2-40B4-BE49-F238E27FC236}">
                <a16:creationId xmlns:a16="http://schemas.microsoft.com/office/drawing/2014/main" id="{99B18E05-97F2-0493-8CEF-C5E6BAC7CC03}"/>
              </a:ext>
            </a:extLst>
          </p:cNvPr>
          <p:cNvSpPr>
            <a:spLocks noGrp="1"/>
          </p:cNvSpPr>
          <p:nvPr>
            <p:ph sz="half" idx="2"/>
          </p:nvPr>
        </p:nvSpPr>
        <p:spPr>
          <a:xfrm>
            <a:off x="443968" y="1618039"/>
            <a:ext cx="11304064" cy="4027387"/>
          </a:xfrm>
        </p:spPr>
        <p:txBody>
          <a:bodyPr vert="horz" lIns="91440" tIns="45720" rIns="91440" bIns="45720" rtlCol="0" anchor="t">
            <a:noAutofit/>
          </a:bodyPr>
          <a:lstStyle/>
          <a:p>
            <a:pPr marL="0" indent="0">
              <a:buNone/>
            </a:pPr>
            <a:r>
              <a:rPr lang="en-US" sz="2800" b="1">
                <a:solidFill>
                  <a:schemeClr val="tx1"/>
                </a:solidFill>
                <a:latin typeface="Arial"/>
                <a:cs typeface="Arial"/>
              </a:rPr>
              <a:t>Looking Ahead (2027-2030):</a:t>
            </a:r>
          </a:p>
          <a:p>
            <a:pPr marL="0" indent="0">
              <a:spcAft>
                <a:spcPts val="800"/>
              </a:spcAft>
              <a:buNone/>
            </a:pPr>
            <a:r>
              <a:rPr lang="en-US" sz="2800">
                <a:solidFill>
                  <a:schemeClr val="tx1"/>
                </a:solidFill>
                <a:latin typeface="Arial"/>
                <a:cs typeface="Arial"/>
              </a:rPr>
              <a:t>All LOHPs will be able to choose objectives and associated activities from the following priorities*:</a:t>
            </a:r>
            <a:endParaRPr lang="en-US" sz="2800" strike="sngStrike">
              <a:solidFill>
                <a:schemeClr val="tx1"/>
              </a:solidFill>
              <a:latin typeface="Arial"/>
              <a:cs typeface="Arial"/>
            </a:endParaRPr>
          </a:p>
          <a:p>
            <a:pPr lvl="1"/>
            <a:r>
              <a:rPr lang="en-US" sz="2800">
                <a:solidFill>
                  <a:schemeClr val="tx1"/>
                </a:solidFill>
                <a:latin typeface="Arial"/>
                <a:cs typeface="Arial"/>
              </a:rPr>
              <a:t>School-based Linkages</a:t>
            </a:r>
            <a:endParaRPr lang="en-US" sz="2800">
              <a:solidFill>
                <a:schemeClr val="tx1"/>
              </a:solidFill>
            </a:endParaRPr>
          </a:p>
          <a:p>
            <a:pPr lvl="1"/>
            <a:r>
              <a:rPr lang="en-US" sz="2800">
                <a:solidFill>
                  <a:schemeClr val="tx1"/>
                </a:solidFill>
                <a:latin typeface="Arial"/>
                <a:cs typeface="Arial"/>
              </a:rPr>
              <a:t>Medical-Dental Integration</a:t>
            </a:r>
            <a:endParaRPr lang="en-US" sz="2800">
              <a:solidFill>
                <a:schemeClr val="tx1"/>
              </a:solidFill>
            </a:endParaRPr>
          </a:p>
          <a:p>
            <a:pPr lvl="1"/>
            <a:r>
              <a:rPr lang="en-US" sz="2800">
                <a:solidFill>
                  <a:schemeClr val="tx1"/>
                </a:solidFill>
                <a:latin typeface="Arial"/>
                <a:cs typeface="Arial"/>
              </a:rPr>
              <a:t>Concentric Circles of Care</a:t>
            </a:r>
          </a:p>
          <a:p>
            <a:pPr lvl="1"/>
            <a:r>
              <a:rPr lang="en-US" sz="2800">
                <a:solidFill>
                  <a:schemeClr val="tx1"/>
                </a:solidFill>
                <a:latin typeface="Arial"/>
                <a:cs typeface="Arial"/>
              </a:rPr>
              <a:t>Community Water Fluoridation</a:t>
            </a:r>
          </a:p>
          <a:p>
            <a:pPr lvl="1"/>
            <a:r>
              <a:rPr lang="en-US" sz="2800">
                <a:solidFill>
                  <a:schemeClr val="tx1"/>
                </a:solidFill>
                <a:latin typeface="Arial"/>
                <a:cs typeface="Arial"/>
              </a:rPr>
              <a:t>Other oral health priority identified by LHJ/LOHP</a:t>
            </a:r>
          </a:p>
        </p:txBody>
      </p:sp>
      <p:sp>
        <p:nvSpPr>
          <p:cNvPr id="3" name="TextBox 2">
            <a:extLst>
              <a:ext uri="{FF2B5EF4-FFF2-40B4-BE49-F238E27FC236}">
                <a16:creationId xmlns:a16="http://schemas.microsoft.com/office/drawing/2014/main" id="{A4C97877-FD54-861F-E4A0-D5AF5298126A}"/>
              </a:ext>
            </a:extLst>
          </p:cNvPr>
          <p:cNvSpPr txBox="1"/>
          <p:nvPr/>
        </p:nvSpPr>
        <p:spPr>
          <a:xfrm>
            <a:off x="1632227" y="6211669"/>
            <a:ext cx="10438294" cy="646331"/>
          </a:xfrm>
          <a:prstGeom prst="rect">
            <a:avLst/>
          </a:prstGeom>
          <a:noFill/>
        </p:spPr>
        <p:txBody>
          <a:bodyPr wrap="square" lIns="91440" tIns="45720" rIns="91440" bIns="45720" rtlCol="0" anchor="t">
            <a:spAutoFit/>
          </a:bodyPr>
          <a:lstStyle/>
          <a:p>
            <a:r>
              <a:rPr lang="en-US"/>
              <a:t>*Identified and developed in conjunction with the California Oral Health Partnership, CHEAC, and CCLHO</a:t>
            </a:r>
            <a:endParaRPr lang="en-US">
              <a:cs typeface="Arial"/>
            </a:endParaRPr>
          </a:p>
        </p:txBody>
      </p:sp>
    </p:spTree>
    <p:extLst>
      <p:ext uri="{BB962C8B-B14F-4D97-AF65-F5344CB8AC3E}">
        <p14:creationId xmlns:p14="http://schemas.microsoft.com/office/powerpoint/2010/main" val="1064103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34482-F674-7077-3266-186757CF0C12}"/>
              </a:ext>
            </a:extLst>
          </p:cNvPr>
          <p:cNvSpPr>
            <a:spLocks noGrp="1"/>
          </p:cNvSpPr>
          <p:nvPr>
            <p:ph type="title"/>
          </p:nvPr>
        </p:nvSpPr>
        <p:spPr>
          <a:xfrm>
            <a:off x="680356" y="489634"/>
            <a:ext cx="10831285" cy="716314"/>
          </a:xfrm>
        </p:spPr>
        <p:txBody>
          <a:bodyPr anchor="t"/>
          <a:lstStyle/>
          <a:p>
            <a:r>
              <a:rPr lang="en-US"/>
              <a:t>Approximate Grant Timeline</a:t>
            </a:r>
          </a:p>
        </p:txBody>
      </p:sp>
      <p:graphicFrame>
        <p:nvGraphicFramePr>
          <p:cNvPr id="4" name="Table 3">
            <a:extLst>
              <a:ext uri="{FF2B5EF4-FFF2-40B4-BE49-F238E27FC236}">
                <a16:creationId xmlns:a16="http://schemas.microsoft.com/office/drawing/2014/main" id="{6EAA4619-CDF1-1F27-8989-9C2FE281CFC6}"/>
              </a:ext>
            </a:extLst>
          </p:cNvPr>
          <p:cNvGraphicFramePr>
            <a:graphicFrameLocks noGrp="1"/>
          </p:cNvGraphicFramePr>
          <p:nvPr/>
        </p:nvGraphicFramePr>
        <p:xfrm>
          <a:off x="1855888" y="1390880"/>
          <a:ext cx="8480220" cy="4735662"/>
        </p:xfrm>
        <a:graphic>
          <a:graphicData uri="http://schemas.openxmlformats.org/drawingml/2006/table">
            <a:tbl>
              <a:tblPr/>
              <a:tblGrid>
                <a:gridCol w="4133946">
                  <a:extLst>
                    <a:ext uri="{9D8B030D-6E8A-4147-A177-3AD203B41FA5}">
                      <a16:colId xmlns:a16="http://schemas.microsoft.com/office/drawing/2014/main" val="1685229177"/>
                    </a:ext>
                  </a:extLst>
                </a:gridCol>
                <a:gridCol w="4346274">
                  <a:extLst>
                    <a:ext uri="{9D8B030D-6E8A-4147-A177-3AD203B41FA5}">
                      <a16:colId xmlns:a16="http://schemas.microsoft.com/office/drawing/2014/main" val="2738948250"/>
                    </a:ext>
                  </a:extLst>
                </a:gridCol>
              </a:tblGrid>
              <a:tr h="381179">
                <a:tc gridSpan="2">
                  <a:txBody>
                    <a:bodyPr/>
                    <a:lstStyle/>
                    <a:p>
                      <a:pPr algn="ctr" rtl="0" fontAlgn="base">
                        <a:lnSpc>
                          <a:spcPts val="1350"/>
                        </a:lnSpc>
                        <a:buNone/>
                      </a:pPr>
                      <a:r>
                        <a:rPr lang="en-US" sz="2400" b="1" i="0" cap="small">
                          <a:solidFill>
                            <a:srgbClr val="FFFFFF"/>
                          </a:solidFill>
                          <a:effectLst/>
                          <a:latin typeface="Arial" panose="020B0604020202020204" pitchFamily="34" charset="0"/>
                        </a:rPr>
                        <a:t>Schedule of 2027-2030 LOHP Grants (Tentative)</a:t>
                      </a:r>
                      <a:r>
                        <a:rPr lang="en-US" sz="2400" b="0" i="0">
                          <a:solidFill>
                            <a:srgbClr val="FFFFFF"/>
                          </a:solidFill>
                          <a:effectLst/>
                          <a:latin typeface="Arial" panose="020B0604020202020204" pitchFamily="34" charset="0"/>
                        </a:rPr>
                        <a:t> </a:t>
                      </a:r>
                      <a:endParaRPr lang="en-US" sz="2400" b="0" i="0">
                        <a:effectLst/>
                      </a:endParaRP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extLst>
                  <a:ext uri="{0D108BD9-81ED-4DB2-BD59-A6C34878D82A}">
                    <a16:rowId xmlns:a16="http://schemas.microsoft.com/office/drawing/2014/main" val="43073803"/>
                  </a:ext>
                </a:extLst>
              </a:tr>
              <a:tr h="381179">
                <a:tc>
                  <a:txBody>
                    <a:bodyPr/>
                    <a:lstStyle/>
                    <a:p>
                      <a:pPr algn="l" rtl="0" fontAlgn="base">
                        <a:lnSpc>
                          <a:spcPts val="1350"/>
                        </a:lnSpc>
                        <a:buNone/>
                      </a:pPr>
                      <a:r>
                        <a:rPr lang="en-US" sz="2000" b="1" i="0">
                          <a:solidFill>
                            <a:srgbClr val="000000"/>
                          </a:solidFill>
                          <a:effectLst/>
                          <a:latin typeface="Arial" panose="020B0604020202020204" pitchFamily="34" charset="0"/>
                        </a:rPr>
                        <a:t>Activity </a:t>
                      </a:r>
                      <a:r>
                        <a:rPr lang="en-US" sz="2000" b="0" i="0">
                          <a:solidFill>
                            <a:srgbClr val="000000"/>
                          </a:solidFill>
                          <a:effectLst/>
                          <a:latin typeface="Arial" panose="020B0604020202020204" pitchFamily="34" charset="0"/>
                        </a:rPr>
                        <a:t> </a:t>
                      </a:r>
                      <a:endParaRPr lang="en-US" sz="2000" b="0" i="0">
                        <a:effectLst/>
                      </a:endParaRPr>
                    </a:p>
                  </a:txBody>
                  <a:tcPr anchor="b">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CCCCCC"/>
                    </a:solidFill>
                  </a:tcPr>
                </a:tc>
                <a:tc>
                  <a:txBody>
                    <a:bodyPr/>
                    <a:lstStyle/>
                    <a:p>
                      <a:pPr algn="l" rtl="0" fontAlgn="base">
                        <a:lnSpc>
                          <a:spcPts val="1350"/>
                        </a:lnSpc>
                        <a:buNone/>
                      </a:pPr>
                      <a:r>
                        <a:rPr lang="en-US" sz="2000" b="1" i="0">
                          <a:solidFill>
                            <a:srgbClr val="000000"/>
                          </a:solidFill>
                          <a:effectLst/>
                          <a:latin typeface="Arial" panose="020B0604020202020204" pitchFamily="34" charset="0"/>
                        </a:rPr>
                        <a:t>Action Date </a:t>
                      </a:r>
                      <a:r>
                        <a:rPr lang="en-US" sz="2000" b="0" i="0">
                          <a:solidFill>
                            <a:srgbClr val="000000"/>
                          </a:solidFill>
                          <a:effectLst/>
                          <a:latin typeface="Arial" panose="020B0604020202020204" pitchFamily="34" charset="0"/>
                        </a:rPr>
                        <a:t> </a:t>
                      </a:r>
                      <a:endParaRPr lang="en-US" sz="2000" b="0" i="0">
                        <a:effectLst/>
                      </a:endParaRPr>
                    </a:p>
                  </a:txBody>
                  <a:tcPr anchor="b">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2667804966"/>
                  </a:ext>
                </a:extLst>
              </a:tr>
              <a:tr h="381179">
                <a:tc>
                  <a:txBody>
                    <a:bodyPr/>
                    <a:lstStyle/>
                    <a:p>
                      <a:pPr algn="l" rtl="0" fontAlgn="base">
                        <a:lnSpc>
                          <a:spcPts val="1350"/>
                        </a:lnSpc>
                        <a:buNone/>
                      </a:pPr>
                      <a:r>
                        <a:rPr lang="en-US" sz="1600" b="0" i="0">
                          <a:solidFill>
                            <a:srgbClr val="201F1E"/>
                          </a:solidFill>
                          <a:effectLst/>
                          <a:latin typeface="Arial" panose="020B0604020202020204" pitchFamily="34" charset="0"/>
                        </a:rPr>
                        <a:t>Release Grant RFA</a:t>
                      </a:r>
                      <a:endParaRPr lang="en-US" sz="1600" b="0" i="0">
                        <a:effectLst/>
                      </a:endParaRPr>
                    </a:p>
                  </a:txBody>
                  <a:tcPr anchor="b">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algn="l" rtl="0" fontAlgn="base">
                        <a:lnSpc>
                          <a:spcPts val="1350"/>
                        </a:lnSpc>
                        <a:buNone/>
                      </a:pPr>
                      <a:r>
                        <a:rPr lang="en-US" sz="1600" b="0" i="0">
                          <a:solidFill>
                            <a:srgbClr val="201F1E"/>
                          </a:solidFill>
                          <a:effectLst/>
                          <a:latin typeface="Arial" panose="020B0604020202020204" pitchFamily="34" charset="0"/>
                        </a:rPr>
                        <a:t>April 1, 2026 </a:t>
                      </a:r>
                      <a:endParaRPr lang="en-US" sz="1600" b="0" i="0">
                        <a:effectLst/>
                      </a:endParaRPr>
                    </a:p>
                  </a:txBody>
                  <a:tcPr anchor="b">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800145093"/>
                  </a:ext>
                </a:extLst>
              </a:tr>
              <a:tr h="381179">
                <a:tc>
                  <a:txBody>
                    <a:bodyPr/>
                    <a:lstStyle/>
                    <a:p>
                      <a:pPr algn="l" rtl="0" fontAlgn="base">
                        <a:lnSpc>
                          <a:spcPts val="1350"/>
                        </a:lnSpc>
                        <a:buNone/>
                      </a:pPr>
                      <a:r>
                        <a:rPr lang="en-US" sz="1600" b="0" i="0">
                          <a:solidFill>
                            <a:srgbClr val="000000"/>
                          </a:solidFill>
                          <a:effectLst/>
                          <a:latin typeface="Arial" panose="020B0604020202020204" pitchFamily="34" charset="0"/>
                        </a:rPr>
                        <a:t>Informational Webinars/Office Hours</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CCCCCC"/>
                    </a:solidFill>
                  </a:tcPr>
                </a:tc>
                <a:tc>
                  <a:txBody>
                    <a:bodyPr/>
                    <a:lstStyle/>
                    <a:p>
                      <a:pPr algn="l" rtl="0" fontAlgn="base">
                        <a:lnSpc>
                          <a:spcPts val="1350"/>
                        </a:lnSpc>
                        <a:buNone/>
                      </a:pPr>
                      <a:r>
                        <a:rPr lang="en-US" sz="1600" b="0" i="0">
                          <a:solidFill>
                            <a:srgbClr val="000000"/>
                          </a:solidFill>
                          <a:effectLst/>
                          <a:latin typeface="Arial" panose="020B0604020202020204" pitchFamily="34" charset="0"/>
                        </a:rPr>
                        <a:t>April - May 2026 </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CCCCCC"/>
                    </a:solidFill>
                  </a:tcPr>
                </a:tc>
                <a:extLst>
                  <a:ext uri="{0D108BD9-81ED-4DB2-BD59-A6C34878D82A}">
                    <a16:rowId xmlns:a16="http://schemas.microsoft.com/office/drawing/2014/main" val="1724445904"/>
                  </a:ext>
                </a:extLst>
              </a:tr>
              <a:tr h="381179">
                <a:tc>
                  <a:txBody>
                    <a:bodyPr/>
                    <a:lstStyle/>
                    <a:p>
                      <a:pPr algn="l" rtl="0" fontAlgn="base">
                        <a:lnSpc>
                          <a:spcPts val="1350"/>
                        </a:lnSpc>
                        <a:buNone/>
                      </a:pPr>
                      <a:r>
                        <a:rPr lang="en-US" sz="1600" b="0" i="0">
                          <a:solidFill>
                            <a:srgbClr val="000000"/>
                          </a:solidFill>
                          <a:effectLst/>
                          <a:latin typeface="Arial" panose="020B0604020202020204" pitchFamily="34" charset="0"/>
                        </a:rPr>
                        <a:t>Letter of Intent</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algn="l" rtl="0" fontAlgn="base">
                        <a:lnSpc>
                          <a:spcPts val="1350"/>
                        </a:lnSpc>
                        <a:buNone/>
                      </a:pPr>
                      <a:r>
                        <a:rPr lang="en-US" sz="1600" b="0" i="0">
                          <a:solidFill>
                            <a:srgbClr val="000000"/>
                          </a:solidFill>
                          <a:effectLst/>
                          <a:latin typeface="Arial" panose="020B0604020202020204" pitchFamily="34" charset="0"/>
                        </a:rPr>
                        <a:t>May 1, 2026 </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883730561"/>
                  </a:ext>
                </a:extLst>
              </a:tr>
              <a:tr h="381179">
                <a:tc>
                  <a:txBody>
                    <a:bodyPr/>
                    <a:lstStyle/>
                    <a:p>
                      <a:pPr algn="l" rtl="0" fontAlgn="base">
                        <a:lnSpc>
                          <a:spcPts val="1350"/>
                        </a:lnSpc>
                        <a:buNone/>
                      </a:pPr>
                      <a:r>
                        <a:rPr lang="en-US" sz="1600" b="0" i="0">
                          <a:solidFill>
                            <a:srgbClr val="201F1E"/>
                          </a:solidFill>
                          <a:effectLst/>
                          <a:latin typeface="Arial" panose="020B0604020202020204" pitchFamily="34" charset="0"/>
                        </a:rPr>
                        <a:t>Grant Applications Due</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BFBFBF"/>
                    </a:solidFill>
                  </a:tcPr>
                </a:tc>
                <a:tc>
                  <a:txBody>
                    <a:bodyPr/>
                    <a:lstStyle/>
                    <a:p>
                      <a:pPr algn="l" rtl="0" fontAlgn="base">
                        <a:lnSpc>
                          <a:spcPts val="1350"/>
                        </a:lnSpc>
                        <a:buNone/>
                      </a:pPr>
                      <a:r>
                        <a:rPr lang="en-US" sz="1600" b="0" i="0">
                          <a:solidFill>
                            <a:srgbClr val="201F1E"/>
                          </a:solidFill>
                          <a:effectLst/>
                          <a:latin typeface="Arial" panose="020B0604020202020204" pitchFamily="34" charset="0"/>
                        </a:rPr>
                        <a:t>June 1, 2026 </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BFBFBF"/>
                    </a:solidFill>
                  </a:tcPr>
                </a:tc>
                <a:extLst>
                  <a:ext uri="{0D108BD9-81ED-4DB2-BD59-A6C34878D82A}">
                    <a16:rowId xmlns:a16="http://schemas.microsoft.com/office/drawing/2014/main" val="1690396833"/>
                  </a:ext>
                </a:extLst>
              </a:tr>
              <a:tr h="381179">
                <a:tc>
                  <a:txBody>
                    <a:bodyPr/>
                    <a:lstStyle/>
                    <a:p>
                      <a:pPr algn="l" rtl="0" fontAlgn="base">
                        <a:lnSpc>
                          <a:spcPts val="1350"/>
                        </a:lnSpc>
                        <a:buNone/>
                      </a:pPr>
                      <a:r>
                        <a:rPr lang="en-US" sz="1600" b="0" i="0">
                          <a:solidFill>
                            <a:srgbClr val="000000"/>
                          </a:solidFill>
                          <a:effectLst/>
                          <a:latin typeface="Arial" panose="020B0604020202020204" pitchFamily="34" charset="0"/>
                        </a:rPr>
                        <a:t>CDPH Grant Application Review</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algn="l" rtl="0" fontAlgn="base">
                        <a:lnSpc>
                          <a:spcPts val="1350"/>
                        </a:lnSpc>
                        <a:buNone/>
                      </a:pPr>
                      <a:r>
                        <a:rPr lang="en-US" sz="1600" b="0" i="0">
                          <a:solidFill>
                            <a:srgbClr val="000000"/>
                          </a:solidFill>
                          <a:effectLst/>
                          <a:latin typeface="Arial" panose="020B0604020202020204" pitchFamily="34" charset="0"/>
                        </a:rPr>
                        <a:t>June - August 2026 </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03340328"/>
                  </a:ext>
                </a:extLst>
              </a:tr>
              <a:tr h="433818">
                <a:tc>
                  <a:txBody>
                    <a:bodyPr/>
                    <a:lstStyle/>
                    <a:p>
                      <a:pPr algn="l" rtl="0" fontAlgn="base">
                        <a:lnSpc>
                          <a:spcPts val="1350"/>
                        </a:lnSpc>
                        <a:buNone/>
                      </a:pPr>
                      <a:r>
                        <a:rPr lang="en-US" sz="1600" b="0" i="0">
                          <a:solidFill>
                            <a:srgbClr val="000000"/>
                          </a:solidFill>
                          <a:effectLst/>
                          <a:latin typeface="Arial" panose="020B0604020202020204" pitchFamily="34" charset="0"/>
                        </a:rPr>
                        <a:t>Grant Recipients Announced</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BFBFBF"/>
                    </a:solidFill>
                  </a:tcPr>
                </a:tc>
                <a:tc>
                  <a:txBody>
                    <a:bodyPr/>
                    <a:lstStyle/>
                    <a:p>
                      <a:pPr algn="l" rtl="0" fontAlgn="base">
                        <a:lnSpc>
                          <a:spcPts val="1350"/>
                        </a:lnSpc>
                        <a:buNone/>
                      </a:pPr>
                      <a:r>
                        <a:rPr lang="en-US" sz="1600" b="0" i="0">
                          <a:solidFill>
                            <a:srgbClr val="000000"/>
                          </a:solidFill>
                          <a:effectLst/>
                          <a:latin typeface="Arial" panose="020B0604020202020204" pitchFamily="34" charset="0"/>
                        </a:rPr>
                        <a:t>September 1, 2026 </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BFBFBF"/>
                    </a:solidFill>
                  </a:tcPr>
                </a:tc>
                <a:extLst>
                  <a:ext uri="{0D108BD9-81ED-4DB2-BD59-A6C34878D82A}">
                    <a16:rowId xmlns:a16="http://schemas.microsoft.com/office/drawing/2014/main" val="1009286205"/>
                  </a:ext>
                </a:extLst>
              </a:tr>
              <a:tr h="519655">
                <a:tc>
                  <a:txBody>
                    <a:bodyPr/>
                    <a:lstStyle/>
                    <a:p>
                      <a:pPr algn="l" rtl="0" fontAlgn="base">
                        <a:lnSpc>
                          <a:spcPct val="100000"/>
                        </a:lnSpc>
                        <a:buNone/>
                      </a:pPr>
                      <a:r>
                        <a:rPr lang="en-US" sz="1600" b="0" i="0">
                          <a:solidFill>
                            <a:srgbClr val="000000"/>
                          </a:solidFill>
                          <a:effectLst/>
                          <a:latin typeface="Arial" panose="020B0604020202020204" pitchFamily="34" charset="0"/>
                        </a:rPr>
                        <a:t>Grants Approved for Applicant Organization Signature</a:t>
                      </a:r>
                      <a:endParaRPr lang="en-US" sz="1600" b="0" i="0">
                        <a:effectLst/>
                      </a:endParaRPr>
                    </a:p>
                  </a:txBody>
                  <a:tcPr anchor="b">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algn="l" rtl="0" fontAlgn="base">
                        <a:lnSpc>
                          <a:spcPts val="1350"/>
                        </a:lnSpc>
                        <a:buNone/>
                      </a:pPr>
                      <a:r>
                        <a:rPr lang="en-US" sz="1600" b="0" i="0">
                          <a:solidFill>
                            <a:srgbClr val="000000"/>
                          </a:solidFill>
                          <a:effectLst/>
                          <a:latin typeface="Arial" panose="020B0604020202020204" pitchFamily="34" charset="0"/>
                        </a:rPr>
                        <a:t>January 2027 </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99064145"/>
                  </a:ext>
                </a:extLst>
              </a:tr>
              <a:tr h="632900">
                <a:tc>
                  <a:txBody>
                    <a:bodyPr/>
                    <a:lstStyle/>
                    <a:p>
                      <a:pPr algn="l" rtl="0" fontAlgn="base">
                        <a:lnSpc>
                          <a:spcPts val="1350"/>
                        </a:lnSpc>
                        <a:buNone/>
                      </a:pPr>
                      <a:r>
                        <a:rPr lang="en-US" sz="1600" b="0" i="0">
                          <a:solidFill>
                            <a:srgbClr val="201F1E"/>
                          </a:solidFill>
                          <a:effectLst/>
                          <a:latin typeface="Arial" panose="020B0604020202020204" pitchFamily="34" charset="0"/>
                        </a:rPr>
                        <a:t>Anticipated Grant Term Start Date</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BFBFBF"/>
                    </a:solidFill>
                  </a:tcPr>
                </a:tc>
                <a:tc>
                  <a:txBody>
                    <a:bodyPr/>
                    <a:lstStyle/>
                    <a:p>
                      <a:pPr algn="l" rtl="0" fontAlgn="base">
                        <a:lnSpc>
                          <a:spcPct val="100000"/>
                        </a:lnSpc>
                        <a:buNone/>
                      </a:pPr>
                      <a:r>
                        <a:rPr lang="en-US" sz="1600" b="0" i="0">
                          <a:solidFill>
                            <a:srgbClr val="201F1E"/>
                          </a:solidFill>
                          <a:effectLst/>
                          <a:latin typeface="Arial" panose="020B0604020202020204" pitchFamily="34" charset="0"/>
                        </a:rPr>
                        <a:t>July 1, 2027, or upon execution of grant agreement </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BFBFBF"/>
                    </a:solidFill>
                  </a:tcPr>
                </a:tc>
                <a:extLst>
                  <a:ext uri="{0D108BD9-81ED-4DB2-BD59-A6C34878D82A}">
                    <a16:rowId xmlns:a16="http://schemas.microsoft.com/office/drawing/2014/main" val="421326620"/>
                  </a:ext>
                </a:extLst>
              </a:tr>
              <a:tr h="421571">
                <a:tc>
                  <a:txBody>
                    <a:bodyPr/>
                    <a:lstStyle/>
                    <a:p>
                      <a:pPr algn="l" rtl="0" fontAlgn="base">
                        <a:lnSpc>
                          <a:spcPts val="1350"/>
                        </a:lnSpc>
                        <a:buNone/>
                      </a:pPr>
                      <a:r>
                        <a:rPr lang="en-US" sz="1600" b="0" i="0">
                          <a:solidFill>
                            <a:srgbClr val="201F1E"/>
                          </a:solidFill>
                          <a:effectLst/>
                          <a:latin typeface="Arial" panose="020B0604020202020204" pitchFamily="34" charset="0"/>
                        </a:rPr>
                        <a:t>Grant Term End Date</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tc>
                  <a:txBody>
                    <a:bodyPr/>
                    <a:lstStyle/>
                    <a:p>
                      <a:pPr algn="l" rtl="0" fontAlgn="base">
                        <a:lnSpc>
                          <a:spcPts val="1350"/>
                        </a:lnSpc>
                        <a:buNone/>
                      </a:pPr>
                      <a:r>
                        <a:rPr lang="en-US" sz="1600" b="0" i="0">
                          <a:solidFill>
                            <a:srgbClr val="201F1E"/>
                          </a:solidFill>
                          <a:effectLst/>
                          <a:latin typeface="Arial" panose="020B0604020202020204" pitchFamily="34" charset="0"/>
                        </a:rPr>
                        <a:t>June 30, 2030 </a:t>
                      </a:r>
                      <a:endParaRPr lang="en-US" sz="1600" b="0" i="0">
                        <a:effectLst/>
                      </a:endParaRPr>
                    </a:p>
                  </a:txBody>
                  <a:tcPr anchor="ctr">
                    <a:lnL w="9525" cap="flat" cmpd="sng" algn="ctr">
                      <a:solidFill>
                        <a:srgbClr val="666666"/>
                      </a:solidFill>
                      <a:prstDash val="solid"/>
                      <a:round/>
                      <a:headEnd type="none" w="med" len="med"/>
                      <a:tailEnd type="none" w="med" len="med"/>
                    </a:lnL>
                    <a:lnR w="9525" cap="flat" cmpd="sng" algn="ctr">
                      <a:solidFill>
                        <a:srgbClr val="666666"/>
                      </a:solidFill>
                      <a:prstDash val="solid"/>
                      <a:round/>
                      <a:headEnd type="none" w="med" len="med"/>
                      <a:tailEnd type="none" w="med" len="med"/>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66764749"/>
                  </a:ext>
                </a:extLst>
              </a:tr>
            </a:tbl>
          </a:graphicData>
        </a:graphic>
      </p:graphicFrame>
    </p:spTree>
    <p:extLst>
      <p:ext uri="{BB962C8B-B14F-4D97-AF65-F5344CB8AC3E}">
        <p14:creationId xmlns:p14="http://schemas.microsoft.com/office/powerpoint/2010/main" val="4203912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AEC86B-902E-0CCA-F84D-20987CE0FC20}"/>
              </a:ext>
            </a:extLst>
          </p:cNvPr>
          <p:cNvSpPr>
            <a:spLocks noGrp="1"/>
          </p:cNvSpPr>
          <p:nvPr>
            <p:ph type="ctrTitle"/>
          </p:nvPr>
        </p:nvSpPr>
        <p:spPr>
          <a:xfrm>
            <a:off x="737362" y="1041400"/>
            <a:ext cx="11214005" cy="2387600"/>
          </a:xfrm>
        </p:spPr>
        <p:txBody>
          <a:bodyPr/>
          <a:lstStyle/>
          <a:p>
            <a:r>
              <a:rPr lang="en-US"/>
              <a:t>Welcome and Housekeeping</a:t>
            </a:r>
          </a:p>
        </p:txBody>
      </p:sp>
    </p:spTree>
    <p:extLst>
      <p:ext uri="{BB962C8B-B14F-4D97-AF65-F5344CB8AC3E}">
        <p14:creationId xmlns:p14="http://schemas.microsoft.com/office/powerpoint/2010/main" val="1851999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163DBA-78A9-3E4B-1800-E10CA1D6A66F}"/>
              </a:ext>
            </a:extLst>
          </p:cNvPr>
          <p:cNvSpPr txBox="1"/>
          <p:nvPr/>
        </p:nvSpPr>
        <p:spPr>
          <a:xfrm>
            <a:off x="554635" y="5441429"/>
            <a:ext cx="4841823" cy="830997"/>
          </a:xfrm>
          <a:prstGeom prst="rect">
            <a:avLst/>
          </a:prstGeom>
          <a:noFill/>
        </p:spPr>
        <p:txBody>
          <a:bodyPr wrap="square" rtlCol="0">
            <a:spAutoFit/>
          </a:bodyPr>
          <a:lstStyle/>
          <a:p>
            <a:r>
              <a:rPr lang="en-US" sz="2400">
                <a:solidFill>
                  <a:schemeClr val="bg1"/>
                </a:solidFill>
              </a:rPr>
              <a:t>Questions: </a:t>
            </a:r>
          </a:p>
          <a:p>
            <a:r>
              <a:rPr lang="en-US" sz="2400">
                <a:solidFill>
                  <a:schemeClr val="bg1"/>
                </a:solidFill>
              </a:rPr>
              <a:t>OfficeofOralHealth@cdph.ca.gov</a:t>
            </a:r>
          </a:p>
        </p:txBody>
      </p:sp>
    </p:spTree>
    <p:extLst>
      <p:ext uri="{BB962C8B-B14F-4D97-AF65-F5344CB8AC3E}">
        <p14:creationId xmlns:p14="http://schemas.microsoft.com/office/powerpoint/2010/main" val="2660748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4267200"/>
            <a:ext cx="7162800" cy="1371600"/>
          </a:xfrm>
        </p:spPr>
        <p:txBody>
          <a:bodyPr>
            <a:noAutofit/>
          </a:bodyPr>
          <a:lstStyle/>
          <a:p>
            <a:pPr>
              <a:spcBef>
                <a:spcPts val="0"/>
              </a:spcBef>
            </a:pPr>
            <a:r>
              <a:rPr lang="en-US" sz="1800"/>
              <a:t>Paul Glassman DDS, MA, MBA</a:t>
            </a:r>
          </a:p>
          <a:p>
            <a:pPr>
              <a:spcBef>
                <a:spcPts val="0"/>
              </a:spcBef>
            </a:pPr>
            <a:r>
              <a:rPr lang="en-US" sz="1800"/>
              <a:t>Professor and Associate Dean for Research and Community Engagement</a:t>
            </a:r>
          </a:p>
          <a:p>
            <a:pPr>
              <a:spcBef>
                <a:spcPts val="0"/>
              </a:spcBef>
            </a:pPr>
            <a:r>
              <a:rPr lang="en-US" sz="1800"/>
              <a:t>California </a:t>
            </a:r>
            <a:r>
              <a:rPr lang="en-US" sz="1800" err="1"/>
              <a:t>Northstate</a:t>
            </a:r>
            <a:r>
              <a:rPr lang="en-US" sz="1800"/>
              <a:t> University</a:t>
            </a:r>
          </a:p>
          <a:p>
            <a:pPr>
              <a:spcBef>
                <a:spcPts val="0"/>
              </a:spcBef>
            </a:pPr>
            <a:r>
              <a:rPr lang="en-US" sz="1800"/>
              <a:t>Elk Grove, CA</a:t>
            </a:r>
          </a:p>
          <a:p>
            <a:pPr>
              <a:spcBef>
                <a:spcPts val="0"/>
              </a:spcBef>
            </a:pPr>
            <a:r>
              <a:rPr lang="en-US" sz="1800">
                <a:hlinkClick r:id="rId3"/>
              </a:rPr>
              <a:t>Paul.Glassman@cnsu.edu</a:t>
            </a:r>
            <a:endParaRPr lang="en-US" sz="1800"/>
          </a:p>
        </p:txBody>
      </p:sp>
      <p:sp>
        <p:nvSpPr>
          <p:cNvPr id="4" name="AutoShape 8" descr="data:image/jpg;base64,/9j/4AAQSkZJRgABAQAAAQABAAD/2wCEAAkGBhQSERQUEhQVFBUWFhcXGBUYFBcUFxYYFxUYFRUXFBUXHCYeGBkjGRQVHy8gIycpLCwsFR4xNTAqNScsLCkBCQoKDgwOGg8PGjUkHyQ1LCwsLCwsLCwtLCwsLC0tLyksLCwsLCwsLCksLCwsLCwtKSwsLCwsLCwsLCwsLCwsLP/AABEIAKEA1AMBIgACEQEDEQH/xAAcAAABBQEBAQAAAAAAAAAAAAAFAAIDBAYBBwj/xABGEAACAAMFBAcEBwYFAwUAAAABAgADEQQFEiExBiJBURNhcYGRobEHMkLBFSNSYnLR4RQzQ4KSohYkssLwU2OTCDSjs9L/xAAZAQACAwEAAAAAAAAAAAAAAAAAAwECBAX/xAAwEQACAgEDAQYEBgMBAAAAAAAAAQIRAxIhMQQTIjJRkbFBUmGhFHGB0eHwYsHxI//aAAwDAQACEQMRAD8A9xgFfc8ggCDsZ69s5ij7y+ogAJm55fIj+Yw03MnBnHfA3bYKZUpWGINPl7uEtULidt0VJyUxn5VjlOR0MtkFaM6mZJAod4ChUk8NKCEZM2h1Rqx4FONt/b+TYG5zwmN3isMN1zOEweBgCLAQRgnT01rSc7dmTkjX1idZU4aWqcO0SnHgUin4mPkS+l8pBf8AYZw+JT4xwSJ4+ye+Adrt9olgf5lmY5KnQyizHkoUDx4RPabxtkmQZsyZZyVXEw6B9fsgrOAPbSLrPFqyr6dp1a+/7BX68fDXvEd/apo1lt6x5c3t4mId6RKYDUK7oe6tfQxasv8A6g5ZIx2OaoP2Zise0AqsXWSL3KywSTrb1R6Mb1Yaqw7jHRfQ4g+EZOz+2qyN/CtA/kQ+jxff2rWAe+01R96S/wCUHaw8yPw+TyD4vtYeL3TnGele1K6nGdplr1OjKfArE6bc3W+lps5r1geoi+peZXsp/K/QPLeanjEgtq84GJeFhf3Z1nNfszk+TRc+iJR0r3MYmyri48otC0rzjonjnFL6FXgzjv8A0hpublMbwEBUI9IOcdxiBhup+Ezy/WOfR80aOD3GAApWOwK6CePsnvjgaePg8xAAWhQJ/apw/htHfpFxqjeBgAKwoFfTB4qfAxNIvUMaQAX4UcBhQAdMZ625z0H3h6xoDGfmZ2mX+L84AG7Xk1suGoPTN7pCnKzzTkTFOysoAVa1ArhPvZnMkHXMnPri5tIa2mzL92ewH3gJaV/pmP4xUtsgkBdD9unuDSoPAnQRjzqL3bo2Y5tKKS+H+2Q229OiKr0bsWNBSlMqVqe8cInk4pvuzUWmoUFnHbjph71iISMzKmEtkcLcSpoDU/aU08jFe02nEsvRXKgmbmBK4VqOJYEAE0NM4zwinaYycns0GrFdqSziALMdXY4mPedB1CgjLe1W1sLKstSAHY4s9QorSnHMjwjTXPaC8lGZsROIYqAYqMVrQZCoAPfGD9sU1sMgZ4RiNfvZDXs9Yvk8OxXH49zxq02gNuYc+f6cIPXPdFRU6wIscoPPU0yFe+Nxd0mgimeemKSH4IapOTKsq7sOgjt4VZQrAZQelylAqSIB3lbwzYZS4jxY5KOw6nuhHZt7mmUktjNXvYRhy1jMS91iD/zsjeWuz41zpXq08DGKvSVgmUp1xt6adrSzndTCnqNBsxOHTpXQEdYOY8Y96FyWeleglV6par6CPnzZh2a0S1UAszKoBGVSaR9HMMoo41kJeR9nsyoLsl8OkXsnThTqAD0Ahy2OnuTp69k9z5MTD8UcJjS8XkzP+In8TokzBpabR/Wp9Vh4mWkaWp6felym8ThBMQC0jnSnOJVnQtwyLhl1mT5X2RML0tY/iSG62kuCe3DNp4ARIu0FqGsqQ3WJ0xO7D0TU8YrCZD1MLlPLEspQl8F7e1FgbTTxrZlI+7aAT3BkUeYiQbWNxss3+uSf98VoZCn1WRF9EPl9/wBwlZdqUeYktpU6WzmgxKCtaFveViNAYlvc78sDrPpAWyCtssw5dK3hLw1/v84M3hnPUcl+ZjdgyPJC5CM0Ixar+7hSVoIUdQZQoeIOvpACTnal7/SDs05GAl2Z2k9Sn1AgAbe8pXtskH4JM5jzXFMkBCO3A/gYuTnABoRXsqD1ERnL8teG9FocjIWWfxEzpgHbQA98XjNjJLBrk5GmU9KjH6e+4+VYlmkMGKYGYYVoQG0NCRkCDWkVLHdU2RNYqC4bIHEFFDTOYCcyKNSg+I6aQ15rynMyWuKv7yXWhagoGQnLGBlnkR2CJztPZ2Whm9EeTgynU9jj8xErEo/AjtNRYtNJU6WRQCcxRhwL4SysPvbpB51HKAvtAuT9osj0Bxy95aCpNNRSIbXPDv0n1k+UikM7bvvU3pKKq1whalgKnFkTSCci8mlgdJWZLpUTAMTqNR0ij3xT4lz5jjEyx6kCnTPn+7E/zIStd1vGLcy3y1enSMGrSgZjn26R6Dtl7P1aYttsYBBq0xVYUKkZvL56kkDlGLk3E4KEEhUZmVt0EFjVt4Cpzzz0jPLSn33Rpjrku4i/Y7xLo1OECLTaJmFsLrLoK6YnfkqKOquZoMtYOWGTk+HPr5xU6RUP1ikivLTvjPjmlPizXkxuUOaAFiScWBZiRhBbEtCG4gU4dZhj3SJ1qQMKrRi1DTJUZjQ88o17TpISqAZ6wIsRrNfDkTLmKvaylB/qhkMv/pdUIyYkoVdkvsduozLZ0jDdkoSDTi26vfqe6Pa5ukYP2U7NTrKs0z0CF8IUV3qLWtRwzMb6bpDG7mZGqjQNmSDUlWIrw+fpDGEzPQ5GmQHEUHhUeEXUArnpD3QcKnszjVJxTExcmvMHi0moDKfXlnTlnCBQ55g58weJOmuhi0VHPxy9Y4bPXgD/AMpEJ/5A0vlIFNfdfxodTFgRXmXcDwI/4fzMPWz00JGVPCBuQVDzLcgVJjnSCtK5xywORqQTTXSBLFgxDimeR58z4xz8+8jRj2QZukf55OqRNPYTMkj0r5wUtGdp7FEB9lqta3Na4JCj/wAkxiP/AKjBmtbS/cPKOh0yrGhfUeJL6BYQo7CjQZyK0ndMCLj/AHsw9Q9YK2w7pgXs+N6aewesAGSvi0Br1KA5qwmH+SzhKDvmeRg4kvdJoTQ0oOytTGdt7sbxfAjOZcyczhaVCtLlS1oCRUlhWmu6YLWa2LMFUYHgRoQeTKc1PUYtFbE5vF6ewRFkzzI4jlyAIPEVOvVHRIGVWoOsgEVrTKvIeYimrU0h1YmhNlnCnE1yHEZ1FSc/CkArud1mPIFAktqgnM4HGJFVeo4hU6BRlBUQNtFilta0xKDikOAdCCkxGBVhmDSY2nKKyelWMgtT0lmxuZLOjgdDOmbpGQls4C4WXgGau8OLZgVjzG9rcZbPL5MQOyuR8I9LmK1JkljirLxI5GdKlaPwLKcJrxB5gmMjt7YMbLPRGrgUTarliAAxA8eVRyEYs8VOpI3dPKWNuLMlJvOYDuEaUyU+oMVDZ5ruQizJpGeWajwyHbB+4bZKkjC8qW6lq74ORpSleHDKLt/bWDo+ikBFByKywRUDTE1BlmYzqMUbG5P/AKYz9ndal6DhQGviecan2e2ak7pCpYUZFoK7xGI0ryUHxgE1meYUlKKu5Ap1n0j1+57sSyWZUyyH9R+JvGH4sPbW+EY+ozLFS5LlkGldaRZnaRJKs1QGGRpWkcnyWpoYUouMlZRtNbFSUc8tf+VhxIJ90ZciOcRpUE0164sEH7IPfDs3JTFwMoPvr40+cNAHBl8APSkOJH2WHZ+hjuCvE94+TCEWOo4JZ4eTH5iGl6aqe3I+kdeR2eFPQxUmlq9XafQxZWVdElnbOIqB0J11GdRp29kV7LO3vGMpadoLQrzEXNcbAZUNMRoInLHvlMb7pvdhh9baDWpwWcec5v8AdBizis+YfvfKAPsvmM8qfMf3jNVe5ZSEebNB27TWa5+8fWNeFVBFc3j9PZBmFChQ0SVredwwP2d0mH7w9Iu3mdwxV2dH1bHm59BAADuey0n2xyBv2ht8HNgihACOAWhHXnEF/SVE+zlBSazNiIyxSlQ4g/2t4pSuhgLaJ83op80TGVZU6e0tVNAQtocl3Px1GKgOVOEGLe1bYvVZz/dOX/8APlExT2L5X3pIsR2sMrFmzWQuCdAPPshr2MvLpEMSrdQZ0mMSCmKnAb64TWLBkBdOGvOHDSFt2hsVpdiaUM+MNmykK4WUYSCDu5Z8DEq6Ras6ZUMEVp4Jk9XJ5PtJst0TFpa45ZOg3qQHVxTDKlkt1L6xvtutmp2VpsjtLmIpExFO7NQVYEpoXXPhmOwRhf8AFFoAzSSWHxGWQwPc1PKMmaGLXb2s14cubRSp1+jDN1WeVYV6e0sOlYbqjMqOSDix4nQRa2UvObeFtLsMMiQMQTWrkYZeI8SBiamgpx1jEizTbTMLMxYkric8ATQYV456Koj2rZPZtbHZ1lgDEd6Y32nOpPZkO6GY56u7BVH3FZYU9U3cvYKS5dFiC3WpJUsvMYIo1ZjQDtMT220LLQsxoqgknqEeQ7R297e9ZhZZSnclg0UDmftN1+ERlnGHIYscp8F+/wD2sqapZ5ImcOlmVUHrVBvEdpEZK2bd2xyT07J1IAoHz84bPulAaCvjFaZYlEYZZYyZtjgkkdl7YW0H/wB1N/qJ9YNXd7TLXLp0hScPvLhP9SU8wYzbWMGIJkkrE2mVcGj2G49uZFqIXOVMOiMRn+FtD2ZGDOCsfPy2kj8/SPWfZ9tR+0yMMzOZKOFm5g1wMes0I7RFt0L2CqLRvGMxa8pj/iPrGl6bf8YB22R9Yx+9DcniE4/Cbj2aywLET9qbNJ7mwjyUQVuManmYo7Erhu2WeYmse0u8ErjG7GqHhRGXxsKQoUKLCgffDbkNuMUkAnLMnz/SI78bdiC2nDds06Us80//ABsaxDLRWppGVuqWGssoMKhpS1BGuJamo66xYstiSXXCDU0BJZnYgaDExJoOUUPpN5WFJlnmA4KjAyTBhFFrQEHXhSHjaCUPe6RPxSpg/wBtI0LgRNtyb8wqi1IA4wdkUSg4aQF2ftcuczNLdXwUrTgTWlRw0PhBl9IpJ26JiqVkVd5x1xE/BRDid/tEPlJmTygA44i2sViM4uSxFWWRImceVbSXGLPaZwwBlynIWrQKzBSrZ5rWq6ZUGkepuCMx3jnA6+9nJFsCGaoLLkrZ1ALK5FNCCUXWFzhrVDIT0OzKbF7LzDNSdOUhJY+rUqEBY6FVHKtanPSN+xAis1nwOXqSSAKcBTkPzrHWFBU6mJhHSqCc9TsyvtDvHBIVK/vGz7F/Ujwjz1Z9RQQd9q16Ks+VLYmolg0AJpiLHOMxZbUrDIxzeqb1nT6VJQouJYy2sQWy6sIrWLk28FlgYvzipMvtZuSI7H8IHzgxQiy+STQImLSKtqbKLFptAJpQg8j+kUbRMprFK3B8FCasan2U2iltdD8clvFSrelYydpeDPs7tFLwQj7EzzWNUYuSMORpM9Trv95ira6AsWNAMyYnVt6pgdtQv+XYjmPyi2XxpC8W6Z6Js2MN2SuuTXuarDyYQSucbginYlw3dKHKRKH9iiL91LRBGmPBXJvN/my7ChQokWBb/OUR34cN2zB9qTg7OkGCvdir3QtoGyhbUClhYD/sjxmyx4xEuBmLxx/NGTvGZW1sP+nKlr3szzD5FYcDFVzW12s/fljuEpaepiwI3Y/CjBk8RorilUllvtH0yi67RyxysMpR1CI5zRmbttj1sqGNmV7afP5RZ0y4xUc0p2iJ1PGBgivab0ly3wMTiw4iAjvhWtMT4FOFa8TTSCtncEChBrpQg17OcC7dc0meD0iAllwkglWw1xAVUioBzzivL2UXEDKmPLG9iOIu29mcNTRSSK16+yi22aIRxtbujRRXcFTQZgnwirJumapFbQ7Z1NQBUakADdFTh4ZAGmsE8FSIEVkkuHYwSSTUxBPO8BFyc9BA+SakmJRRnlvtOlTP21aBFlui4prAsAVBFCq73AeMYm7ZrtMAKUqASRkKnh2iNvtqyzbXMxE4VoooaUoM/OBFhu9fhyyyqefEkxzM04tyVHWwY5VF2UL/AJwRd0YiAOuKD2qdJlI8qbLmswJMpUYlTlQE01NTnpunWCU6Rharg055EfqI5Iu4E/V+EVxzilui+XFJvZmeF5O+cyWVbjlHZ2esH7xsOAaUPHKM5bJmsTs3sVacVuD59WIVdeEELiY2ScJv7xhiWgG6KihBbnFKzoSThNCBBa02YIlATmqkCtcycqHxOcNlJruoTHGp95nqdy2pLRJSYFoWrUHUMDmIkv8AkqLPNGo6NqdoBI84EbKW5Usq0BGbE1pmS1TTPTSCU62CaBLp77y0rqKPMVDXuJjPJTlK2Tj0ppLg9Dt8ro7MEHwhF8KD5RZu4bgivfrbijm4+Zi3YxuiOsc5uyeFChQAZ6/tQIftb+4ljnOkj+8H5Qy885qD7w9Y7tYc7MOc8nwkzW+UVlwMxeIxk00tdp6zKbxlAf7TFuyridRzI/WKV4jDbnH/AFJEt+9GZD6iCN1CswdVY2QfcMU13w8akZEg9RPppEE2eya73kfyiUnOK89oUhpA9qJJqDXdPZRh+sFVmVgIkuszPQinmDBcTKL1xLIRZDRaszZGBqOdTpCs9r3uqKUWsLGdwhNaMIrSvOKqvr1Q1p491qEEUIMRRNklrtFaU4w+XLosU7OqLxAVRQCug74bar5ByljFTiNB3xNEWeWbeyTJtUxfhmb6nqb3h3EGM+GIIGIgUpSteGVAdI1e2QE33yMSk8eB1HkDAC7LulqwZlx7tChYgE8CDqD2c45mXHUmdfp5uaSHWeyLRcQduosWHhWJJgwPiBodSIKiZZcFf2anWZz9fWTXTSMvapYxFgSBwUkmnjn5xDikuRtSXKo5e17liamsZm1zjxglPnKIz95WwVy1i2KNsz557F+6rXKDHGRUUIrof1GUK3XsDUIMyTvHkeCjhlAiUtB1mJUSNkcCcrMEupajpRpLv2rZEVMAIUU1IJ45/pGh2Lvp7TeNllvQIZysAMgMALjtNVGsefrGz9k0vFe1myrQufCW2caJ4oqLdCcOWTmkfQN9nOWOsnyH5wRs43RA69f3ksdvy/KCcsZCFDB0KFCgAzeKtpT8UN2pmf5izAkUwz214gS1r4OR/NCM0JaAzZAV4V4RftNpss6gmiW9NMaBqV1piGWg8Ihq0Xg0nv8AX2POrdKaZa5rlmBlHo0AAKhSiMeGdSa6wS2YkOrvjYPlk2YObaYdAABwjUNs7d7molSAfufV17cBEdTZGx/DiX8NpnqPBZlIYp1GqKuEG7v7fyQT3UCtR4wJnt0mQc/yUNO1mBEGX2Fkt/Fn/wDlDj+9Wr3w/wDwgQNy0zR2rJI8Ag9YjV9A7NfN7mYm2XoZktgZsxsQOHEWy0YkZClDpTPhBA3unSFSRi5VFfDWCv8AhicMxaFY/fkA/wClhFG8dkbRMKtWzM6GqsFmSyOYxVaqkcKdcTrI7Lya/v5oga88TU4R0TM8ojXZu1rn0Uo9S2g17sUoDzhC77UNbK57Jkg+NZgidaI7KX09V+4Q/bqDLPQHq7YgSYK7xyoSDpFNpU5fes1oU8CEV/Ey2YEdsD7bbJ/umTOHP6iYK+RiryRirLxwTk6SKt63vML7vug5VFQesiucQretoJr0xp9kKoHkK+cQYgxNThIBJxArSn4hr1Q6z4XyV1Aoc8QJPUaHKMOTqpI1Pp441urZntoNkxNDE9Ir4qhnJKEgHErMPc146EZwMut1KYWxMEbo+kyALUDELTgK0rxj0RLCJqhXdkahHTJmaFaAOPjCnMHWlRmMo7L2dln6u0khCtMSqpUNoXOW/LJzqKFdGA1CHLtOH/H99P1IjPQ7oxoMsD3j/UT84rT7ptE2U0yzyZk1QaFlGXWRnUgcSNI1A9nUiTNHSY2GeakzFIypMlKcnA4oasOGLKtu1bOzZDB5c9sJzSYgoCOGhyPVAu5z8OS+TPq4R5cmyU+Zmzonix8BlFiX7O1+Kcx7EHqTHppk485yqzcXUGWW62ANCeukMW5ZLH+In8wIH9tYh9R8sjPpb5PPpuwqU3ZjA9agjygHeWzk2TUkBlHxLw7RqI9btGy5UkK5yzowOh0IKVqKZ1pAm8brdVYijga4Tip1MNR3iHQ6nNF77oXLBFnlAMb/ANiSVvRTStJU3PlkB84wVsAExgNAxp2R6T7BJGK3zW+zIPm6iOvOV47/ACMuBVk9fZns945z0/D8zBVNIFWk1tPYogsIzGg7ChQoAKc+7VbWKr3EsFoUAANtnxEbbPco0EKADOm4mGhPjDfoyaNHb+oxpI5SADOdFPGjt419YcLXaRxr2qI0OGOGWOUAAH6Ynj4V8D+cO+npo1ljxMGjIHKGmyrygAEjaI8ZXgf0hy7SDjLYd4METYF5Qw3YnKACsNoZR1DDtWvoYimtYpvvpKb8coH/AFLFprnXlETXGsBKbXBUNyXc1T0Nmqf+2gPbkMj16xwbLWLgKA/ZtE1ddaYZgp3RO9wCIW2eiumPkX7WfzP1OJsfJFcE2cteU4uKDTdfED3gxEdiFA+rtNoQ86y244uKVpUaVp1Q83AeEN+iZg0Zh3mI0R8ie1n5la37DzJjlxad46gyVp4IRFZti7SNJshu1JieYZvSCQlT10dvGvrDha7SPir2qPyhUumxy5RKzSXl6IGvs9baS6Cz4kxAN00wZVDJl0J0YeDMOMCr02WtZmFpcjCa5FJ6Eac3wnXTLTIiNQL1tA4Kf5f1h305OGqKfERPYRqg7X/Fff8Ac8Lvb2QXl0kx0s9VLEhRMl1FTWgUMcgTG49iex1psk60TLTJeVVERcXxVYs1OzCPGN8NoX4yh4/pD12kHGWw7CDGi3VNi+6naVMfWtpbqoPKDAgNd2/MZ6UBNYMxBUUKFCgAUKFCgAUKFCgAUKFCgAUKFCgAUKFCgAUKFCgAUKFCgAUKFCgARhhhQoAI2iJo5CgAiaIpkKFABCYrtrChQAFrt0i/ChQAKFChQAf/2Q=="/>
          <p:cNvSpPr>
            <a:spLocks noChangeAspect="1" noChangeArrowheads="1"/>
          </p:cNvSpPr>
          <p:nvPr/>
        </p:nvSpPr>
        <p:spPr bwMode="auto">
          <a:xfrm>
            <a:off x="1587500" y="-742950"/>
            <a:ext cx="2019300" cy="1533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latin typeface="Calibri" pitchFamily="34" charset="0"/>
              <a:cs typeface="Arial" charset="0"/>
            </a:endParaRPr>
          </a:p>
        </p:txBody>
      </p:sp>
      <p:sp>
        <p:nvSpPr>
          <p:cNvPr id="5" name="AutoShape 10" descr="data:image/jpg;base64,/9j/4AAQSkZJRgABAQAAAQABAAD/2wCEAAkGBhQSERQUEhQVFBUWFhcXGBUYFBcUFxYYFxUYFRUXFBUXHCYeGBkjGRQVHy8gIycpLCwsFR4xNTAqNScsLCkBCQoKDgwOGg8PGjUkHyQ1LCwsLCwsLCwtLCwsLC0tLyksLCwsLCwsLCksLCwsLCwtKSwsLCwsLCwsLCwsLCwsLP/AABEIAKEA1AMBIgACEQEDEQH/xAAcAAABBQEBAQAAAAAAAAAAAAAFAAIDBAYBBwj/xABGEAACAAMFBAcEBwYFAwUAAAABAgADEQQFEiExBiJBURNhcYGRobEHMkLBFSNSYnLR4RQzQ4KSohYkssLwU2OTCDSjs9L/xAAZAQACAwEAAAAAAAAAAAAAAAAAAwECBAX/xAAwEQACAgEDAQYEBgMBAAAAAAAAAQIRAxIhMQQTIjJRkbFBUmGhFHGB0eHwYsHxI//aAAwDAQACEQMRAD8A9xgFfc8ggCDsZ69s5ij7y+ogAJm55fIj+Yw03MnBnHfA3bYKZUpWGINPl7uEtULidt0VJyUxn5VjlOR0MtkFaM6mZJAod4ChUk8NKCEZM2h1Rqx4FONt/b+TYG5zwmN3isMN1zOEweBgCLAQRgnT01rSc7dmTkjX1idZU4aWqcO0SnHgUin4mPkS+l8pBf8AYZw+JT4xwSJ4+ye+Adrt9olgf5lmY5KnQyizHkoUDx4RPabxtkmQZsyZZyVXEw6B9fsgrOAPbSLrPFqyr6dp1a+/7BX68fDXvEd/apo1lt6x5c3t4mId6RKYDUK7oe6tfQxasv8A6g5ZIx2OaoP2Zise0AqsXWSL3KywSTrb1R6Mb1Yaqw7jHRfQ4g+EZOz+2qyN/CtA/kQ+jxff2rWAe+01R96S/wCUHaw8yPw+TyD4vtYeL3TnGele1K6nGdplr1OjKfArE6bc3W+lps5r1geoi+peZXsp/K/QPLeanjEgtq84GJeFhf3Z1nNfszk+TRc+iJR0r3MYmyri48otC0rzjonjnFL6FXgzjv8A0hpublMbwEBUI9IOcdxiBhup+Ezy/WOfR80aOD3GAApWOwK6CePsnvjgaePg8xAAWhQJ/apw/htHfpFxqjeBgAKwoFfTB4qfAxNIvUMaQAX4UcBhQAdMZ625z0H3h6xoDGfmZ2mX+L84AG7Xk1suGoPTN7pCnKzzTkTFOysoAVa1ArhPvZnMkHXMnPri5tIa2mzL92ewH3gJaV/pmP4xUtsgkBdD9unuDSoPAnQRjzqL3bo2Y5tKKS+H+2Q229OiKr0bsWNBSlMqVqe8cInk4pvuzUWmoUFnHbjph71iISMzKmEtkcLcSpoDU/aU08jFe02nEsvRXKgmbmBK4VqOJYEAE0NM4zwinaYycns0GrFdqSziALMdXY4mPedB1CgjLe1W1sLKstSAHY4s9QorSnHMjwjTXPaC8lGZsROIYqAYqMVrQZCoAPfGD9sU1sMgZ4RiNfvZDXs9Yvk8OxXH49zxq02gNuYc+f6cIPXPdFRU6wIscoPPU0yFe+Nxd0mgimeemKSH4IapOTKsq7sOgjt4VZQrAZQelylAqSIB3lbwzYZS4jxY5KOw6nuhHZt7mmUktjNXvYRhy1jMS91iD/zsjeWuz41zpXq08DGKvSVgmUp1xt6adrSzndTCnqNBsxOHTpXQEdYOY8Y96FyWeleglV6par6CPnzZh2a0S1UAszKoBGVSaR9HMMoo41kJeR9nsyoLsl8OkXsnThTqAD0Ahy2OnuTp69k9z5MTD8UcJjS8XkzP+In8TokzBpabR/Wp9Vh4mWkaWp6felym8ThBMQC0jnSnOJVnQtwyLhl1mT5X2RML0tY/iSG62kuCe3DNp4ARIu0FqGsqQ3WJ0xO7D0TU8YrCZD1MLlPLEspQl8F7e1FgbTTxrZlI+7aAT3BkUeYiQbWNxss3+uSf98VoZCn1WRF9EPl9/wBwlZdqUeYktpU6WzmgxKCtaFveViNAYlvc78sDrPpAWyCtssw5dK3hLw1/v84M3hnPUcl+ZjdgyPJC5CM0Ixar+7hSVoIUdQZQoeIOvpACTnal7/SDs05GAl2Z2k9Sn1AgAbe8pXtskH4JM5jzXFMkBCO3A/gYuTnABoRXsqD1ERnL8teG9FocjIWWfxEzpgHbQA98XjNjJLBrk5GmU9KjH6e+4+VYlmkMGKYGYYVoQG0NCRkCDWkVLHdU2RNYqC4bIHEFFDTOYCcyKNSg+I6aQ15rynMyWuKv7yXWhagoGQnLGBlnkR2CJztPZ2Whm9EeTgynU9jj8xErEo/AjtNRYtNJU6WRQCcxRhwL4SysPvbpB51HKAvtAuT9osj0Bxy95aCpNNRSIbXPDv0n1k+UikM7bvvU3pKKq1whalgKnFkTSCci8mlgdJWZLpUTAMTqNR0ij3xT4lz5jjEyx6kCnTPn+7E/zIStd1vGLcy3y1enSMGrSgZjn26R6Dtl7P1aYttsYBBq0xVYUKkZvL56kkDlGLk3E4KEEhUZmVt0EFjVt4Cpzzz0jPLSn33Rpjrku4i/Y7xLo1OECLTaJmFsLrLoK6YnfkqKOquZoMtYOWGTk+HPr5xU6RUP1ikivLTvjPjmlPizXkxuUOaAFiScWBZiRhBbEtCG4gU4dZhj3SJ1qQMKrRi1DTJUZjQ88o17TpISqAZ6wIsRrNfDkTLmKvaylB/qhkMv/pdUIyYkoVdkvsduozLZ0jDdkoSDTi26vfqe6Pa5ukYP2U7NTrKs0z0CF8IUV3qLWtRwzMb6bpDG7mZGqjQNmSDUlWIrw+fpDGEzPQ5GmQHEUHhUeEXUArnpD3QcKnszjVJxTExcmvMHi0moDKfXlnTlnCBQ55g58weJOmuhi0VHPxy9Y4bPXgD/AMpEJ/5A0vlIFNfdfxodTFgRXmXcDwI/4fzMPWz00JGVPCBuQVDzLcgVJjnSCtK5xywORqQTTXSBLFgxDimeR58z4xz8+8jRj2QZukf55OqRNPYTMkj0r5wUtGdp7FEB9lqta3Na4JCj/wAkxiP/AKjBmtbS/cPKOh0yrGhfUeJL6BYQo7CjQZyK0ndMCLj/AHsw9Q9YK2w7pgXs+N6aewesAGSvi0Br1KA5qwmH+SzhKDvmeRg4kvdJoTQ0oOytTGdt7sbxfAjOZcyczhaVCtLlS1oCRUlhWmu6YLWa2LMFUYHgRoQeTKc1PUYtFbE5vF6ewRFkzzI4jlyAIPEVOvVHRIGVWoOsgEVrTKvIeYimrU0h1YmhNlnCnE1yHEZ1FSc/CkArud1mPIFAktqgnM4HGJFVeo4hU6BRlBUQNtFilta0xKDikOAdCCkxGBVhmDSY2nKKyelWMgtT0lmxuZLOjgdDOmbpGQls4C4WXgGau8OLZgVjzG9rcZbPL5MQOyuR8I9LmK1JkljirLxI5GdKlaPwLKcJrxB5gmMjt7YMbLPRGrgUTarliAAxA8eVRyEYs8VOpI3dPKWNuLMlJvOYDuEaUyU+oMVDZ5ruQizJpGeWajwyHbB+4bZKkjC8qW6lq74ORpSleHDKLt/bWDo+ikBFByKywRUDTE1BlmYzqMUbG5P/AKYz9ndal6DhQGviecan2e2ak7pCpYUZFoK7xGI0ryUHxgE1meYUlKKu5Ap1n0j1+57sSyWZUyyH9R+JvGH4sPbW+EY+ozLFS5LlkGldaRZnaRJKs1QGGRpWkcnyWpoYUouMlZRtNbFSUc8tf+VhxIJ90ZciOcRpUE0164sEH7IPfDs3JTFwMoPvr40+cNAHBl8APSkOJH2WHZ+hjuCvE94+TCEWOo4JZ4eTH5iGl6aqe3I+kdeR2eFPQxUmlq9XafQxZWVdElnbOIqB0J11GdRp29kV7LO3vGMpadoLQrzEXNcbAZUNMRoInLHvlMb7pvdhh9baDWpwWcec5v8AdBizis+YfvfKAPsvmM8qfMf3jNVe5ZSEebNB27TWa5+8fWNeFVBFc3j9PZBmFChQ0SVredwwP2d0mH7w9Iu3mdwxV2dH1bHm59BAADuey0n2xyBv2ht8HNgihACOAWhHXnEF/SVE+zlBSazNiIyxSlQ4g/2t4pSuhgLaJ83op80TGVZU6e0tVNAQtocl3Px1GKgOVOEGLe1bYvVZz/dOX/8APlExT2L5X3pIsR2sMrFmzWQuCdAPPshr2MvLpEMSrdQZ0mMSCmKnAb64TWLBkBdOGvOHDSFt2hsVpdiaUM+MNmykK4WUYSCDu5Z8DEq6Ras6ZUMEVp4Jk9XJ5PtJst0TFpa45ZOg3qQHVxTDKlkt1L6xvtutmp2VpsjtLmIpExFO7NQVYEpoXXPhmOwRhf8AFFoAzSSWHxGWQwPc1PKMmaGLXb2s14cubRSp1+jDN1WeVYV6e0sOlYbqjMqOSDix4nQRa2UvObeFtLsMMiQMQTWrkYZeI8SBiamgpx1jEizTbTMLMxYkric8ATQYV456Koj2rZPZtbHZ1lgDEd6Y32nOpPZkO6GY56u7BVH3FZYU9U3cvYKS5dFiC3WpJUsvMYIo1ZjQDtMT220LLQsxoqgknqEeQ7R297e9ZhZZSnclg0UDmftN1+ERlnGHIYscp8F+/wD2sqapZ5ImcOlmVUHrVBvEdpEZK2bd2xyT07J1IAoHz84bPulAaCvjFaZYlEYZZYyZtjgkkdl7YW0H/wB1N/qJ9YNXd7TLXLp0hScPvLhP9SU8wYzbWMGIJkkrE2mVcGj2G49uZFqIXOVMOiMRn+FtD2ZGDOCsfPy2kj8/SPWfZ9tR+0yMMzOZKOFm5g1wMes0I7RFt0L2CqLRvGMxa8pj/iPrGl6bf8YB22R9Yx+9DcniE4/Cbj2aywLET9qbNJ7mwjyUQVuManmYo7Erhu2WeYmse0u8ErjG7GqHhRGXxsKQoUKLCgffDbkNuMUkAnLMnz/SI78bdiC2nDds06Us80//ABsaxDLRWppGVuqWGssoMKhpS1BGuJamo66xYstiSXXCDU0BJZnYgaDExJoOUUPpN5WFJlnmA4KjAyTBhFFrQEHXhSHjaCUPe6RPxSpg/wBtI0LgRNtyb8wqi1IA4wdkUSg4aQF2ftcuczNLdXwUrTgTWlRw0PhBl9IpJ26JiqVkVd5x1xE/BRDid/tEPlJmTygA44i2sViM4uSxFWWRImceVbSXGLPaZwwBlynIWrQKzBSrZ5rWq6ZUGkepuCMx3jnA6+9nJFsCGaoLLkrZ1ALK5FNCCUXWFzhrVDIT0OzKbF7LzDNSdOUhJY+rUqEBY6FVHKtanPSN+xAis1nwOXqSSAKcBTkPzrHWFBU6mJhHSqCc9TsyvtDvHBIVK/vGz7F/Ujwjz1Z9RQQd9q16Ks+VLYmolg0AJpiLHOMxZbUrDIxzeqb1nT6VJQouJYy2sQWy6sIrWLk28FlgYvzipMvtZuSI7H8IHzgxQiy+STQImLSKtqbKLFptAJpQg8j+kUbRMprFK3B8FCasan2U2iltdD8clvFSrelYydpeDPs7tFLwQj7EzzWNUYuSMORpM9Trv95ira6AsWNAMyYnVt6pgdtQv+XYjmPyi2XxpC8W6Z6Js2MN2SuuTXuarDyYQSucbginYlw3dKHKRKH9iiL91LRBGmPBXJvN/my7ChQokWBb/OUR34cN2zB9qTg7OkGCvdir3QtoGyhbUClhYD/sjxmyx4xEuBmLxx/NGTvGZW1sP+nKlr3szzD5FYcDFVzW12s/fljuEpaepiwI3Y/CjBk8RorilUllvtH0yi67RyxysMpR1CI5zRmbttj1sqGNmV7afP5RZ0y4xUc0p2iJ1PGBgivab0ly3wMTiw4iAjvhWtMT4FOFa8TTSCtncEChBrpQg17OcC7dc0meD0iAllwkglWw1xAVUioBzzivL2UXEDKmPLG9iOIu29mcNTRSSK16+yi22aIRxtbujRRXcFTQZgnwirJumapFbQ7Z1NQBUakADdFTh4ZAGmsE8FSIEVkkuHYwSSTUxBPO8BFyc9BA+SakmJRRnlvtOlTP21aBFlui4prAsAVBFCq73AeMYm7ZrtMAKUqASRkKnh2iNvtqyzbXMxE4VoooaUoM/OBFhu9fhyyyqefEkxzM04tyVHWwY5VF2UL/AJwRd0YiAOuKD2qdJlI8qbLmswJMpUYlTlQE01NTnpunWCU6Rharg055EfqI5Iu4E/V+EVxzilui+XFJvZmeF5O+cyWVbjlHZ2esH7xsOAaUPHKM5bJmsTs3sVacVuD59WIVdeEELiY2ScJv7xhiWgG6KihBbnFKzoSThNCBBa02YIlATmqkCtcycqHxOcNlJruoTHGp95nqdy2pLRJSYFoWrUHUMDmIkv8AkqLPNGo6NqdoBI84EbKW5Usq0BGbE1pmS1TTPTSCU62CaBLp77y0rqKPMVDXuJjPJTlK2Tj0ppLg9Dt8ro7MEHwhF8KD5RZu4bgivfrbijm4+Zi3YxuiOsc5uyeFChQAZ6/tQIftb+4ljnOkj+8H5Qy885qD7w9Y7tYc7MOc8nwkzW+UVlwMxeIxk00tdp6zKbxlAf7TFuyridRzI/WKV4jDbnH/AFJEt+9GZD6iCN1CswdVY2QfcMU13w8akZEg9RPppEE2eya73kfyiUnOK89oUhpA9qJJqDXdPZRh+sFVmVgIkuszPQinmDBcTKL1xLIRZDRaszZGBqOdTpCs9r3uqKUWsLGdwhNaMIrSvOKqvr1Q1p491qEEUIMRRNklrtFaU4w+XLosU7OqLxAVRQCug74bar5ByljFTiNB3xNEWeWbeyTJtUxfhmb6nqb3h3EGM+GIIGIgUpSteGVAdI1e2QE33yMSk8eB1HkDAC7LulqwZlx7tChYgE8CDqD2c45mXHUmdfp5uaSHWeyLRcQduosWHhWJJgwPiBodSIKiZZcFf2anWZz9fWTXTSMvapYxFgSBwUkmnjn5xDikuRtSXKo5e17liamsZm1zjxglPnKIz95WwVy1i2KNsz557F+6rXKDHGRUUIrof1GUK3XsDUIMyTvHkeCjhlAiUtB1mJUSNkcCcrMEupajpRpLv2rZEVMAIUU1IJ45/pGh2Lvp7TeNllvQIZysAMgMALjtNVGsefrGz9k0vFe1myrQufCW2caJ4oqLdCcOWTmkfQN9nOWOsnyH5wRs43RA69f3ksdvy/KCcsZCFDB0KFCgAzeKtpT8UN2pmf5izAkUwz214gS1r4OR/NCM0JaAzZAV4V4RftNpss6gmiW9NMaBqV1piGWg8Ihq0Xg0nv8AX2POrdKaZa5rlmBlHo0AAKhSiMeGdSa6wS2YkOrvjYPlk2YObaYdAABwjUNs7d7molSAfufV17cBEdTZGx/DiX8NpnqPBZlIYp1GqKuEG7v7fyQT3UCtR4wJnt0mQc/yUNO1mBEGX2Fkt/Fn/wDlDj+9Wr3w/wDwgQNy0zR2rJI8Ag9YjV9A7NfN7mYm2XoZktgZsxsQOHEWy0YkZClDpTPhBA3unSFSRi5VFfDWCv8AhicMxaFY/fkA/wClhFG8dkbRMKtWzM6GqsFmSyOYxVaqkcKdcTrI7Lya/v5oga88TU4R0TM8ojXZu1rn0Uo9S2g17sUoDzhC77UNbK57Jkg+NZgidaI7KX09V+4Q/bqDLPQHq7YgSYK7xyoSDpFNpU5fes1oU8CEV/Ey2YEdsD7bbJ/umTOHP6iYK+RiryRirLxwTk6SKt63vML7vug5VFQesiucQretoJr0xp9kKoHkK+cQYgxNThIBJxArSn4hr1Q6z4XyV1Aoc8QJPUaHKMOTqpI1Pp441urZntoNkxNDE9Ir4qhnJKEgHErMPc146EZwMut1KYWxMEbo+kyALUDELTgK0rxj0RLCJqhXdkahHTJmaFaAOPjCnMHWlRmMo7L2dln6u0khCtMSqpUNoXOW/LJzqKFdGA1CHLtOH/H99P1IjPQ7oxoMsD3j/UT84rT7ptE2U0yzyZk1QaFlGXWRnUgcSNI1A9nUiTNHSY2GeakzFIypMlKcnA4oasOGLKtu1bOzZDB5c9sJzSYgoCOGhyPVAu5z8OS+TPq4R5cmyU+Zmzonix8BlFiX7O1+Kcx7EHqTHppk485yqzcXUGWW62ANCeukMW5ZLH+In8wIH9tYh9R8sjPpb5PPpuwqU3ZjA9agjygHeWzk2TUkBlHxLw7RqI9btGy5UkK5yzowOh0IKVqKZ1pAm8brdVYijga4Tip1MNR3iHQ6nNF77oXLBFnlAMb/ANiSVvRTStJU3PlkB84wVsAExgNAxp2R6T7BJGK3zW+zIPm6iOvOV47/ACMuBVk9fZns945z0/D8zBVNIFWk1tPYogsIzGg7ChQoAKc+7VbWKr3EsFoUAANtnxEbbPco0EKADOm4mGhPjDfoyaNHb+oxpI5SADOdFPGjt419YcLXaRxr2qI0OGOGWOUAAH6Ynj4V8D+cO+npo1ljxMGjIHKGmyrygAEjaI8ZXgf0hy7SDjLYd4METYF5Qw3YnKACsNoZR1DDtWvoYimtYpvvpKb8coH/AFLFprnXlETXGsBKbXBUNyXc1T0Nmqf+2gPbkMj16xwbLWLgKA/ZtE1ddaYZgp3RO9wCIW2eiumPkX7WfzP1OJsfJFcE2cteU4uKDTdfED3gxEdiFA+rtNoQ86y244uKVpUaVp1Q83AeEN+iZg0Zh3mI0R8ie1n5la37DzJjlxad46gyVp4IRFZti7SNJshu1JieYZvSCQlT10dvGvrDha7SPir2qPyhUumxy5RKzSXl6IGvs9baS6Cz4kxAN00wZVDJl0J0YeDMOMCr02WtZmFpcjCa5FJ6Eac3wnXTLTIiNQL1tA4Kf5f1h305OGqKfERPYRqg7X/Fff8Ac8Lvb2QXl0kx0s9VLEhRMl1FTWgUMcgTG49iex1psk60TLTJeVVERcXxVYs1OzCPGN8NoX4yh4/pD12kHGWw7CDGi3VNi+6naVMfWtpbqoPKDAgNd2/MZ6UBNYMxBUUKFCgAUKFCgAUKFCgAUKFCgAUKFCgAUKFCgAUKFCgAUKFCgAUKFCgARhhhQoAI2iJo5CgAiaIpkKFABCYrtrChQAFrt0i/ChQAKFChQAf/2Q=="/>
          <p:cNvSpPr>
            <a:spLocks noChangeAspect="1" noChangeArrowheads="1"/>
          </p:cNvSpPr>
          <p:nvPr/>
        </p:nvSpPr>
        <p:spPr bwMode="auto">
          <a:xfrm>
            <a:off x="1739900" y="-590550"/>
            <a:ext cx="2019300" cy="1533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latin typeface="Calibri" pitchFamily="34" charset="0"/>
              <a:cs typeface="Arial" charset="0"/>
            </a:endParaRPr>
          </a:p>
        </p:txBody>
      </p:sp>
      <p:sp>
        <p:nvSpPr>
          <p:cNvPr id="12" name="Rectangle 11"/>
          <p:cNvSpPr/>
          <p:nvPr/>
        </p:nvSpPr>
        <p:spPr>
          <a:xfrm>
            <a:off x="1828800" y="2133600"/>
            <a:ext cx="8534400" cy="1371600"/>
          </a:xfrm>
          <a:prstGeom prst="rect">
            <a:avLst/>
          </a:prstGeom>
          <a:noFill/>
        </p:spPr>
        <p:txBody>
          <a:bodyPr wrap="square" lIns="91440" tIns="45720" rIns="91440" bIns="45720">
            <a:noAutofit/>
          </a:bodyPr>
          <a:lstStyle/>
          <a:p>
            <a:pPr algn="ctr" fontAlgn="base">
              <a:spcBef>
                <a:spcPct val="0"/>
              </a:spcBef>
              <a:spcAft>
                <a:spcPct val="0"/>
              </a:spcAft>
            </a:pPr>
            <a:r>
              <a:rPr lang="en-US" sz="4400" b="1">
                <a:ln w="12700">
                  <a:solidFill>
                    <a:srgbClr val="1F497D">
                      <a:satMod val="155000"/>
                    </a:srgbClr>
                  </a:solidFill>
                  <a:prstDash val="solid"/>
                </a:ln>
                <a:solidFill>
                  <a:srgbClr val="0070C0"/>
                </a:solidFill>
                <a:effectLst>
                  <a:outerShdw blurRad="41275" dist="20320" dir="1800000" algn="tl" rotWithShape="0">
                    <a:srgbClr val="1F497D">
                      <a:lumMod val="60000"/>
                      <a:lumOff val="40000"/>
                      <a:alpha val="40000"/>
                    </a:srgbClr>
                  </a:outerShdw>
                </a:effectLst>
                <a:latin typeface="Calibri" pitchFamily="34" charset="0"/>
                <a:cs typeface="Arial" charset="0"/>
              </a:rPr>
              <a:t>Concentric Circles of Care in Community Engaged </a:t>
            </a:r>
          </a:p>
          <a:p>
            <a:pPr algn="ctr" fontAlgn="base">
              <a:spcBef>
                <a:spcPct val="0"/>
              </a:spcBef>
              <a:spcAft>
                <a:spcPct val="0"/>
              </a:spcAft>
            </a:pPr>
            <a:r>
              <a:rPr lang="en-US" sz="4400" b="1">
                <a:ln w="12700">
                  <a:solidFill>
                    <a:srgbClr val="1F497D">
                      <a:satMod val="155000"/>
                    </a:srgbClr>
                  </a:solidFill>
                  <a:prstDash val="solid"/>
                </a:ln>
                <a:solidFill>
                  <a:srgbClr val="0070C0"/>
                </a:solidFill>
                <a:effectLst>
                  <a:outerShdw blurRad="41275" dist="20320" dir="1800000" algn="tl" rotWithShape="0">
                    <a:srgbClr val="1F497D">
                      <a:lumMod val="60000"/>
                      <a:lumOff val="40000"/>
                      <a:alpha val="40000"/>
                    </a:srgbClr>
                  </a:outerShdw>
                </a:effectLst>
                <a:latin typeface="Calibri" pitchFamily="34" charset="0"/>
                <a:cs typeface="Arial" charset="0"/>
              </a:rPr>
              <a:t>Oral Health Systems</a:t>
            </a:r>
          </a:p>
        </p:txBody>
      </p:sp>
      <p:pic>
        <p:nvPicPr>
          <p:cNvPr id="8" name="Picture 7">
            <a:extLst>
              <a:ext uri="{FF2B5EF4-FFF2-40B4-BE49-F238E27FC236}">
                <a16:creationId xmlns:a16="http://schemas.microsoft.com/office/drawing/2014/main" id="{4529A898-F0AE-9272-A3F9-9FAD7F639DF1}"/>
              </a:ext>
            </a:extLst>
          </p:cNvPr>
          <p:cNvPicPr>
            <a:picLocks noChangeAspect="1"/>
          </p:cNvPicPr>
          <p:nvPr/>
        </p:nvPicPr>
        <p:blipFill>
          <a:blip r:embed="rId4"/>
          <a:stretch>
            <a:fillRect/>
          </a:stretch>
        </p:blipFill>
        <p:spPr>
          <a:xfrm>
            <a:off x="1788230" y="181712"/>
            <a:ext cx="2783771" cy="1847689"/>
          </a:xfrm>
          <a:prstGeom prst="rect">
            <a:avLst/>
          </a:prstGeom>
        </p:spPr>
      </p:pic>
      <p:pic>
        <p:nvPicPr>
          <p:cNvPr id="2" name="Picture 1" descr="A close-up of a child&#10;&#10;Description automatically generated">
            <a:extLst>
              <a:ext uri="{FF2B5EF4-FFF2-40B4-BE49-F238E27FC236}">
                <a16:creationId xmlns:a16="http://schemas.microsoft.com/office/drawing/2014/main" id="{68000F6C-576E-10D0-C5EE-73F9A022F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3621" y="5029200"/>
            <a:ext cx="1697970" cy="1295400"/>
          </a:xfrm>
          <a:prstGeom prst="rect">
            <a:avLst/>
          </a:prstGeom>
          <a:ln>
            <a:solidFill>
              <a:schemeClr val="accent1"/>
            </a:solidFill>
          </a:ln>
          <a:effectLst>
            <a:outerShdw blurRad="190500" dist="190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FB636442-43F4-B8F5-A644-D434CA4543A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44579" y="326658"/>
            <a:ext cx="2995875" cy="1806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8075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863" y="177328"/>
            <a:ext cx="9220200" cy="1143000"/>
          </a:xfrm>
        </p:spPr>
        <p:txBody>
          <a:bodyPr/>
          <a:lstStyle/>
          <a:p>
            <a:r>
              <a:rPr lang="en-US" sz="4000"/>
              <a:t>Community Engaged Oral Health Systems</a:t>
            </a:r>
          </a:p>
        </p:txBody>
      </p:sp>
      <p:pic>
        <p:nvPicPr>
          <p:cNvPr id="8195" name="Picture 3" descr="C:\!DOCIMGS\VirtualDentalHome\PressConference_SanMateo_2013_0412\6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349866">
            <a:off x="6123907" y="1477073"/>
            <a:ext cx="3333073" cy="2218024"/>
          </a:xfrm>
          <a:prstGeom prst="rect">
            <a:avLst/>
          </a:prstGeom>
          <a:ln>
            <a:solidFill>
              <a:schemeClr val="tx1"/>
            </a:solidFill>
          </a:ln>
          <a:effectLst>
            <a:outerShdw blurRad="190500" dist="190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19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72704">
            <a:off x="2254393" y="4312840"/>
            <a:ext cx="2653543" cy="2113763"/>
          </a:xfrm>
          <a:prstGeom prst="rect">
            <a:avLst/>
          </a:prstGeom>
          <a:ln>
            <a:solidFill>
              <a:schemeClr val="tx1"/>
            </a:solidFill>
          </a:ln>
          <a:effectLst>
            <a:outerShdw blurRad="190500" dist="1905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3" name="Picture 2"/>
          <p:cNvPicPr>
            <a:picLocks noChangeAspect="1"/>
          </p:cNvPicPr>
          <p:nvPr/>
        </p:nvPicPr>
        <p:blipFill>
          <a:blip r:embed="rId4"/>
          <a:stretch>
            <a:fillRect/>
          </a:stretch>
        </p:blipFill>
        <p:spPr>
          <a:xfrm rot="345246">
            <a:off x="6474949" y="4197282"/>
            <a:ext cx="3413491" cy="2113926"/>
          </a:xfrm>
          <a:prstGeom prst="rect">
            <a:avLst/>
          </a:prstGeom>
          <a:ln>
            <a:solidFill>
              <a:schemeClr val="tx1"/>
            </a:solidFill>
          </a:ln>
          <a:effectLst>
            <a:outerShdw blurRad="190500" dist="190500" dir="2700000" algn="tl" rotWithShape="0">
              <a:prstClr val="black">
                <a:alpha val="40000"/>
              </a:prstClr>
            </a:outerShdw>
          </a:effectLst>
        </p:spPr>
      </p:pic>
      <p:pic>
        <p:nvPicPr>
          <p:cNvPr id="6" name="Picture 5">
            <a:extLst>
              <a:ext uri="{FF2B5EF4-FFF2-40B4-BE49-F238E27FC236}">
                <a16:creationId xmlns:a16="http://schemas.microsoft.com/office/drawing/2014/main" id="{1FEA0D4E-9CA2-4163-8874-031790FAC1C9}"/>
              </a:ext>
            </a:extLst>
          </p:cNvPr>
          <p:cNvPicPr>
            <a:picLocks noChangeAspect="1"/>
          </p:cNvPicPr>
          <p:nvPr/>
        </p:nvPicPr>
        <p:blipFill>
          <a:blip r:embed="rId5"/>
          <a:stretch>
            <a:fillRect/>
          </a:stretch>
        </p:blipFill>
        <p:spPr>
          <a:xfrm rot="623884">
            <a:off x="2151182" y="1381698"/>
            <a:ext cx="3252883" cy="2179573"/>
          </a:xfrm>
          <a:prstGeom prst="rect">
            <a:avLst/>
          </a:prstGeom>
          <a:ln>
            <a:solidFill>
              <a:schemeClr val="tx1"/>
            </a:solidFill>
          </a:ln>
          <a:effectLst>
            <a:outerShdw blurRad="190500" dist="190500" dir="2700000" algn="tl" rotWithShape="0">
              <a:prstClr val="black">
                <a:alpha val="40000"/>
              </a:prstClr>
            </a:outerShdw>
          </a:effectLst>
        </p:spPr>
      </p:pic>
    </p:spTree>
    <p:extLst>
      <p:ext uri="{BB962C8B-B14F-4D97-AF65-F5344CB8AC3E}">
        <p14:creationId xmlns:p14="http://schemas.microsoft.com/office/powerpoint/2010/main" val="4247135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09C74-AE11-BDC0-0800-F6263F0F3A75}"/>
              </a:ext>
            </a:extLst>
          </p:cNvPr>
          <p:cNvSpPr>
            <a:spLocks noGrp="1"/>
          </p:cNvSpPr>
          <p:nvPr>
            <p:ph type="title"/>
          </p:nvPr>
        </p:nvSpPr>
        <p:spPr>
          <a:xfrm>
            <a:off x="1524000" y="274638"/>
            <a:ext cx="9144000" cy="1143000"/>
          </a:xfrm>
        </p:spPr>
        <p:txBody>
          <a:bodyPr/>
          <a:lstStyle/>
          <a:p>
            <a:r>
              <a:rPr lang="en-US" sz="4000"/>
              <a:t>Teledentistry Supported</a:t>
            </a:r>
            <a:br>
              <a:rPr lang="en-US" sz="4000"/>
            </a:br>
            <a:r>
              <a:rPr lang="en-US" sz="4000"/>
              <a:t>Community Engaged Oral Health Systems</a:t>
            </a:r>
          </a:p>
        </p:txBody>
      </p:sp>
      <p:sp>
        <p:nvSpPr>
          <p:cNvPr id="3" name="Content Placeholder 2">
            <a:extLst>
              <a:ext uri="{FF2B5EF4-FFF2-40B4-BE49-F238E27FC236}">
                <a16:creationId xmlns:a16="http://schemas.microsoft.com/office/drawing/2014/main" id="{A758661D-BEAD-512F-BB2F-E838D9EE63B3}"/>
              </a:ext>
            </a:extLst>
          </p:cNvPr>
          <p:cNvSpPr>
            <a:spLocks noGrp="1"/>
          </p:cNvSpPr>
          <p:nvPr>
            <p:ph idx="1"/>
          </p:nvPr>
        </p:nvSpPr>
        <p:spPr>
          <a:xfrm>
            <a:off x="1828800" y="1828800"/>
            <a:ext cx="8686800" cy="3429000"/>
          </a:xfrm>
        </p:spPr>
        <p:txBody>
          <a:bodyPr/>
          <a:lstStyle/>
          <a:p>
            <a:r>
              <a:rPr lang="en-US"/>
              <a:t>Goals</a:t>
            </a:r>
          </a:p>
          <a:p>
            <a:pPr lvl="1">
              <a:spcBef>
                <a:spcPts val="0"/>
              </a:spcBef>
              <a:spcAft>
                <a:spcPts val="0"/>
              </a:spcAft>
              <a:buFont typeface="Courier New" panose="02070309020205020404" pitchFamily="49" charset="0"/>
              <a:buChar char="o"/>
            </a:pPr>
            <a:r>
              <a:rPr lang="en-US">
                <a:effectLst/>
                <a:latin typeface="Calibri" panose="020F0502020204030204" pitchFamily="34" charset="0"/>
                <a:ea typeface="Calibri" panose="020F0502020204030204" pitchFamily="34" charset="0"/>
                <a:cs typeface="Times New Roman" panose="02020603050405020304" pitchFamily="18" charset="0"/>
              </a:rPr>
              <a:t>Bring care into </a:t>
            </a:r>
            <a:r>
              <a:rPr lang="en-US">
                <a:latin typeface="Calibri" panose="020F0502020204030204" pitchFamily="34" charset="0"/>
                <a:ea typeface="Calibri" panose="020F0502020204030204" pitchFamily="34" charset="0"/>
                <a:cs typeface="Times New Roman" panose="02020603050405020304" pitchFamily="18" charset="0"/>
              </a:rPr>
              <a:t>community settings</a:t>
            </a:r>
          </a:p>
          <a:p>
            <a:pPr lvl="1">
              <a:spcBef>
                <a:spcPts val="0"/>
              </a:spcBef>
              <a:spcAft>
                <a:spcPts val="0"/>
              </a:spcAft>
              <a:buFont typeface="Courier New" panose="02070309020205020404" pitchFamily="49" charset="0"/>
              <a:buChar char="o"/>
            </a:pPr>
            <a:r>
              <a:rPr lang="en-US">
                <a:latin typeface="Calibri" panose="020F0502020204030204" pitchFamily="34" charset="0"/>
                <a:ea typeface="Calibri" panose="020F0502020204030204" pitchFamily="34" charset="0"/>
                <a:cs typeface="Times New Roman" panose="02020603050405020304" pitchFamily="18" charset="0"/>
              </a:rPr>
              <a:t>Keep as many people as possible healthy in community locations</a:t>
            </a:r>
          </a:p>
          <a:p>
            <a:pPr lvl="1">
              <a:spcBef>
                <a:spcPts val="0"/>
              </a:spcBef>
              <a:spcAft>
                <a:spcPts val="0"/>
              </a:spcAft>
              <a:buFont typeface="Courier New" panose="02070309020205020404" pitchFamily="49" charset="0"/>
              <a:buChar char="o"/>
            </a:pPr>
            <a:r>
              <a:rPr lang="en-US">
                <a:latin typeface="Calibri" panose="020F0502020204030204" pitchFamily="34" charset="0"/>
                <a:ea typeface="Calibri" panose="020F0502020204030204" pitchFamily="34" charset="0"/>
                <a:cs typeface="Times New Roman" panose="02020603050405020304" pitchFamily="18" charset="0"/>
              </a:rPr>
              <a:t>Support adoption of Mouth-Healthy Habits</a:t>
            </a:r>
          </a:p>
          <a:p>
            <a:pPr lvl="1">
              <a:spcBef>
                <a:spcPts val="0"/>
              </a:spcBef>
              <a:spcAft>
                <a:spcPts val="0"/>
              </a:spcAft>
              <a:buFont typeface="Courier New" panose="02070309020205020404" pitchFamily="49" charset="0"/>
              <a:buChar char="o"/>
            </a:pPr>
            <a:r>
              <a:rPr lang="en-US">
                <a:effectLst/>
                <a:latin typeface="Calibri" panose="020F0502020204030204" pitchFamily="34" charset="0"/>
                <a:ea typeface="Calibri" panose="020F0502020204030204" pitchFamily="34" charset="0"/>
                <a:cs typeface="Times New Roman" panose="02020603050405020304" pitchFamily="18" charset="0"/>
              </a:rPr>
              <a:t>Have a connected and coordinated system that connects community and denta</a:t>
            </a:r>
            <a:r>
              <a:rPr lang="en-US">
                <a:latin typeface="Calibri" panose="020F0502020204030204" pitchFamily="34" charset="0"/>
                <a:ea typeface="Calibri" panose="020F0502020204030204" pitchFamily="34" charset="0"/>
                <a:cs typeface="Times New Roman" panose="02020603050405020304" pitchFamily="18" charset="0"/>
              </a:rPr>
              <a:t>l offices</a:t>
            </a:r>
            <a:endParaRPr lang="en-US">
              <a:effectLst/>
              <a:latin typeface="Calibri" panose="020F0502020204030204" pitchFamily="34" charset="0"/>
              <a:ea typeface="Calibri" panose="020F0502020204030204" pitchFamily="34" charset="0"/>
              <a:cs typeface="Times New Roman" panose="02020603050405020304" pitchFamily="18" charset="0"/>
            </a:endParaRPr>
          </a:p>
          <a:p>
            <a:pPr lvl="1"/>
            <a:endParaRPr lang="en-US" sz="3200"/>
          </a:p>
        </p:txBody>
      </p:sp>
    </p:spTree>
    <p:extLst>
      <p:ext uri="{BB962C8B-B14F-4D97-AF65-F5344CB8AC3E}">
        <p14:creationId xmlns:p14="http://schemas.microsoft.com/office/powerpoint/2010/main" val="2311350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38524D92-B977-C7F4-321B-34AEB5217916}"/>
              </a:ext>
            </a:extLst>
          </p:cNvPr>
          <p:cNvSpPr/>
          <p:nvPr/>
        </p:nvSpPr>
        <p:spPr>
          <a:xfrm>
            <a:off x="2895600" y="1371603"/>
            <a:ext cx="6515100" cy="4343399"/>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14" name="Oval 13">
            <a:extLst>
              <a:ext uri="{FF2B5EF4-FFF2-40B4-BE49-F238E27FC236}">
                <a16:creationId xmlns:a16="http://schemas.microsoft.com/office/drawing/2014/main" id="{160A45A9-843E-28B8-03CC-99D68815FAB3}"/>
              </a:ext>
            </a:extLst>
          </p:cNvPr>
          <p:cNvSpPr/>
          <p:nvPr/>
        </p:nvSpPr>
        <p:spPr>
          <a:xfrm>
            <a:off x="5638800" y="4171950"/>
            <a:ext cx="1143000" cy="11430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black"/>
              </a:solidFill>
              <a:latin typeface="Calibri"/>
            </a:endParaRPr>
          </a:p>
        </p:txBody>
      </p:sp>
      <p:sp>
        <p:nvSpPr>
          <p:cNvPr id="18" name="Rectangle 17">
            <a:extLst>
              <a:ext uri="{FF2B5EF4-FFF2-40B4-BE49-F238E27FC236}">
                <a16:creationId xmlns:a16="http://schemas.microsoft.com/office/drawing/2014/main" id="{24A6EE0F-C54D-438D-D706-FBC251F57E93}"/>
              </a:ext>
            </a:extLst>
          </p:cNvPr>
          <p:cNvSpPr/>
          <p:nvPr/>
        </p:nvSpPr>
        <p:spPr>
          <a:xfrm>
            <a:off x="5591413" y="4430154"/>
            <a:ext cx="1237775" cy="469359"/>
          </a:xfrm>
          <a:prstGeom prst="rect">
            <a:avLst/>
          </a:prstGeom>
          <a:noFill/>
        </p:spPr>
        <p:txBody>
          <a:bodyPr wrap="none" lIns="68580" tIns="34290" rIns="68580" bIns="34290">
            <a:spAutoFit/>
          </a:bodyPr>
          <a:lstStyle/>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Dentists</a:t>
            </a:r>
          </a:p>
        </p:txBody>
      </p:sp>
      <p:sp>
        <p:nvSpPr>
          <p:cNvPr id="22" name="Rectangle 21">
            <a:extLst>
              <a:ext uri="{FF2B5EF4-FFF2-40B4-BE49-F238E27FC236}">
                <a16:creationId xmlns:a16="http://schemas.microsoft.com/office/drawing/2014/main" id="{E9FE00A6-62E5-7BC6-6EA0-1F2F8088A0D5}"/>
              </a:ext>
            </a:extLst>
          </p:cNvPr>
          <p:cNvSpPr/>
          <p:nvPr/>
        </p:nvSpPr>
        <p:spPr>
          <a:xfrm rot="17603051">
            <a:off x="2805192" y="3074476"/>
            <a:ext cx="1775166" cy="484748"/>
          </a:xfrm>
          <a:prstGeom prst="rect">
            <a:avLst/>
          </a:prstGeom>
          <a:noFill/>
        </p:spPr>
        <p:txBody>
          <a:bodyPr wrap="none" lIns="68580" tIns="34290" rIns="68580" bIns="34290">
            <a:spAutoFit/>
          </a:bodyPr>
          <a:lstStyle/>
          <a:p>
            <a:pPr algn="ctr" fontAlgn="base">
              <a:spcBef>
                <a:spcPct val="0"/>
              </a:spcBef>
              <a:spcAft>
                <a:spcPct val="0"/>
              </a:spcAft>
            </a:pPr>
            <a:r>
              <a:rPr lang="en-US" sz="27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a:t>
            </a:r>
          </a:p>
        </p:txBody>
      </p:sp>
      <p:sp>
        <p:nvSpPr>
          <p:cNvPr id="23" name="Rectangle 22">
            <a:extLst>
              <a:ext uri="{FF2B5EF4-FFF2-40B4-BE49-F238E27FC236}">
                <a16:creationId xmlns:a16="http://schemas.microsoft.com/office/drawing/2014/main" id="{6589929D-0276-DC29-FBF4-79ED4A688A3C}"/>
              </a:ext>
            </a:extLst>
          </p:cNvPr>
          <p:cNvSpPr/>
          <p:nvPr/>
        </p:nvSpPr>
        <p:spPr>
          <a:xfrm rot="3711262">
            <a:off x="7579536" y="2831470"/>
            <a:ext cx="1775166" cy="484748"/>
          </a:xfrm>
          <a:prstGeom prst="rect">
            <a:avLst/>
          </a:prstGeom>
          <a:noFill/>
        </p:spPr>
        <p:txBody>
          <a:bodyPr wrap="none" lIns="68580" tIns="34290" rIns="68580" bIns="34290">
            <a:spAutoFit/>
          </a:bodyPr>
          <a:lstStyle/>
          <a:p>
            <a:pPr algn="ctr" fontAlgn="base">
              <a:spcBef>
                <a:spcPct val="0"/>
              </a:spcBef>
              <a:spcAft>
                <a:spcPct val="0"/>
              </a:spcAft>
            </a:pPr>
            <a:r>
              <a:rPr lang="en-US" sz="27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a:t>
            </a:r>
          </a:p>
        </p:txBody>
      </p:sp>
      <p:sp>
        <p:nvSpPr>
          <p:cNvPr id="6" name="Title 1">
            <a:extLst>
              <a:ext uri="{FF2B5EF4-FFF2-40B4-BE49-F238E27FC236}">
                <a16:creationId xmlns:a16="http://schemas.microsoft.com/office/drawing/2014/main" id="{E604A710-2576-9529-4A75-F5AB2F09E2A7}"/>
              </a:ext>
            </a:extLst>
          </p:cNvPr>
          <p:cNvSpPr>
            <a:spLocks noGrp="1"/>
          </p:cNvSpPr>
          <p:nvPr>
            <p:ph type="title"/>
          </p:nvPr>
        </p:nvSpPr>
        <p:spPr>
          <a:xfrm>
            <a:off x="1676400" y="128066"/>
            <a:ext cx="8686800" cy="1143000"/>
          </a:xfrm>
        </p:spPr>
        <p:txBody>
          <a:bodyPr wrap="square" anchor="ctr">
            <a:normAutofit fontScale="90000"/>
          </a:bodyPr>
          <a:lstStyle/>
          <a:p>
            <a:r>
              <a:rPr lang="en-US"/>
              <a:t>Concentric Circles of Care in Community Engaged Oral Health Systems</a:t>
            </a:r>
          </a:p>
        </p:txBody>
      </p:sp>
    </p:spTree>
    <p:extLst>
      <p:ext uri="{BB962C8B-B14F-4D97-AF65-F5344CB8AC3E}">
        <p14:creationId xmlns:p14="http://schemas.microsoft.com/office/powerpoint/2010/main" val="146325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38524D92-B977-C7F4-321B-34AEB5217916}"/>
              </a:ext>
            </a:extLst>
          </p:cNvPr>
          <p:cNvSpPr/>
          <p:nvPr/>
        </p:nvSpPr>
        <p:spPr>
          <a:xfrm>
            <a:off x="2895600" y="1371603"/>
            <a:ext cx="6515100" cy="4343399"/>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4" name="Oval 3">
            <a:extLst>
              <a:ext uri="{FF2B5EF4-FFF2-40B4-BE49-F238E27FC236}">
                <a16:creationId xmlns:a16="http://schemas.microsoft.com/office/drawing/2014/main" id="{A07B4911-FF21-CC66-106E-70DAC1BCEA90}"/>
              </a:ext>
            </a:extLst>
          </p:cNvPr>
          <p:cNvSpPr/>
          <p:nvPr/>
        </p:nvSpPr>
        <p:spPr>
          <a:xfrm>
            <a:off x="4953000" y="3043948"/>
            <a:ext cx="2495550" cy="244245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14" name="Oval 13">
            <a:extLst>
              <a:ext uri="{FF2B5EF4-FFF2-40B4-BE49-F238E27FC236}">
                <a16:creationId xmlns:a16="http://schemas.microsoft.com/office/drawing/2014/main" id="{160A45A9-843E-28B8-03CC-99D68815FAB3}"/>
              </a:ext>
            </a:extLst>
          </p:cNvPr>
          <p:cNvSpPr/>
          <p:nvPr/>
        </p:nvSpPr>
        <p:spPr>
          <a:xfrm>
            <a:off x="5638800" y="4171950"/>
            <a:ext cx="1143000" cy="11430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black"/>
              </a:solidFill>
              <a:latin typeface="Calibri"/>
            </a:endParaRPr>
          </a:p>
        </p:txBody>
      </p:sp>
      <p:sp>
        <p:nvSpPr>
          <p:cNvPr id="18" name="Rectangle 17">
            <a:extLst>
              <a:ext uri="{FF2B5EF4-FFF2-40B4-BE49-F238E27FC236}">
                <a16:creationId xmlns:a16="http://schemas.microsoft.com/office/drawing/2014/main" id="{24A6EE0F-C54D-438D-D706-FBC251F57E93}"/>
              </a:ext>
            </a:extLst>
          </p:cNvPr>
          <p:cNvSpPr/>
          <p:nvPr/>
        </p:nvSpPr>
        <p:spPr>
          <a:xfrm>
            <a:off x="5591413" y="4430154"/>
            <a:ext cx="1237775" cy="469359"/>
          </a:xfrm>
          <a:prstGeom prst="rect">
            <a:avLst/>
          </a:prstGeom>
          <a:noFill/>
        </p:spPr>
        <p:txBody>
          <a:bodyPr wrap="none" lIns="68580" tIns="34290" rIns="68580" bIns="34290">
            <a:spAutoFit/>
          </a:bodyPr>
          <a:lstStyle/>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Dentists</a:t>
            </a:r>
          </a:p>
        </p:txBody>
      </p:sp>
      <p:sp>
        <p:nvSpPr>
          <p:cNvPr id="22" name="Rectangle 21">
            <a:extLst>
              <a:ext uri="{FF2B5EF4-FFF2-40B4-BE49-F238E27FC236}">
                <a16:creationId xmlns:a16="http://schemas.microsoft.com/office/drawing/2014/main" id="{E9FE00A6-62E5-7BC6-6EA0-1F2F8088A0D5}"/>
              </a:ext>
            </a:extLst>
          </p:cNvPr>
          <p:cNvSpPr/>
          <p:nvPr/>
        </p:nvSpPr>
        <p:spPr>
          <a:xfrm rot="17603051">
            <a:off x="2805192" y="3074476"/>
            <a:ext cx="1775166" cy="484748"/>
          </a:xfrm>
          <a:prstGeom prst="rect">
            <a:avLst/>
          </a:prstGeom>
          <a:noFill/>
        </p:spPr>
        <p:txBody>
          <a:bodyPr wrap="none" lIns="68580" tIns="34290" rIns="68580" bIns="34290">
            <a:spAutoFit/>
          </a:bodyPr>
          <a:lstStyle/>
          <a:p>
            <a:pPr algn="ctr" fontAlgn="base">
              <a:spcBef>
                <a:spcPct val="0"/>
              </a:spcBef>
              <a:spcAft>
                <a:spcPct val="0"/>
              </a:spcAft>
            </a:pPr>
            <a:r>
              <a:rPr lang="en-US" sz="27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a:t>
            </a:r>
          </a:p>
        </p:txBody>
      </p:sp>
      <p:sp>
        <p:nvSpPr>
          <p:cNvPr id="23" name="Rectangle 22">
            <a:extLst>
              <a:ext uri="{FF2B5EF4-FFF2-40B4-BE49-F238E27FC236}">
                <a16:creationId xmlns:a16="http://schemas.microsoft.com/office/drawing/2014/main" id="{6589929D-0276-DC29-FBF4-79ED4A688A3C}"/>
              </a:ext>
            </a:extLst>
          </p:cNvPr>
          <p:cNvSpPr/>
          <p:nvPr/>
        </p:nvSpPr>
        <p:spPr>
          <a:xfrm rot="3711262">
            <a:off x="7579536" y="2831470"/>
            <a:ext cx="1775166" cy="484748"/>
          </a:xfrm>
          <a:prstGeom prst="rect">
            <a:avLst/>
          </a:prstGeom>
          <a:noFill/>
        </p:spPr>
        <p:txBody>
          <a:bodyPr wrap="none" lIns="68580" tIns="34290" rIns="68580" bIns="34290">
            <a:spAutoFit/>
          </a:bodyPr>
          <a:lstStyle/>
          <a:p>
            <a:pPr algn="ctr" fontAlgn="base">
              <a:spcBef>
                <a:spcPct val="0"/>
              </a:spcBef>
              <a:spcAft>
                <a:spcPct val="0"/>
              </a:spcAft>
            </a:pPr>
            <a:r>
              <a:rPr lang="en-US" sz="27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a:t>
            </a:r>
          </a:p>
        </p:txBody>
      </p:sp>
      <p:sp>
        <p:nvSpPr>
          <p:cNvPr id="5" name="Rectangle 4">
            <a:extLst>
              <a:ext uri="{FF2B5EF4-FFF2-40B4-BE49-F238E27FC236}">
                <a16:creationId xmlns:a16="http://schemas.microsoft.com/office/drawing/2014/main" id="{C8B5372A-F4F1-FCE0-649D-411AA148D0E6}"/>
              </a:ext>
            </a:extLst>
          </p:cNvPr>
          <p:cNvSpPr/>
          <p:nvPr/>
        </p:nvSpPr>
        <p:spPr>
          <a:xfrm>
            <a:off x="5029200" y="3429001"/>
            <a:ext cx="2345194" cy="869469"/>
          </a:xfrm>
          <a:prstGeom prst="rect">
            <a:avLst/>
          </a:prstGeom>
          <a:noFill/>
        </p:spPr>
        <p:txBody>
          <a:bodyPr wrap="none" lIns="68580" tIns="34290" rIns="68580" bIns="34290">
            <a:spAutoFit/>
          </a:bodyPr>
          <a:lstStyle/>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Dental Hygienist</a:t>
            </a:r>
          </a:p>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/VDH</a:t>
            </a:r>
          </a:p>
        </p:txBody>
      </p:sp>
      <p:sp>
        <p:nvSpPr>
          <p:cNvPr id="6" name="Title 1">
            <a:extLst>
              <a:ext uri="{FF2B5EF4-FFF2-40B4-BE49-F238E27FC236}">
                <a16:creationId xmlns:a16="http://schemas.microsoft.com/office/drawing/2014/main" id="{E604A710-2576-9529-4A75-F5AB2F09E2A7}"/>
              </a:ext>
            </a:extLst>
          </p:cNvPr>
          <p:cNvSpPr>
            <a:spLocks noGrp="1"/>
          </p:cNvSpPr>
          <p:nvPr>
            <p:ph type="title"/>
          </p:nvPr>
        </p:nvSpPr>
        <p:spPr>
          <a:xfrm>
            <a:off x="1676400" y="128066"/>
            <a:ext cx="8686800" cy="1143000"/>
          </a:xfrm>
        </p:spPr>
        <p:txBody>
          <a:bodyPr wrap="square" anchor="ctr">
            <a:normAutofit fontScale="90000"/>
          </a:bodyPr>
          <a:lstStyle/>
          <a:p>
            <a:r>
              <a:rPr lang="en-US"/>
              <a:t>Concentric Circles of Care in Community Engaged Oral Health Systems</a:t>
            </a:r>
          </a:p>
        </p:txBody>
      </p:sp>
    </p:spTree>
    <p:extLst>
      <p:ext uri="{BB962C8B-B14F-4D97-AF65-F5344CB8AC3E}">
        <p14:creationId xmlns:p14="http://schemas.microsoft.com/office/powerpoint/2010/main" val="2762216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38524D92-B977-C7F4-321B-34AEB5217916}"/>
              </a:ext>
            </a:extLst>
          </p:cNvPr>
          <p:cNvSpPr/>
          <p:nvPr/>
        </p:nvSpPr>
        <p:spPr>
          <a:xfrm>
            <a:off x="2895600" y="1371603"/>
            <a:ext cx="6515100" cy="4343399"/>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16" name="Oval 15">
            <a:extLst>
              <a:ext uri="{FF2B5EF4-FFF2-40B4-BE49-F238E27FC236}">
                <a16:creationId xmlns:a16="http://schemas.microsoft.com/office/drawing/2014/main" id="{B1451A52-7250-A09F-25FB-2B2EA9FB7780}"/>
              </a:ext>
            </a:extLst>
          </p:cNvPr>
          <p:cNvSpPr/>
          <p:nvPr/>
        </p:nvSpPr>
        <p:spPr>
          <a:xfrm>
            <a:off x="4152900" y="1600200"/>
            <a:ext cx="4000500" cy="394335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4" name="Oval 3">
            <a:extLst>
              <a:ext uri="{FF2B5EF4-FFF2-40B4-BE49-F238E27FC236}">
                <a16:creationId xmlns:a16="http://schemas.microsoft.com/office/drawing/2014/main" id="{A07B4911-FF21-CC66-106E-70DAC1BCEA90}"/>
              </a:ext>
            </a:extLst>
          </p:cNvPr>
          <p:cNvSpPr/>
          <p:nvPr/>
        </p:nvSpPr>
        <p:spPr>
          <a:xfrm>
            <a:off x="4953000" y="3043948"/>
            <a:ext cx="2495550" cy="244245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14" name="Oval 13">
            <a:extLst>
              <a:ext uri="{FF2B5EF4-FFF2-40B4-BE49-F238E27FC236}">
                <a16:creationId xmlns:a16="http://schemas.microsoft.com/office/drawing/2014/main" id="{160A45A9-843E-28B8-03CC-99D68815FAB3}"/>
              </a:ext>
            </a:extLst>
          </p:cNvPr>
          <p:cNvSpPr/>
          <p:nvPr/>
        </p:nvSpPr>
        <p:spPr>
          <a:xfrm>
            <a:off x="5638800" y="4171950"/>
            <a:ext cx="1143000" cy="11430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black"/>
              </a:solidFill>
              <a:latin typeface="Calibri"/>
            </a:endParaRPr>
          </a:p>
        </p:txBody>
      </p:sp>
      <p:sp>
        <p:nvSpPr>
          <p:cNvPr id="18" name="Rectangle 17">
            <a:extLst>
              <a:ext uri="{FF2B5EF4-FFF2-40B4-BE49-F238E27FC236}">
                <a16:creationId xmlns:a16="http://schemas.microsoft.com/office/drawing/2014/main" id="{24A6EE0F-C54D-438D-D706-FBC251F57E93}"/>
              </a:ext>
            </a:extLst>
          </p:cNvPr>
          <p:cNvSpPr/>
          <p:nvPr/>
        </p:nvSpPr>
        <p:spPr>
          <a:xfrm>
            <a:off x="5591413" y="4430154"/>
            <a:ext cx="1237775" cy="469359"/>
          </a:xfrm>
          <a:prstGeom prst="rect">
            <a:avLst/>
          </a:prstGeom>
          <a:noFill/>
        </p:spPr>
        <p:txBody>
          <a:bodyPr wrap="none" lIns="68580" tIns="34290" rIns="68580" bIns="34290">
            <a:spAutoFit/>
          </a:bodyPr>
          <a:lstStyle/>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Dentists</a:t>
            </a:r>
          </a:p>
        </p:txBody>
      </p:sp>
      <p:sp>
        <p:nvSpPr>
          <p:cNvPr id="21" name="Rectangle 20">
            <a:extLst>
              <a:ext uri="{FF2B5EF4-FFF2-40B4-BE49-F238E27FC236}">
                <a16:creationId xmlns:a16="http://schemas.microsoft.com/office/drawing/2014/main" id="{F74A93F9-CB03-DB3F-98BD-2E83E0E7337B}"/>
              </a:ext>
            </a:extLst>
          </p:cNvPr>
          <p:cNvSpPr/>
          <p:nvPr/>
        </p:nvSpPr>
        <p:spPr>
          <a:xfrm>
            <a:off x="4513624" y="1854622"/>
            <a:ext cx="3258777" cy="1269578"/>
          </a:xfrm>
          <a:prstGeom prst="rect">
            <a:avLst/>
          </a:prstGeom>
          <a:noFill/>
        </p:spPr>
        <p:txBody>
          <a:bodyPr wrap="none" lIns="68580" tIns="34290" rIns="68580" bIns="34290">
            <a:spAutoFit/>
          </a:bodyPr>
          <a:lstStyle/>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 Health</a:t>
            </a:r>
          </a:p>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 Worker / Home Visitor</a:t>
            </a:r>
          </a:p>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/School Staff</a:t>
            </a:r>
          </a:p>
        </p:txBody>
      </p:sp>
      <p:sp>
        <p:nvSpPr>
          <p:cNvPr id="22" name="Rectangle 21">
            <a:extLst>
              <a:ext uri="{FF2B5EF4-FFF2-40B4-BE49-F238E27FC236}">
                <a16:creationId xmlns:a16="http://schemas.microsoft.com/office/drawing/2014/main" id="{E9FE00A6-62E5-7BC6-6EA0-1F2F8088A0D5}"/>
              </a:ext>
            </a:extLst>
          </p:cNvPr>
          <p:cNvSpPr/>
          <p:nvPr/>
        </p:nvSpPr>
        <p:spPr>
          <a:xfrm rot="17603051">
            <a:off x="2805192" y="3074476"/>
            <a:ext cx="1775166" cy="484748"/>
          </a:xfrm>
          <a:prstGeom prst="rect">
            <a:avLst/>
          </a:prstGeom>
          <a:noFill/>
        </p:spPr>
        <p:txBody>
          <a:bodyPr wrap="none" lIns="68580" tIns="34290" rIns="68580" bIns="34290">
            <a:spAutoFit/>
          </a:bodyPr>
          <a:lstStyle/>
          <a:p>
            <a:pPr algn="ctr" fontAlgn="base">
              <a:spcBef>
                <a:spcPct val="0"/>
              </a:spcBef>
              <a:spcAft>
                <a:spcPct val="0"/>
              </a:spcAft>
            </a:pPr>
            <a:r>
              <a:rPr lang="en-US" sz="27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a:t>
            </a:r>
          </a:p>
        </p:txBody>
      </p:sp>
      <p:sp>
        <p:nvSpPr>
          <p:cNvPr id="23" name="Rectangle 22">
            <a:extLst>
              <a:ext uri="{FF2B5EF4-FFF2-40B4-BE49-F238E27FC236}">
                <a16:creationId xmlns:a16="http://schemas.microsoft.com/office/drawing/2014/main" id="{6589929D-0276-DC29-FBF4-79ED4A688A3C}"/>
              </a:ext>
            </a:extLst>
          </p:cNvPr>
          <p:cNvSpPr/>
          <p:nvPr/>
        </p:nvSpPr>
        <p:spPr>
          <a:xfrm rot="3711262">
            <a:off x="7579536" y="2831470"/>
            <a:ext cx="1775166" cy="484748"/>
          </a:xfrm>
          <a:prstGeom prst="rect">
            <a:avLst/>
          </a:prstGeom>
          <a:noFill/>
        </p:spPr>
        <p:txBody>
          <a:bodyPr wrap="none" lIns="68580" tIns="34290" rIns="68580" bIns="34290">
            <a:spAutoFit/>
          </a:bodyPr>
          <a:lstStyle/>
          <a:p>
            <a:pPr algn="ctr" fontAlgn="base">
              <a:spcBef>
                <a:spcPct val="0"/>
              </a:spcBef>
              <a:spcAft>
                <a:spcPct val="0"/>
              </a:spcAft>
            </a:pPr>
            <a:r>
              <a:rPr lang="en-US" sz="27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a:t>
            </a:r>
          </a:p>
        </p:txBody>
      </p:sp>
      <p:sp>
        <p:nvSpPr>
          <p:cNvPr id="5" name="Rectangle 4">
            <a:extLst>
              <a:ext uri="{FF2B5EF4-FFF2-40B4-BE49-F238E27FC236}">
                <a16:creationId xmlns:a16="http://schemas.microsoft.com/office/drawing/2014/main" id="{C8B5372A-F4F1-FCE0-649D-411AA148D0E6}"/>
              </a:ext>
            </a:extLst>
          </p:cNvPr>
          <p:cNvSpPr/>
          <p:nvPr/>
        </p:nvSpPr>
        <p:spPr>
          <a:xfrm>
            <a:off x="5029200" y="3429001"/>
            <a:ext cx="2345194" cy="869469"/>
          </a:xfrm>
          <a:prstGeom prst="rect">
            <a:avLst/>
          </a:prstGeom>
          <a:noFill/>
        </p:spPr>
        <p:txBody>
          <a:bodyPr wrap="none" lIns="68580" tIns="34290" rIns="68580" bIns="34290">
            <a:spAutoFit/>
          </a:bodyPr>
          <a:lstStyle/>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Dental Hygienist</a:t>
            </a:r>
          </a:p>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/VDH</a:t>
            </a:r>
          </a:p>
        </p:txBody>
      </p:sp>
      <p:sp>
        <p:nvSpPr>
          <p:cNvPr id="6" name="Title 1">
            <a:extLst>
              <a:ext uri="{FF2B5EF4-FFF2-40B4-BE49-F238E27FC236}">
                <a16:creationId xmlns:a16="http://schemas.microsoft.com/office/drawing/2014/main" id="{E604A710-2576-9529-4A75-F5AB2F09E2A7}"/>
              </a:ext>
            </a:extLst>
          </p:cNvPr>
          <p:cNvSpPr>
            <a:spLocks noGrp="1"/>
          </p:cNvSpPr>
          <p:nvPr>
            <p:ph type="title"/>
          </p:nvPr>
        </p:nvSpPr>
        <p:spPr>
          <a:xfrm>
            <a:off x="1676400" y="128066"/>
            <a:ext cx="8686800" cy="1143000"/>
          </a:xfrm>
        </p:spPr>
        <p:txBody>
          <a:bodyPr wrap="square" anchor="ctr">
            <a:normAutofit fontScale="90000"/>
          </a:bodyPr>
          <a:lstStyle/>
          <a:p>
            <a:r>
              <a:rPr lang="en-US"/>
              <a:t>Concentric Circles of Care in Community Engaged Oral Health Systems</a:t>
            </a:r>
          </a:p>
        </p:txBody>
      </p:sp>
    </p:spTree>
    <p:extLst>
      <p:ext uri="{BB962C8B-B14F-4D97-AF65-F5344CB8AC3E}">
        <p14:creationId xmlns:p14="http://schemas.microsoft.com/office/powerpoint/2010/main" val="933074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71994-68C0-20B6-0686-B573CE54FE0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4647AEC-E68A-3741-14B0-258BA7E287B5}"/>
              </a:ext>
            </a:extLst>
          </p:cNvPr>
          <p:cNvSpPr>
            <a:spLocks noGrp="1"/>
          </p:cNvSpPr>
          <p:nvPr>
            <p:ph type="title"/>
          </p:nvPr>
        </p:nvSpPr>
        <p:spPr>
          <a:xfrm>
            <a:off x="1676400" y="128066"/>
            <a:ext cx="8686800" cy="1143000"/>
          </a:xfrm>
        </p:spPr>
        <p:txBody>
          <a:bodyPr wrap="square" anchor="ctr">
            <a:normAutofit fontScale="90000"/>
          </a:bodyPr>
          <a:lstStyle/>
          <a:p>
            <a:r>
              <a:rPr lang="en-US"/>
              <a:t>Concentric Circles of Care in Community Engaged Oral Health Systems</a:t>
            </a:r>
          </a:p>
        </p:txBody>
      </p:sp>
      <p:pic>
        <p:nvPicPr>
          <p:cNvPr id="7" name="Picture 6" descr="A diagram of a health worker&#10;&#10;AI-generated content may be incorrect.">
            <a:extLst>
              <a:ext uri="{FF2B5EF4-FFF2-40B4-BE49-F238E27FC236}">
                <a16:creationId xmlns:a16="http://schemas.microsoft.com/office/drawing/2014/main" id="{2114401D-F59E-9E05-5008-8DC658566C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1" y="2971800"/>
            <a:ext cx="2508753" cy="1676400"/>
          </a:xfrm>
          <a:prstGeom prst="rect">
            <a:avLst/>
          </a:prstGeom>
        </p:spPr>
      </p:pic>
      <p:graphicFrame>
        <p:nvGraphicFramePr>
          <p:cNvPr id="9" name="Table 8">
            <a:extLst>
              <a:ext uri="{FF2B5EF4-FFF2-40B4-BE49-F238E27FC236}">
                <a16:creationId xmlns:a16="http://schemas.microsoft.com/office/drawing/2014/main" id="{E9C3CDD0-219D-E35C-CF8A-B1F809FA7A64}"/>
              </a:ext>
            </a:extLst>
          </p:cNvPr>
          <p:cNvGraphicFramePr>
            <a:graphicFrameLocks noGrp="1"/>
          </p:cNvGraphicFramePr>
          <p:nvPr/>
        </p:nvGraphicFramePr>
        <p:xfrm>
          <a:off x="4267200" y="1691640"/>
          <a:ext cx="6096000" cy="42062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947947423"/>
                    </a:ext>
                  </a:extLst>
                </a:gridCol>
                <a:gridCol w="3048000">
                  <a:extLst>
                    <a:ext uri="{9D8B030D-6E8A-4147-A177-3AD203B41FA5}">
                      <a16:colId xmlns:a16="http://schemas.microsoft.com/office/drawing/2014/main" val="1280000278"/>
                    </a:ext>
                  </a:extLst>
                </a:gridCol>
              </a:tblGrid>
              <a:tr h="370840">
                <a:tc gridSpan="2">
                  <a:txBody>
                    <a:bodyPr/>
                    <a:lstStyle/>
                    <a:p>
                      <a:pPr algn="ctr"/>
                      <a:r>
                        <a:rPr lang="en-US" sz="2400" b="1">
                          <a:solidFill>
                            <a:schemeClr val="tx1"/>
                          </a:solidFill>
                        </a:rPr>
                        <a:t>Non-Health Licensed Personnel</a:t>
                      </a:r>
                    </a:p>
                  </a:txBody>
                  <a:tcPr>
                    <a:solidFill>
                      <a:srgbClr val="95B3D7"/>
                    </a:solidFill>
                  </a:tcPr>
                </a:tc>
                <a:tc hMerge="1">
                  <a:txBody>
                    <a:bodyPr/>
                    <a:lstStyle/>
                    <a:p>
                      <a:endParaRPr lang="en-US"/>
                    </a:p>
                  </a:txBody>
                  <a:tcPr>
                    <a:solidFill>
                      <a:srgbClr val="95B3D7"/>
                    </a:solidFill>
                  </a:tcPr>
                </a:tc>
                <a:extLst>
                  <a:ext uri="{0D108BD9-81ED-4DB2-BD59-A6C34878D82A}">
                    <a16:rowId xmlns:a16="http://schemas.microsoft.com/office/drawing/2014/main" val="1359887122"/>
                  </a:ext>
                </a:extLst>
              </a:tr>
              <a:tr h="370840">
                <a:tc>
                  <a:txBody>
                    <a:bodyPr/>
                    <a:lstStyle/>
                    <a:p>
                      <a:r>
                        <a:rPr lang="en-US" sz="2400"/>
                        <a:t>In-person/remote assessment</a:t>
                      </a:r>
                    </a:p>
                  </a:txBody>
                  <a:tcPr>
                    <a:solidFill>
                      <a:srgbClr val="95B3D7"/>
                    </a:solidFill>
                  </a:tcPr>
                </a:tc>
                <a:tc>
                  <a:txBody>
                    <a:bodyPr/>
                    <a:lstStyle/>
                    <a:p>
                      <a:r>
                        <a:rPr lang="en-US" sz="2400"/>
                        <a:t>Determine risk and priority for services</a:t>
                      </a:r>
                    </a:p>
                  </a:txBody>
                  <a:tcPr>
                    <a:solidFill>
                      <a:srgbClr val="95B3D7"/>
                    </a:solidFill>
                  </a:tcPr>
                </a:tc>
                <a:extLst>
                  <a:ext uri="{0D108BD9-81ED-4DB2-BD59-A6C34878D82A}">
                    <a16:rowId xmlns:a16="http://schemas.microsoft.com/office/drawing/2014/main" val="2687986810"/>
                  </a:ext>
                </a:extLst>
              </a:tr>
              <a:tr h="370840">
                <a:tc>
                  <a:txBody>
                    <a:bodyPr/>
                    <a:lstStyle/>
                    <a:p>
                      <a:r>
                        <a:rPr lang="en-US" sz="2400"/>
                        <a:t>Support adoption of Mouth-Health Habits</a:t>
                      </a:r>
                    </a:p>
                  </a:txBody>
                  <a:tcPr>
                    <a:solidFill>
                      <a:srgbClr val="95B3D7"/>
                    </a:solidFill>
                  </a:tcPr>
                </a:tc>
                <a:tc>
                  <a:txBody>
                    <a:bodyPr/>
                    <a:lstStyle/>
                    <a:p>
                      <a:r>
                        <a:rPr lang="en-US" sz="2400"/>
                        <a:t>Empower people to manage disease</a:t>
                      </a:r>
                    </a:p>
                  </a:txBody>
                  <a:tcPr>
                    <a:solidFill>
                      <a:srgbClr val="95B3D7"/>
                    </a:solidFill>
                  </a:tcPr>
                </a:tc>
                <a:extLst>
                  <a:ext uri="{0D108BD9-81ED-4DB2-BD59-A6C34878D82A}">
                    <a16:rowId xmlns:a16="http://schemas.microsoft.com/office/drawing/2014/main" val="326267459"/>
                  </a:ext>
                </a:extLst>
              </a:tr>
              <a:tr h="370840">
                <a:tc>
                  <a:txBody>
                    <a:bodyPr/>
                    <a:lstStyle/>
                    <a:p>
                      <a:r>
                        <a:rPr lang="en-US" sz="2400"/>
                        <a:t>Apply Fluoride Varnish</a:t>
                      </a:r>
                    </a:p>
                  </a:txBody>
                  <a:tcPr>
                    <a:solidFill>
                      <a:srgbClr val="95B3D7"/>
                    </a:solidFill>
                  </a:tcPr>
                </a:tc>
                <a:tc>
                  <a:txBody>
                    <a:bodyPr/>
                    <a:lstStyle/>
                    <a:p>
                      <a:r>
                        <a:rPr lang="en-US" sz="2400"/>
                        <a:t>Treat early disease</a:t>
                      </a:r>
                    </a:p>
                  </a:txBody>
                  <a:tcPr>
                    <a:solidFill>
                      <a:srgbClr val="95B3D7"/>
                    </a:solidFill>
                  </a:tcPr>
                </a:tc>
                <a:extLst>
                  <a:ext uri="{0D108BD9-81ED-4DB2-BD59-A6C34878D82A}">
                    <a16:rowId xmlns:a16="http://schemas.microsoft.com/office/drawing/2014/main" val="4013849102"/>
                  </a:ext>
                </a:extLst>
              </a:tr>
              <a:tr h="370840">
                <a:tc>
                  <a:txBody>
                    <a:bodyPr/>
                    <a:lstStyle/>
                    <a:p>
                      <a:r>
                        <a:rPr lang="en-US" sz="2400"/>
                        <a:t>Manage referrals</a:t>
                      </a:r>
                    </a:p>
                  </a:txBody>
                  <a:tcPr>
                    <a:solidFill>
                      <a:srgbClr val="95B3D7"/>
                    </a:solidFill>
                  </a:tcPr>
                </a:tc>
                <a:tc>
                  <a:txBody>
                    <a:bodyPr/>
                    <a:lstStyle/>
                    <a:p>
                      <a:r>
                        <a:rPr lang="en-US" sz="2400"/>
                        <a:t>Engage next level of care</a:t>
                      </a:r>
                    </a:p>
                  </a:txBody>
                  <a:tcPr>
                    <a:solidFill>
                      <a:srgbClr val="95B3D7"/>
                    </a:solidFill>
                  </a:tcPr>
                </a:tc>
                <a:extLst>
                  <a:ext uri="{0D108BD9-81ED-4DB2-BD59-A6C34878D82A}">
                    <a16:rowId xmlns:a16="http://schemas.microsoft.com/office/drawing/2014/main" val="1539762670"/>
                  </a:ext>
                </a:extLst>
              </a:tr>
              <a:tr h="370840">
                <a:tc>
                  <a:txBody>
                    <a:bodyPr/>
                    <a:lstStyle/>
                    <a:p>
                      <a:r>
                        <a:rPr lang="en-US" sz="2400"/>
                        <a:t>On-going engagement</a:t>
                      </a:r>
                    </a:p>
                  </a:txBody>
                  <a:tcPr>
                    <a:solidFill>
                      <a:srgbClr val="95B3D7"/>
                    </a:solidFill>
                  </a:tcPr>
                </a:tc>
                <a:tc>
                  <a:txBody>
                    <a:bodyPr/>
                    <a:lstStyle/>
                    <a:p>
                      <a:r>
                        <a:rPr lang="en-US" sz="2400"/>
                        <a:t>Ensure continuity of care</a:t>
                      </a:r>
                    </a:p>
                  </a:txBody>
                  <a:tcPr>
                    <a:solidFill>
                      <a:srgbClr val="95B3D7"/>
                    </a:solidFill>
                  </a:tcPr>
                </a:tc>
                <a:extLst>
                  <a:ext uri="{0D108BD9-81ED-4DB2-BD59-A6C34878D82A}">
                    <a16:rowId xmlns:a16="http://schemas.microsoft.com/office/drawing/2014/main" val="2401793770"/>
                  </a:ext>
                </a:extLst>
              </a:tr>
            </a:tbl>
          </a:graphicData>
        </a:graphic>
      </p:graphicFrame>
      <p:cxnSp>
        <p:nvCxnSpPr>
          <p:cNvPr id="11" name="Straight Arrow Connector 10">
            <a:extLst>
              <a:ext uri="{FF2B5EF4-FFF2-40B4-BE49-F238E27FC236}">
                <a16:creationId xmlns:a16="http://schemas.microsoft.com/office/drawing/2014/main" id="{8CE37978-7B5F-94E1-5229-663C89796C0B}"/>
              </a:ext>
            </a:extLst>
          </p:cNvPr>
          <p:cNvCxnSpPr>
            <a:cxnSpLocks/>
          </p:cNvCxnSpPr>
          <p:nvPr/>
        </p:nvCxnSpPr>
        <p:spPr>
          <a:xfrm flipV="1">
            <a:off x="2895600" y="1691640"/>
            <a:ext cx="1371600" cy="1584960"/>
          </a:xfrm>
          <a:prstGeom prst="straightConnector1">
            <a:avLst/>
          </a:prstGeom>
          <a:ln w="57150">
            <a:solidFill>
              <a:srgbClr val="95B3D7"/>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4247CE6-63EC-6630-86F8-237EE4101C6C}"/>
              </a:ext>
            </a:extLst>
          </p:cNvPr>
          <p:cNvCxnSpPr>
            <a:cxnSpLocks/>
          </p:cNvCxnSpPr>
          <p:nvPr/>
        </p:nvCxnSpPr>
        <p:spPr>
          <a:xfrm>
            <a:off x="2895600" y="3429000"/>
            <a:ext cx="1371600" cy="2468880"/>
          </a:xfrm>
          <a:prstGeom prst="straightConnector1">
            <a:avLst/>
          </a:prstGeom>
          <a:ln w="57150">
            <a:solidFill>
              <a:srgbClr val="95B3D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66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E998F-720B-2FE1-46E1-F7258E494DD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D3B68D-3A27-6F1C-F2CF-09A93FD08698}"/>
              </a:ext>
            </a:extLst>
          </p:cNvPr>
          <p:cNvSpPr>
            <a:spLocks noGrp="1"/>
          </p:cNvSpPr>
          <p:nvPr>
            <p:ph type="title"/>
          </p:nvPr>
        </p:nvSpPr>
        <p:spPr>
          <a:xfrm>
            <a:off x="1676400" y="128066"/>
            <a:ext cx="8686800" cy="1143000"/>
          </a:xfrm>
        </p:spPr>
        <p:txBody>
          <a:bodyPr wrap="square" anchor="ctr">
            <a:normAutofit fontScale="90000"/>
          </a:bodyPr>
          <a:lstStyle/>
          <a:p>
            <a:r>
              <a:rPr lang="en-US"/>
              <a:t>Concentric Circles of Care in Community Engaged Oral Health Systems</a:t>
            </a:r>
          </a:p>
        </p:txBody>
      </p:sp>
      <p:pic>
        <p:nvPicPr>
          <p:cNvPr id="7" name="Picture 6" descr="A diagram of a health worker&#10;&#10;AI-generated content may be incorrect.">
            <a:extLst>
              <a:ext uri="{FF2B5EF4-FFF2-40B4-BE49-F238E27FC236}">
                <a16:creationId xmlns:a16="http://schemas.microsoft.com/office/drawing/2014/main" id="{7042180E-C363-8793-9959-535A074197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1" y="2971800"/>
            <a:ext cx="2508753" cy="1676400"/>
          </a:xfrm>
          <a:prstGeom prst="rect">
            <a:avLst/>
          </a:prstGeom>
        </p:spPr>
      </p:pic>
      <p:graphicFrame>
        <p:nvGraphicFramePr>
          <p:cNvPr id="9" name="Table 8">
            <a:extLst>
              <a:ext uri="{FF2B5EF4-FFF2-40B4-BE49-F238E27FC236}">
                <a16:creationId xmlns:a16="http://schemas.microsoft.com/office/drawing/2014/main" id="{2AD6EF99-4D21-6F28-5B5D-CFFDD5F20ABB}"/>
              </a:ext>
            </a:extLst>
          </p:cNvPr>
          <p:cNvGraphicFramePr>
            <a:graphicFrameLocks noGrp="1"/>
          </p:cNvGraphicFramePr>
          <p:nvPr/>
        </p:nvGraphicFramePr>
        <p:xfrm>
          <a:off x="4267200" y="1691640"/>
          <a:ext cx="6096000" cy="45720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947947423"/>
                    </a:ext>
                  </a:extLst>
                </a:gridCol>
                <a:gridCol w="3048000">
                  <a:extLst>
                    <a:ext uri="{9D8B030D-6E8A-4147-A177-3AD203B41FA5}">
                      <a16:colId xmlns:a16="http://schemas.microsoft.com/office/drawing/2014/main" val="1280000278"/>
                    </a:ext>
                  </a:extLst>
                </a:gridCol>
              </a:tblGrid>
              <a:tr h="370840">
                <a:tc gridSpan="2">
                  <a:txBody>
                    <a:bodyPr/>
                    <a:lstStyle/>
                    <a:p>
                      <a:pPr algn="ctr"/>
                      <a:r>
                        <a:rPr lang="en-US" sz="2400" b="1">
                          <a:solidFill>
                            <a:schemeClr val="tx1"/>
                          </a:solidFill>
                        </a:rPr>
                        <a:t>Health Licensed Community-Based Personnel</a:t>
                      </a:r>
                    </a:p>
                  </a:txBody>
                  <a:tcPr>
                    <a:solidFill>
                      <a:srgbClr val="B9CDE5"/>
                    </a:solidFill>
                  </a:tcPr>
                </a:tc>
                <a:tc hMerge="1">
                  <a:txBody>
                    <a:bodyPr/>
                    <a:lstStyle/>
                    <a:p>
                      <a:endParaRPr lang="en-US"/>
                    </a:p>
                  </a:txBody>
                  <a:tcPr>
                    <a:solidFill>
                      <a:srgbClr val="95B3D7"/>
                    </a:solidFill>
                  </a:tcPr>
                </a:tc>
                <a:extLst>
                  <a:ext uri="{0D108BD9-81ED-4DB2-BD59-A6C34878D82A}">
                    <a16:rowId xmlns:a16="http://schemas.microsoft.com/office/drawing/2014/main" val="1359887122"/>
                  </a:ext>
                </a:extLst>
              </a:tr>
              <a:tr h="370840">
                <a:tc>
                  <a:txBody>
                    <a:bodyPr/>
                    <a:lstStyle/>
                    <a:p>
                      <a:r>
                        <a:rPr lang="en-US" sz="2400"/>
                        <a:t>Support non-health licensed personnel</a:t>
                      </a:r>
                    </a:p>
                  </a:txBody>
                  <a:tcPr>
                    <a:solidFill>
                      <a:srgbClr val="B9CDE5"/>
                    </a:solidFill>
                  </a:tcPr>
                </a:tc>
                <a:tc>
                  <a:txBody>
                    <a:bodyPr/>
                    <a:lstStyle/>
                    <a:p>
                      <a:r>
                        <a:rPr lang="en-US" sz="2400"/>
                        <a:t>Training, consultation, supervision</a:t>
                      </a:r>
                    </a:p>
                  </a:txBody>
                  <a:tcPr>
                    <a:solidFill>
                      <a:srgbClr val="B9CDE5"/>
                    </a:solidFill>
                  </a:tcPr>
                </a:tc>
                <a:extLst>
                  <a:ext uri="{0D108BD9-81ED-4DB2-BD59-A6C34878D82A}">
                    <a16:rowId xmlns:a16="http://schemas.microsoft.com/office/drawing/2014/main" val="2687986810"/>
                  </a:ext>
                </a:extLst>
              </a:tr>
              <a:tr h="370840">
                <a:tc>
                  <a:txBody>
                    <a:bodyPr/>
                    <a:lstStyle/>
                    <a:p>
                      <a:r>
                        <a:rPr lang="en-US" sz="2400"/>
                        <a:t>Collect full dental records</a:t>
                      </a:r>
                    </a:p>
                  </a:txBody>
                  <a:tcPr>
                    <a:solidFill>
                      <a:srgbClr val="B9CDE5"/>
                    </a:solidFill>
                  </a:tcPr>
                </a:tc>
                <a:tc>
                  <a:txBody>
                    <a:bodyPr/>
                    <a:lstStyle/>
                    <a:p>
                      <a:r>
                        <a:rPr lang="en-US" sz="2400"/>
                        <a:t>Support remote complete examination</a:t>
                      </a:r>
                    </a:p>
                  </a:txBody>
                  <a:tcPr>
                    <a:solidFill>
                      <a:srgbClr val="B9CDE5"/>
                    </a:solidFill>
                  </a:tcPr>
                </a:tc>
                <a:extLst>
                  <a:ext uri="{0D108BD9-81ED-4DB2-BD59-A6C34878D82A}">
                    <a16:rowId xmlns:a16="http://schemas.microsoft.com/office/drawing/2014/main" val="326267459"/>
                  </a:ext>
                </a:extLst>
              </a:tr>
              <a:tr h="370840">
                <a:tc>
                  <a:txBody>
                    <a:bodyPr/>
                    <a:lstStyle/>
                    <a:p>
                      <a:r>
                        <a:rPr lang="en-US" sz="2400"/>
                        <a:t>Full range of preventive procedures</a:t>
                      </a:r>
                    </a:p>
                  </a:txBody>
                  <a:tcPr>
                    <a:solidFill>
                      <a:srgbClr val="B9CDE5"/>
                    </a:solidFill>
                  </a:tcPr>
                </a:tc>
                <a:tc>
                  <a:txBody>
                    <a:bodyPr/>
                    <a:lstStyle/>
                    <a:p>
                      <a:r>
                        <a:rPr lang="en-US" sz="2400"/>
                        <a:t>Prevent disease</a:t>
                      </a:r>
                    </a:p>
                  </a:txBody>
                  <a:tcPr>
                    <a:solidFill>
                      <a:srgbClr val="B9CDE5"/>
                    </a:solidFill>
                  </a:tcPr>
                </a:tc>
                <a:extLst>
                  <a:ext uri="{0D108BD9-81ED-4DB2-BD59-A6C34878D82A}">
                    <a16:rowId xmlns:a16="http://schemas.microsoft.com/office/drawing/2014/main" val="4013849102"/>
                  </a:ext>
                </a:extLst>
              </a:tr>
              <a:tr h="370840">
                <a:tc>
                  <a:txBody>
                    <a:bodyPr/>
                    <a:lstStyle/>
                    <a:p>
                      <a:r>
                        <a:rPr lang="en-US" sz="2400"/>
                        <a:t>Early Intervention treatment of disease</a:t>
                      </a:r>
                    </a:p>
                  </a:txBody>
                  <a:tcPr>
                    <a:solidFill>
                      <a:srgbClr val="B9CDE5"/>
                    </a:solidFill>
                  </a:tcPr>
                </a:tc>
                <a:tc>
                  <a:txBody>
                    <a:bodyPr/>
                    <a:lstStyle/>
                    <a:p>
                      <a:r>
                        <a:rPr lang="en-US" sz="2400"/>
                        <a:t>Keep many people health in community</a:t>
                      </a:r>
                    </a:p>
                  </a:txBody>
                  <a:tcPr>
                    <a:solidFill>
                      <a:srgbClr val="B9CDE5"/>
                    </a:solidFill>
                  </a:tcPr>
                </a:tc>
                <a:extLst>
                  <a:ext uri="{0D108BD9-81ED-4DB2-BD59-A6C34878D82A}">
                    <a16:rowId xmlns:a16="http://schemas.microsoft.com/office/drawing/2014/main" val="1539762670"/>
                  </a:ext>
                </a:extLst>
              </a:tr>
              <a:tr h="370840">
                <a:tc>
                  <a:txBody>
                    <a:bodyPr/>
                    <a:lstStyle/>
                    <a:p>
                      <a:r>
                        <a:rPr lang="en-US" sz="2400"/>
                        <a:t>Support full system management</a:t>
                      </a:r>
                    </a:p>
                  </a:txBody>
                  <a:tcPr>
                    <a:solidFill>
                      <a:srgbClr val="B9CDE5"/>
                    </a:solidFill>
                  </a:tcPr>
                </a:tc>
                <a:tc>
                  <a:txBody>
                    <a:bodyPr/>
                    <a:lstStyle/>
                    <a:p>
                      <a:r>
                        <a:rPr lang="en-US" sz="2400"/>
                        <a:t>Ensure full care and continuity of care</a:t>
                      </a:r>
                    </a:p>
                  </a:txBody>
                  <a:tcPr>
                    <a:solidFill>
                      <a:srgbClr val="B9CDE5"/>
                    </a:solidFill>
                  </a:tcPr>
                </a:tc>
                <a:extLst>
                  <a:ext uri="{0D108BD9-81ED-4DB2-BD59-A6C34878D82A}">
                    <a16:rowId xmlns:a16="http://schemas.microsoft.com/office/drawing/2014/main" val="2401793770"/>
                  </a:ext>
                </a:extLst>
              </a:tr>
            </a:tbl>
          </a:graphicData>
        </a:graphic>
      </p:graphicFrame>
      <p:cxnSp>
        <p:nvCxnSpPr>
          <p:cNvPr id="11" name="Straight Arrow Connector 10">
            <a:extLst>
              <a:ext uri="{FF2B5EF4-FFF2-40B4-BE49-F238E27FC236}">
                <a16:creationId xmlns:a16="http://schemas.microsoft.com/office/drawing/2014/main" id="{38852D57-E9F7-0921-C155-A9E49E2F0C94}"/>
              </a:ext>
            </a:extLst>
          </p:cNvPr>
          <p:cNvCxnSpPr>
            <a:cxnSpLocks/>
          </p:cNvCxnSpPr>
          <p:nvPr/>
        </p:nvCxnSpPr>
        <p:spPr>
          <a:xfrm flipV="1">
            <a:off x="2895600" y="1728266"/>
            <a:ext cx="1371600" cy="1929334"/>
          </a:xfrm>
          <a:prstGeom prst="straightConnector1">
            <a:avLst/>
          </a:prstGeom>
          <a:ln w="57150">
            <a:solidFill>
              <a:srgbClr val="95B3D7"/>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3B87EED-90FD-FDDE-408F-53A1B8C8B885}"/>
              </a:ext>
            </a:extLst>
          </p:cNvPr>
          <p:cNvCxnSpPr>
            <a:cxnSpLocks/>
          </p:cNvCxnSpPr>
          <p:nvPr/>
        </p:nvCxnSpPr>
        <p:spPr>
          <a:xfrm>
            <a:off x="2895600" y="3962400"/>
            <a:ext cx="1371600" cy="2301240"/>
          </a:xfrm>
          <a:prstGeom prst="straightConnector1">
            <a:avLst/>
          </a:prstGeom>
          <a:ln w="57150">
            <a:solidFill>
              <a:srgbClr val="95B3D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556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94382-5E66-8A25-28E7-A7D6CDFF2CB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0194C7C-2173-0D1B-8D4D-B1B8F822CAD2}"/>
              </a:ext>
            </a:extLst>
          </p:cNvPr>
          <p:cNvSpPr>
            <a:spLocks noGrp="1"/>
          </p:cNvSpPr>
          <p:nvPr>
            <p:ph type="title"/>
          </p:nvPr>
        </p:nvSpPr>
        <p:spPr>
          <a:xfrm>
            <a:off x="1676400" y="128066"/>
            <a:ext cx="8686800" cy="1143000"/>
          </a:xfrm>
        </p:spPr>
        <p:txBody>
          <a:bodyPr wrap="square" anchor="ctr">
            <a:normAutofit fontScale="90000"/>
          </a:bodyPr>
          <a:lstStyle/>
          <a:p>
            <a:r>
              <a:rPr lang="en-US"/>
              <a:t>Concentric Circles of Care in Community Engaged Oral Health Systems</a:t>
            </a:r>
          </a:p>
        </p:txBody>
      </p:sp>
      <p:pic>
        <p:nvPicPr>
          <p:cNvPr id="7" name="Picture 6" descr="A diagram of a health worker&#10;&#10;AI-generated content may be incorrect.">
            <a:extLst>
              <a:ext uri="{FF2B5EF4-FFF2-40B4-BE49-F238E27FC236}">
                <a16:creationId xmlns:a16="http://schemas.microsoft.com/office/drawing/2014/main" id="{D8C0EDA6-B924-06B0-6949-65EE408BDC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1" y="2971800"/>
            <a:ext cx="2508753" cy="1676400"/>
          </a:xfrm>
          <a:prstGeom prst="rect">
            <a:avLst/>
          </a:prstGeom>
        </p:spPr>
      </p:pic>
      <p:graphicFrame>
        <p:nvGraphicFramePr>
          <p:cNvPr id="9" name="Table 8">
            <a:extLst>
              <a:ext uri="{FF2B5EF4-FFF2-40B4-BE49-F238E27FC236}">
                <a16:creationId xmlns:a16="http://schemas.microsoft.com/office/drawing/2014/main" id="{53A2AF34-7647-9A1A-985D-BA51272FAF4E}"/>
              </a:ext>
            </a:extLst>
          </p:cNvPr>
          <p:cNvGraphicFramePr>
            <a:graphicFrameLocks noGrp="1"/>
          </p:cNvGraphicFramePr>
          <p:nvPr/>
        </p:nvGraphicFramePr>
        <p:xfrm>
          <a:off x="4267200" y="1691640"/>
          <a:ext cx="6096000" cy="45720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947947423"/>
                    </a:ext>
                  </a:extLst>
                </a:gridCol>
                <a:gridCol w="3048000">
                  <a:extLst>
                    <a:ext uri="{9D8B030D-6E8A-4147-A177-3AD203B41FA5}">
                      <a16:colId xmlns:a16="http://schemas.microsoft.com/office/drawing/2014/main" val="1280000278"/>
                    </a:ext>
                  </a:extLst>
                </a:gridCol>
              </a:tblGrid>
              <a:tr h="370840">
                <a:tc gridSpan="2">
                  <a:txBody>
                    <a:bodyPr/>
                    <a:lstStyle/>
                    <a:p>
                      <a:pPr algn="ctr"/>
                      <a:r>
                        <a:rPr lang="en-US" sz="2400" b="1">
                          <a:solidFill>
                            <a:schemeClr val="tx1"/>
                          </a:solidFill>
                        </a:rPr>
                        <a:t>Office and Clinic-Based Dentists</a:t>
                      </a:r>
                    </a:p>
                  </a:txBody>
                  <a:tcPr>
                    <a:solidFill>
                      <a:srgbClr val="C7DAF2"/>
                    </a:solidFill>
                  </a:tcPr>
                </a:tc>
                <a:tc hMerge="1">
                  <a:txBody>
                    <a:bodyPr/>
                    <a:lstStyle/>
                    <a:p>
                      <a:endParaRPr lang="en-US"/>
                    </a:p>
                  </a:txBody>
                  <a:tcPr>
                    <a:solidFill>
                      <a:srgbClr val="95B3D7"/>
                    </a:solidFill>
                  </a:tcPr>
                </a:tc>
                <a:extLst>
                  <a:ext uri="{0D108BD9-81ED-4DB2-BD59-A6C34878D82A}">
                    <a16:rowId xmlns:a16="http://schemas.microsoft.com/office/drawing/2014/main" val="1359887122"/>
                  </a:ext>
                </a:extLst>
              </a:tr>
              <a:tr h="370840">
                <a:tc>
                  <a:txBody>
                    <a:bodyPr/>
                    <a:lstStyle/>
                    <a:p>
                      <a:r>
                        <a:rPr lang="en-US" sz="2400"/>
                        <a:t>Support other personnel</a:t>
                      </a:r>
                    </a:p>
                  </a:txBody>
                  <a:tcPr>
                    <a:solidFill>
                      <a:srgbClr val="C7DAF2"/>
                    </a:solidFill>
                  </a:tcPr>
                </a:tc>
                <a:tc>
                  <a:txBody>
                    <a:bodyPr/>
                    <a:lstStyle/>
                    <a:p>
                      <a:r>
                        <a:rPr lang="en-US" sz="2400"/>
                        <a:t>Training, consultation, supervision</a:t>
                      </a:r>
                    </a:p>
                  </a:txBody>
                  <a:tcPr>
                    <a:solidFill>
                      <a:srgbClr val="C7DAF2"/>
                    </a:solidFill>
                  </a:tcPr>
                </a:tc>
                <a:extLst>
                  <a:ext uri="{0D108BD9-81ED-4DB2-BD59-A6C34878D82A}">
                    <a16:rowId xmlns:a16="http://schemas.microsoft.com/office/drawing/2014/main" val="2687986810"/>
                  </a:ext>
                </a:extLst>
              </a:tr>
              <a:tr h="370840">
                <a:tc>
                  <a:txBody>
                    <a:bodyPr/>
                    <a:lstStyle/>
                    <a:p>
                      <a:r>
                        <a:rPr lang="en-US" sz="2400"/>
                        <a:t>Review records, direct care</a:t>
                      </a:r>
                    </a:p>
                  </a:txBody>
                  <a:tcPr>
                    <a:solidFill>
                      <a:srgbClr val="C7DAF2"/>
                    </a:solidFill>
                  </a:tcPr>
                </a:tc>
                <a:tc>
                  <a:txBody>
                    <a:bodyPr/>
                    <a:lstStyle/>
                    <a:p>
                      <a:r>
                        <a:rPr lang="en-US" sz="2400"/>
                        <a:t>Perform remote complete examination</a:t>
                      </a:r>
                    </a:p>
                  </a:txBody>
                  <a:tcPr>
                    <a:solidFill>
                      <a:srgbClr val="C7DAF2"/>
                    </a:solidFill>
                  </a:tcPr>
                </a:tc>
                <a:extLst>
                  <a:ext uri="{0D108BD9-81ED-4DB2-BD59-A6C34878D82A}">
                    <a16:rowId xmlns:a16="http://schemas.microsoft.com/office/drawing/2014/main" val="326267459"/>
                  </a:ext>
                </a:extLst>
              </a:tr>
              <a:tr h="370840">
                <a:tc>
                  <a:txBody>
                    <a:bodyPr/>
                    <a:lstStyle/>
                    <a:p>
                      <a:r>
                        <a:rPr lang="en-US" sz="2400"/>
                        <a:t>In-person diagnostic procedures</a:t>
                      </a:r>
                    </a:p>
                  </a:txBody>
                  <a:tcPr>
                    <a:solidFill>
                      <a:srgbClr val="C7DAF2"/>
                    </a:solidFill>
                  </a:tcPr>
                </a:tc>
                <a:tc>
                  <a:txBody>
                    <a:bodyPr/>
                    <a:lstStyle/>
                    <a:p>
                      <a:r>
                        <a:rPr lang="en-US" sz="2400"/>
                        <a:t>Supplement remote examinations</a:t>
                      </a:r>
                    </a:p>
                  </a:txBody>
                  <a:tcPr>
                    <a:solidFill>
                      <a:srgbClr val="C7DAF2"/>
                    </a:solidFill>
                  </a:tcPr>
                </a:tc>
                <a:extLst>
                  <a:ext uri="{0D108BD9-81ED-4DB2-BD59-A6C34878D82A}">
                    <a16:rowId xmlns:a16="http://schemas.microsoft.com/office/drawing/2014/main" val="40138491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t>Perform complex treatment procedures</a:t>
                      </a:r>
                    </a:p>
                  </a:txBody>
                  <a:tcPr>
                    <a:solidFill>
                      <a:srgbClr val="C7DAF2"/>
                    </a:solidFill>
                  </a:tcPr>
                </a:tc>
                <a:tc>
                  <a:txBody>
                    <a:bodyPr/>
                    <a:lstStyle/>
                    <a:p>
                      <a:r>
                        <a:rPr lang="en-US" sz="2400"/>
                        <a:t>Treat complex conditions</a:t>
                      </a:r>
                    </a:p>
                  </a:txBody>
                  <a:tcPr>
                    <a:solidFill>
                      <a:srgbClr val="C7DAF2"/>
                    </a:solidFill>
                  </a:tcPr>
                </a:tc>
                <a:extLst>
                  <a:ext uri="{0D108BD9-81ED-4DB2-BD59-A6C34878D82A}">
                    <a16:rowId xmlns:a16="http://schemas.microsoft.com/office/drawing/2014/main" val="1539762670"/>
                  </a:ext>
                </a:extLst>
              </a:tr>
              <a:tr h="370840">
                <a:tc>
                  <a:txBody>
                    <a:bodyPr/>
                    <a:lstStyle/>
                    <a:p>
                      <a:r>
                        <a:rPr lang="en-US" sz="2400"/>
                        <a:t>Support full system management</a:t>
                      </a:r>
                    </a:p>
                  </a:txBody>
                  <a:tcPr>
                    <a:solidFill>
                      <a:srgbClr val="C7DAF2"/>
                    </a:solidFill>
                  </a:tcPr>
                </a:tc>
                <a:tc>
                  <a:txBody>
                    <a:bodyPr/>
                    <a:lstStyle/>
                    <a:p>
                      <a:r>
                        <a:rPr lang="en-US" sz="2400"/>
                        <a:t>Ensure full care and continuity of care</a:t>
                      </a:r>
                    </a:p>
                  </a:txBody>
                  <a:tcPr>
                    <a:solidFill>
                      <a:srgbClr val="C7DAF2"/>
                    </a:solidFill>
                  </a:tcPr>
                </a:tc>
                <a:extLst>
                  <a:ext uri="{0D108BD9-81ED-4DB2-BD59-A6C34878D82A}">
                    <a16:rowId xmlns:a16="http://schemas.microsoft.com/office/drawing/2014/main" val="2401793770"/>
                  </a:ext>
                </a:extLst>
              </a:tr>
            </a:tbl>
          </a:graphicData>
        </a:graphic>
      </p:graphicFrame>
      <p:cxnSp>
        <p:nvCxnSpPr>
          <p:cNvPr id="11" name="Straight Arrow Connector 10">
            <a:extLst>
              <a:ext uri="{FF2B5EF4-FFF2-40B4-BE49-F238E27FC236}">
                <a16:creationId xmlns:a16="http://schemas.microsoft.com/office/drawing/2014/main" id="{0E439B84-9BCA-A51A-7361-F43C78AEDCD9}"/>
              </a:ext>
            </a:extLst>
          </p:cNvPr>
          <p:cNvCxnSpPr>
            <a:cxnSpLocks/>
          </p:cNvCxnSpPr>
          <p:nvPr/>
        </p:nvCxnSpPr>
        <p:spPr>
          <a:xfrm flipV="1">
            <a:off x="2895600" y="1728266"/>
            <a:ext cx="1371600" cy="2462734"/>
          </a:xfrm>
          <a:prstGeom prst="straightConnector1">
            <a:avLst/>
          </a:prstGeom>
          <a:ln w="57150">
            <a:solidFill>
              <a:srgbClr val="95B3D7"/>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9165C9A-5260-0DEE-AEC4-36EBF3605559}"/>
              </a:ext>
            </a:extLst>
          </p:cNvPr>
          <p:cNvCxnSpPr>
            <a:cxnSpLocks/>
          </p:cNvCxnSpPr>
          <p:nvPr/>
        </p:nvCxnSpPr>
        <p:spPr>
          <a:xfrm>
            <a:off x="2895600" y="4343400"/>
            <a:ext cx="1371600" cy="1920240"/>
          </a:xfrm>
          <a:prstGeom prst="straightConnector1">
            <a:avLst/>
          </a:prstGeom>
          <a:ln w="57150">
            <a:solidFill>
              <a:srgbClr val="95B3D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687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5387E-B554-DE32-A78B-DC7D8C69B8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81F753-B5F7-1BD7-6EFF-8A6A8977DFD3}"/>
              </a:ext>
            </a:extLst>
          </p:cNvPr>
          <p:cNvSpPr>
            <a:spLocks noGrp="1"/>
          </p:cNvSpPr>
          <p:nvPr>
            <p:ph type="title"/>
          </p:nvPr>
        </p:nvSpPr>
        <p:spPr/>
        <p:txBody>
          <a:bodyPr/>
          <a:lstStyle/>
          <a:p>
            <a:r>
              <a:rPr lang="en-US">
                <a:latin typeface="Arial"/>
                <a:cs typeface="Arial"/>
              </a:rPr>
              <a:t>Morning Agenda</a:t>
            </a:r>
            <a:endParaRPr lang="en-US"/>
          </a:p>
        </p:txBody>
      </p:sp>
      <p:sp>
        <p:nvSpPr>
          <p:cNvPr id="3" name="Subtitle 2">
            <a:extLst>
              <a:ext uri="{FF2B5EF4-FFF2-40B4-BE49-F238E27FC236}">
                <a16:creationId xmlns:a16="http://schemas.microsoft.com/office/drawing/2014/main" id="{35C6A63C-F385-523E-8BAD-794753943409}"/>
              </a:ext>
            </a:extLst>
          </p:cNvPr>
          <p:cNvSpPr>
            <a:spLocks noGrp="1"/>
          </p:cNvSpPr>
          <p:nvPr>
            <p:ph idx="1"/>
          </p:nvPr>
        </p:nvSpPr>
        <p:spPr>
          <a:xfrm>
            <a:off x="3820375" y="970564"/>
            <a:ext cx="6757330" cy="5021975"/>
          </a:xfrm>
        </p:spPr>
        <p:txBody>
          <a:bodyPr vert="horz" lIns="91440" tIns="45720" rIns="91440" bIns="45720" rtlCol="0" anchor="t">
            <a:noAutofit/>
          </a:bodyPr>
          <a:lstStyle/>
          <a:p>
            <a:pPr marL="0" indent="0">
              <a:lnSpc>
                <a:spcPct val="120000"/>
              </a:lnSpc>
              <a:spcBef>
                <a:spcPts val="0"/>
              </a:spcBef>
              <a:buNone/>
            </a:pPr>
            <a:r>
              <a:rPr lang="en-US" sz="1800">
                <a:latin typeface="Arial"/>
                <a:cs typeface="Arial"/>
              </a:rPr>
              <a:t>9:35 – 10:30 AM | Opening Remarks &amp; State Updates</a:t>
            </a:r>
            <a:endParaRPr lang="en-US" sz="1800"/>
          </a:p>
          <a:p>
            <a:pPr indent="0">
              <a:lnSpc>
                <a:spcPct val="120000"/>
              </a:lnSpc>
              <a:spcBef>
                <a:spcPts val="0"/>
              </a:spcBef>
            </a:pPr>
            <a:r>
              <a:rPr lang="en-US" sz="1800" b="0">
                <a:latin typeface="Arial"/>
                <a:cs typeface="Arial"/>
              </a:rPr>
              <a:t>California Department of Public Health: Office of Oral Health</a:t>
            </a:r>
            <a:endParaRPr lang="en-US" sz="1800">
              <a:latin typeface="Arial"/>
              <a:cs typeface="Arial"/>
            </a:endParaRPr>
          </a:p>
          <a:p>
            <a:pPr indent="0">
              <a:lnSpc>
                <a:spcPct val="120000"/>
              </a:lnSpc>
              <a:spcBef>
                <a:spcPts val="0"/>
              </a:spcBef>
            </a:pPr>
            <a:r>
              <a:rPr lang="en-US" sz="1800" b="0">
                <a:latin typeface="Arial"/>
                <a:cs typeface="Arial"/>
              </a:rPr>
              <a:t>LOHP Priority: Concentric Circles of Care</a:t>
            </a:r>
          </a:p>
          <a:p>
            <a:pPr indent="0">
              <a:lnSpc>
                <a:spcPct val="120000"/>
              </a:lnSpc>
              <a:spcBef>
                <a:spcPts val="0"/>
              </a:spcBef>
            </a:pPr>
            <a:r>
              <a:rPr lang="en-US" sz="1800" b="0">
                <a:latin typeface="Arial"/>
                <a:cs typeface="Arial"/>
              </a:rPr>
              <a:t>LOHP Priority: Fluoride &amp; Community Water Fluoridation</a:t>
            </a:r>
          </a:p>
          <a:p>
            <a:pPr indent="0">
              <a:lnSpc>
                <a:spcPct val="120000"/>
              </a:lnSpc>
              <a:spcBef>
                <a:spcPts val="0"/>
              </a:spcBef>
            </a:pPr>
            <a:r>
              <a:rPr lang="en-US" sz="1800" b="0">
                <a:latin typeface="Arial"/>
                <a:cs typeface="Arial"/>
              </a:rPr>
              <a:t>Department of Health Care Services: Medi-Cal Dental Services Division</a:t>
            </a:r>
            <a:endParaRPr lang="en-US" sz="1800">
              <a:latin typeface="Arial"/>
              <a:cs typeface="Arial"/>
            </a:endParaRPr>
          </a:p>
          <a:p>
            <a:pPr indent="0">
              <a:lnSpc>
                <a:spcPct val="120000"/>
              </a:lnSpc>
              <a:spcBef>
                <a:spcPts val="0"/>
              </a:spcBef>
            </a:pPr>
            <a:endParaRPr lang="en-US" sz="1800" b="0">
              <a:latin typeface="Arial"/>
              <a:cs typeface="Arial"/>
            </a:endParaRPr>
          </a:p>
          <a:p>
            <a:pPr marL="0" indent="0">
              <a:lnSpc>
                <a:spcPct val="120000"/>
              </a:lnSpc>
              <a:spcBef>
                <a:spcPts val="0"/>
              </a:spcBef>
              <a:buNone/>
            </a:pPr>
            <a:r>
              <a:rPr lang="en-US" sz="1800">
                <a:latin typeface="Arial"/>
                <a:cs typeface="Arial"/>
              </a:rPr>
              <a:t>10:30 AM – 12:00 PM | Morning Session: Accomplishments</a:t>
            </a:r>
            <a:endParaRPr lang="en-US" sz="1800"/>
          </a:p>
          <a:p>
            <a:pPr indent="0">
              <a:lnSpc>
                <a:spcPct val="120000"/>
              </a:lnSpc>
              <a:spcBef>
                <a:spcPts val="0"/>
              </a:spcBef>
            </a:pPr>
            <a:r>
              <a:rPr lang="en-US" sz="1800" b="0">
                <a:latin typeface="Arial"/>
                <a:cs typeface="Arial"/>
              </a:rPr>
              <a:t>Networking Activity</a:t>
            </a:r>
            <a:endParaRPr lang="en-US" sz="1800"/>
          </a:p>
          <a:p>
            <a:pPr indent="0">
              <a:lnSpc>
                <a:spcPct val="120000"/>
              </a:lnSpc>
              <a:spcBef>
                <a:spcPts val="0"/>
              </a:spcBef>
            </a:pPr>
            <a:r>
              <a:rPr lang="en-US" sz="1800" b="0">
                <a:latin typeface="Arial"/>
                <a:cs typeface="Arial"/>
              </a:rPr>
              <a:t>LOHP Spotlights:</a:t>
            </a:r>
          </a:p>
          <a:p>
            <a:pPr lvl="1" indent="0">
              <a:lnSpc>
                <a:spcPct val="120000"/>
              </a:lnSpc>
              <a:spcBef>
                <a:spcPts val="0"/>
              </a:spcBef>
              <a:buClr>
                <a:srgbClr val="9C1D96"/>
              </a:buClr>
              <a:buFont typeface="Courier New" panose="020B0604020202020204" pitchFamily="34" charset="0"/>
              <a:buChar char="o"/>
            </a:pPr>
            <a:r>
              <a:rPr lang="en-US" sz="1800" b="0">
                <a:solidFill>
                  <a:srgbClr val="002495"/>
                </a:solidFill>
                <a:latin typeface="Arial"/>
                <a:cs typeface="Arial"/>
              </a:rPr>
              <a:t>School Dental Program | Care Coordination | Sustainability | Consortium Model</a:t>
            </a:r>
            <a:endParaRPr lang="en-US" sz="1800" b="1">
              <a:solidFill>
                <a:srgbClr val="002495"/>
              </a:solidFill>
              <a:latin typeface="Arial"/>
              <a:cs typeface="Arial"/>
            </a:endParaRPr>
          </a:p>
          <a:p>
            <a:pPr indent="0">
              <a:lnSpc>
                <a:spcPct val="120000"/>
              </a:lnSpc>
              <a:spcBef>
                <a:spcPts val="0"/>
              </a:spcBef>
            </a:pPr>
            <a:r>
              <a:rPr lang="en-US" sz="1800" b="0">
                <a:latin typeface="Arial"/>
                <a:cs typeface="Arial"/>
              </a:rPr>
              <a:t>Q&amp;A</a:t>
            </a:r>
            <a:endParaRPr lang="en-US" sz="1800">
              <a:latin typeface="Arial"/>
              <a:cs typeface="Arial"/>
            </a:endParaRPr>
          </a:p>
          <a:p>
            <a:pPr indent="0">
              <a:lnSpc>
                <a:spcPct val="120000"/>
              </a:lnSpc>
              <a:spcBef>
                <a:spcPts val="0"/>
              </a:spcBef>
            </a:pPr>
            <a:r>
              <a:rPr lang="en-US" sz="1800" b="0">
                <a:latin typeface="Arial"/>
                <a:cs typeface="Arial"/>
              </a:rPr>
              <a:t>Oral Health Trivia</a:t>
            </a:r>
            <a:endParaRPr lang="en-US" sz="1800"/>
          </a:p>
        </p:txBody>
      </p:sp>
    </p:spTree>
    <p:extLst>
      <p:ext uri="{BB962C8B-B14F-4D97-AF65-F5344CB8AC3E}">
        <p14:creationId xmlns:p14="http://schemas.microsoft.com/office/powerpoint/2010/main" val="62236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38524D92-B977-C7F4-321B-34AEB5217916}"/>
              </a:ext>
            </a:extLst>
          </p:cNvPr>
          <p:cNvSpPr/>
          <p:nvPr/>
        </p:nvSpPr>
        <p:spPr>
          <a:xfrm>
            <a:off x="2895600" y="1371603"/>
            <a:ext cx="6515100" cy="4343399"/>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16" name="Oval 15">
            <a:extLst>
              <a:ext uri="{FF2B5EF4-FFF2-40B4-BE49-F238E27FC236}">
                <a16:creationId xmlns:a16="http://schemas.microsoft.com/office/drawing/2014/main" id="{B1451A52-7250-A09F-25FB-2B2EA9FB7780}"/>
              </a:ext>
            </a:extLst>
          </p:cNvPr>
          <p:cNvSpPr/>
          <p:nvPr/>
        </p:nvSpPr>
        <p:spPr>
          <a:xfrm>
            <a:off x="4152900" y="1600200"/>
            <a:ext cx="4000500" cy="394335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4" name="Oval 3">
            <a:extLst>
              <a:ext uri="{FF2B5EF4-FFF2-40B4-BE49-F238E27FC236}">
                <a16:creationId xmlns:a16="http://schemas.microsoft.com/office/drawing/2014/main" id="{A07B4911-FF21-CC66-106E-70DAC1BCEA90}"/>
              </a:ext>
            </a:extLst>
          </p:cNvPr>
          <p:cNvSpPr/>
          <p:nvPr/>
        </p:nvSpPr>
        <p:spPr>
          <a:xfrm>
            <a:off x="4953000" y="3043948"/>
            <a:ext cx="2495550" cy="244245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14" name="Oval 13">
            <a:extLst>
              <a:ext uri="{FF2B5EF4-FFF2-40B4-BE49-F238E27FC236}">
                <a16:creationId xmlns:a16="http://schemas.microsoft.com/office/drawing/2014/main" id="{160A45A9-843E-28B8-03CC-99D68815FAB3}"/>
              </a:ext>
            </a:extLst>
          </p:cNvPr>
          <p:cNvSpPr/>
          <p:nvPr/>
        </p:nvSpPr>
        <p:spPr>
          <a:xfrm>
            <a:off x="5638800" y="4171950"/>
            <a:ext cx="1143000" cy="11430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black"/>
              </a:solidFill>
              <a:latin typeface="Calibri"/>
            </a:endParaRPr>
          </a:p>
        </p:txBody>
      </p:sp>
      <p:sp>
        <p:nvSpPr>
          <p:cNvPr id="18" name="Rectangle 17">
            <a:extLst>
              <a:ext uri="{FF2B5EF4-FFF2-40B4-BE49-F238E27FC236}">
                <a16:creationId xmlns:a16="http://schemas.microsoft.com/office/drawing/2014/main" id="{24A6EE0F-C54D-438D-D706-FBC251F57E93}"/>
              </a:ext>
            </a:extLst>
          </p:cNvPr>
          <p:cNvSpPr/>
          <p:nvPr/>
        </p:nvSpPr>
        <p:spPr>
          <a:xfrm>
            <a:off x="5591413" y="4430154"/>
            <a:ext cx="1237775" cy="469359"/>
          </a:xfrm>
          <a:prstGeom prst="rect">
            <a:avLst/>
          </a:prstGeom>
          <a:noFill/>
        </p:spPr>
        <p:txBody>
          <a:bodyPr wrap="none" lIns="68580" tIns="34290" rIns="68580" bIns="34290">
            <a:spAutoFit/>
          </a:bodyPr>
          <a:lstStyle/>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Dentists</a:t>
            </a:r>
          </a:p>
        </p:txBody>
      </p:sp>
      <p:sp>
        <p:nvSpPr>
          <p:cNvPr id="21" name="Rectangle 20">
            <a:extLst>
              <a:ext uri="{FF2B5EF4-FFF2-40B4-BE49-F238E27FC236}">
                <a16:creationId xmlns:a16="http://schemas.microsoft.com/office/drawing/2014/main" id="{F74A93F9-CB03-DB3F-98BD-2E83E0E7337B}"/>
              </a:ext>
            </a:extLst>
          </p:cNvPr>
          <p:cNvSpPr/>
          <p:nvPr/>
        </p:nvSpPr>
        <p:spPr>
          <a:xfrm>
            <a:off x="4513624" y="1854622"/>
            <a:ext cx="3258777" cy="1269578"/>
          </a:xfrm>
          <a:prstGeom prst="rect">
            <a:avLst/>
          </a:prstGeom>
          <a:noFill/>
        </p:spPr>
        <p:txBody>
          <a:bodyPr wrap="none" lIns="68580" tIns="34290" rIns="68580" bIns="34290">
            <a:spAutoFit/>
          </a:bodyPr>
          <a:lstStyle/>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 Health</a:t>
            </a:r>
          </a:p>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 Worker / Home Visitor</a:t>
            </a:r>
          </a:p>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/School Staff</a:t>
            </a:r>
          </a:p>
        </p:txBody>
      </p:sp>
      <p:sp>
        <p:nvSpPr>
          <p:cNvPr id="22" name="Rectangle 21">
            <a:extLst>
              <a:ext uri="{FF2B5EF4-FFF2-40B4-BE49-F238E27FC236}">
                <a16:creationId xmlns:a16="http://schemas.microsoft.com/office/drawing/2014/main" id="{E9FE00A6-62E5-7BC6-6EA0-1F2F8088A0D5}"/>
              </a:ext>
            </a:extLst>
          </p:cNvPr>
          <p:cNvSpPr/>
          <p:nvPr/>
        </p:nvSpPr>
        <p:spPr>
          <a:xfrm rot="17603051">
            <a:off x="2805192" y="3074476"/>
            <a:ext cx="1775166" cy="484748"/>
          </a:xfrm>
          <a:prstGeom prst="rect">
            <a:avLst/>
          </a:prstGeom>
          <a:noFill/>
        </p:spPr>
        <p:txBody>
          <a:bodyPr wrap="none" lIns="68580" tIns="34290" rIns="68580" bIns="34290">
            <a:spAutoFit/>
          </a:bodyPr>
          <a:lstStyle/>
          <a:p>
            <a:pPr algn="ctr" fontAlgn="base">
              <a:spcBef>
                <a:spcPct val="0"/>
              </a:spcBef>
              <a:spcAft>
                <a:spcPct val="0"/>
              </a:spcAft>
            </a:pPr>
            <a:r>
              <a:rPr lang="en-US" sz="27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a:t>
            </a:r>
          </a:p>
        </p:txBody>
      </p:sp>
      <p:sp>
        <p:nvSpPr>
          <p:cNvPr id="23" name="Rectangle 22">
            <a:extLst>
              <a:ext uri="{FF2B5EF4-FFF2-40B4-BE49-F238E27FC236}">
                <a16:creationId xmlns:a16="http://schemas.microsoft.com/office/drawing/2014/main" id="{6589929D-0276-DC29-FBF4-79ED4A688A3C}"/>
              </a:ext>
            </a:extLst>
          </p:cNvPr>
          <p:cNvSpPr/>
          <p:nvPr/>
        </p:nvSpPr>
        <p:spPr>
          <a:xfrm rot="3711262">
            <a:off x="7579536" y="2831470"/>
            <a:ext cx="1775166" cy="484748"/>
          </a:xfrm>
          <a:prstGeom prst="rect">
            <a:avLst/>
          </a:prstGeom>
          <a:noFill/>
        </p:spPr>
        <p:txBody>
          <a:bodyPr wrap="none" lIns="68580" tIns="34290" rIns="68580" bIns="34290">
            <a:spAutoFit/>
          </a:bodyPr>
          <a:lstStyle/>
          <a:p>
            <a:pPr algn="ctr" fontAlgn="base">
              <a:spcBef>
                <a:spcPct val="0"/>
              </a:spcBef>
              <a:spcAft>
                <a:spcPct val="0"/>
              </a:spcAft>
            </a:pPr>
            <a:r>
              <a:rPr lang="en-US" sz="2700">
                <a:ln w="0"/>
                <a:solidFill>
                  <a:prstClr val="black"/>
                </a:solidFill>
                <a:effectLst>
                  <a:outerShdw blurRad="38100" dist="19050" dir="2700000" algn="tl" rotWithShape="0">
                    <a:prstClr val="black">
                      <a:alpha val="40000"/>
                    </a:prstClr>
                  </a:outerShdw>
                </a:effectLst>
                <a:latin typeface="Calibri" pitchFamily="34" charset="0"/>
                <a:cs typeface="Arial" charset="0"/>
              </a:rPr>
              <a:t>Community</a:t>
            </a:r>
          </a:p>
        </p:txBody>
      </p:sp>
      <p:sp>
        <p:nvSpPr>
          <p:cNvPr id="5" name="Rectangle 4">
            <a:extLst>
              <a:ext uri="{FF2B5EF4-FFF2-40B4-BE49-F238E27FC236}">
                <a16:creationId xmlns:a16="http://schemas.microsoft.com/office/drawing/2014/main" id="{C8B5372A-F4F1-FCE0-649D-411AA148D0E6}"/>
              </a:ext>
            </a:extLst>
          </p:cNvPr>
          <p:cNvSpPr/>
          <p:nvPr/>
        </p:nvSpPr>
        <p:spPr>
          <a:xfrm>
            <a:off x="5029200" y="3429001"/>
            <a:ext cx="2345194" cy="869469"/>
          </a:xfrm>
          <a:prstGeom prst="rect">
            <a:avLst/>
          </a:prstGeom>
          <a:noFill/>
        </p:spPr>
        <p:txBody>
          <a:bodyPr wrap="none" lIns="68580" tIns="34290" rIns="68580" bIns="34290">
            <a:spAutoFit/>
          </a:bodyPr>
          <a:lstStyle/>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Dental Hygienist</a:t>
            </a:r>
          </a:p>
          <a:p>
            <a:pPr algn="ctr" fontAlgn="base">
              <a:spcBef>
                <a:spcPct val="0"/>
              </a:spcBef>
              <a:spcAft>
                <a:spcPct val="0"/>
              </a:spcAft>
            </a:pPr>
            <a:r>
              <a:rPr lang="en-US" sz="2600">
                <a:ln w="0"/>
                <a:solidFill>
                  <a:prstClr val="black"/>
                </a:solidFill>
                <a:effectLst>
                  <a:outerShdw blurRad="38100" dist="19050" dir="2700000" algn="tl" rotWithShape="0">
                    <a:prstClr val="black">
                      <a:alpha val="40000"/>
                    </a:prstClr>
                  </a:outerShdw>
                </a:effectLst>
                <a:latin typeface="Calibri" pitchFamily="34" charset="0"/>
                <a:cs typeface="Arial" charset="0"/>
              </a:rPr>
              <a:t>/VDH</a:t>
            </a:r>
          </a:p>
        </p:txBody>
      </p:sp>
      <p:sp>
        <p:nvSpPr>
          <p:cNvPr id="6" name="Title 1">
            <a:extLst>
              <a:ext uri="{FF2B5EF4-FFF2-40B4-BE49-F238E27FC236}">
                <a16:creationId xmlns:a16="http://schemas.microsoft.com/office/drawing/2014/main" id="{E604A710-2576-9529-4A75-F5AB2F09E2A7}"/>
              </a:ext>
            </a:extLst>
          </p:cNvPr>
          <p:cNvSpPr>
            <a:spLocks noGrp="1"/>
          </p:cNvSpPr>
          <p:nvPr>
            <p:ph type="title"/>
          </p:nvPr>
        </p:nvSpPr>
        <p:spPr>
          <a:xfrm>
            <a:off x="1676400" y="128066"/>
            <a:ext cx="8686800" cy="1143000"/>
          </a:xfrm>
        </p:spPr>
        <p:txBody>
          <a:bodyPr wrap="square" anchor="ctr">
            <a:normAutofit fontScale="90000"/>
          </a:bodyPr>
          <a:lstStyle/>
          <a:p>
            <a:r>
              <a:rPr lang="en-US"/>
              <a:t>Concentric Circles of Care in Community Engaged Oral Health Systems</a:t>
            </a:r>
          </a:p>
        </p:txBody>
      </p:sp>
      <p:cxnSp>
        <p:nvCxnSpPr>
          <p:cNvPr id="7" name="Straight Arrow Connector 6">
            <a:extLst>
              <a:ext uri="{FF2B5EF4-FFF2-40B4-BE49-F238E27FC236}">
                <a16:creationId xmlns:a16="http://schemas.microsoft.com/office/drawing/2014/main" id="{3BADF8A8-2C4A-A918-CAB7-B80FB718691B}"/>
              </a:ext>
            </a:extLst>
          </p:cNvPr>
          <p:cNvCxnSpPr>
            <a:cxnSpLocks/>
          </p:cNvCxnSpPr>
          <p:nvPr/>
        </p:nvCxnSpPr>
        <p:spPr>
          <a:xfrm flipH="1">
            <a:off x="6370577" y="4436439"/>
            <a:ext cx="803213" cy="508571"/>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0B483E9-2830-4974-488B-EFBBA8459B8D}"/>
              </a:ext>
            </a:extLst>
          </p:cNvPr>
          <p:cNvCxnSpPr>
            <a:cxnSpLocks/>
          </p:cNvCxnSpPr>
          <p:nvPr/>
        </p:nvCxnSpPr>
        <p:spPr>
          <a:xfrm flipH="1" flipV="1">
            <a:off x="5098254" y="2819400"/>
            <a:ext cx="493158" cy="1185906"/>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56B74C9-69BD-2DD0-4BEB-99306CAF2CA1}"/>
              </a:ext>
            </a:extLst>
          </p:cNvPr>
          <p:cNvCxnSpPr>
            <a:cxnSpLocks/>
          </p:cNvCxnSpPr>
          <p:nvPr/>
        </p:nvCxnSpPr>
        <p:spPr>
          <a:xfrm flipH="1">
            <a:off x="6730326" y="2924145"/>
            <a:ext cx="565681" cy="1046658"/>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DC9D7EB-9502-66AA-E0C5-57ED05E7F4DC}"/>
              </a:ext>
            </a:extLst>
          </p:cNvPr>
          <p:cNvCxnSpPr>
            <a:cxnSpLocks/>
          </p:cNvCxnSpPr>
          <p:nvPr/>
        </p:nvCxnSpPr>
        <p:spPr>
          <a:xfrm flipH="1" flipV="1">
            <a:off x="6161840" y="2304353"/>
            <a:ext cx="86561" cy="2603716"/>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134068B-21EB-D624-EC20-0CECF7F526F9}"/>
              </a:ext>
            </a:extLst>
          </p:cNvPr>
          <p:cNvCxnSpPr>
            <a:cxnSpLocks/>
          </p:cNvCxnSpPr>
          <p:nvPr/>
        </p:nvCxnSpPr>
        <p:spPr>
          <a:xfrm flipH="1" flipV="1">
            <a:off x="5243820" y="4462507"/>
            <a:ext cx="852180" cy="521763"/>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031CBF1-DC82-CAFA-B7BF-2183E7290046}"/>
              </a:ext>
            </a:extLst>
          </p:cNvPr>
          <p:cNvCxnSpPr>
            <a:cxnSpLocks/>
          </p:cNvCxnSpPr>
          <p:nvPr/>
        </p:nvCxnSpPr>
        <p:spPr>
          <a:xfrm flipH="1">
            <a:off x="6310720" y="2686051"/>
            <a:ext cx="514739" cy="1917219"/>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itle 1">
            <a:extLst>
              <a:ext uri="{FF2B5EF4-FFF2-40B4-BE49-F238E27FC236}">
                <a16:creationId xmlns:a16="http://schemas.microsoft.com/office/drawing/2014/main" id="{1DFFF9AE-72DC-D450-4087-1C8A6060F94E}"/>
              </a:ext>
            </a:extLst>
          </p:cNvPr>
          <p:cNvSpPr txBox="1">
            <a:spLocks/>
          </p:cNvSpPr>
          <p:nvPr/>
        </p:nvSpPr>
        <p:spPr bwMode="auto">
          <a:xfrm>
            <a:off x="1828800" y="5638800"/>
            <a:ext cx="8686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lnSpcReduction="20000"/>
          </a:bodyPr>
          <a:lstStyle>
            <a:lvl1pPr algn="ctr" rtl="0" eaLnBrk="1" fontAlgn="base" hangingPunct="1">
              <a:spcBef>
                <a:spcPct val="0"/>
              </a:spcBef>
              <a:spcAft>
                <a:spcPct val="0"/>
              </a:spcAft>
              <a:defRPr sz="4400" b="1" kern="1200">
                <a:solidFill>
                  <a:srgbClr val="0070C0"/>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a:solidFill>
                  <a:srgbClr val="215968"/>
                </a:solidFill>
                <a:latin typeface="Calibri"/>
              </a:rPr>
              <a:t>Fully interconnected data, care, </a:t>
            </a:r>
          </a:p>
          <a:p>
            <a:r>
              <a:rPr lang="en-US">
                <a:solidFill>
                  <a:srgbClr val="215968"/>
                </a:solidFill>
                <a:latin typeface="Calibri"/>
              </a:rPr>
              <a:t>referral and tracking systems </a:t>
            </a:r>
          </a:p>
        </p:txBody>
      </p:sp>
      <p:cxnSp>
        <p:nvCxnSpPr>
          <p:cNvPr id="2" name="Straight Arrow Connector 1">
            <a:extLst>
              <a:ext uri="{FF2B5EF4-FFF2-40B4-BE49-F238E27FC236}">
                <a16:creationId xmlns:a16="http://schemas.microsoft.com/office/drawing/2014/main" id="{74381F1F-D8B1-4DD6-097E-BC4EEF70D4BC}"/>
              </a:ext>
            </a:extLst>
          </p:cNvPr>
          <p:cNvCxnSpPr>
            <a:cxnSpLocks/>
          </p:cNvCxnSpPr>
          <p:nvPr/>
        </p:nvCxnSpPr>
        <p:spPr>
          <a:xfrm flipH="1" flipV="1">
            <a:off x="6825459" y="2362200"/>
            <a:ext cx="1390261" cy="651362"/>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8D76E61-FE1F-A698-B3DE-16E55EDDE532}"/>
              </a:ext>
            </a:extLst>
          </p:cNvPr>
          <p:cNvCxnSpPr>
            <a:cxnSpLocks/>
          </p:cNvCxnSpPr>
          <p:nvPr/>
        </p:nvCxnSpPr>
        <p:spPr>
          <a:xfrm flipV="1">
            <a:off x="3967958" y="2489411"/>
            <a:ext cx="1061242" cy="922942"/>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7744EBB-6F9B-1085-D252-F423BF063F0D}"/>
              </a:ext>
            </a:extLst>
          </p:cNvPr>
          <p:cNvCxnSpPr>
            <a:cxnSpLocks/>
          </p:cNvCxnSpPr>
          <p:nvPr/>
        </p:nvCxnSpPr>
        <p:spPr>
          <a:xfrm>
            <a:off x="3868172" y="3442739"/>
            <a:ext cx="1545044" cy="570673"/>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8A97A73-24D8-E334-FE40-66DCA9F89B83}"/>
              </a:ext>
            </a:extLst>
          </p:cNvPr>
          <p:cNvCxnSpPr>
            <a:cxnSpLocks/>
          </p:cNvCxnSpPr>
          <p:nvPr/>
        </p:nvCxnSpPr>
        <p:spPr>
          <a:xfrm flipH="1">
            <a:off x="7013165" y="3108812"/>
            <a:ext cx="1198612" cy="859580"/>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74E10DB-0762-578E-AF18-AC493B81007E}"/>
              </a:ext>
            </a:extLst>
          </p:cNvPr>
          <p:cNvCxnSpPr>
            <a:cxnSpLocks/>
          </p:cNvCxnSpPr>
          <p:nvPr/>
        </p:nvCxnSpPr>
        <p:spPr>
          <a:xfrm flipH="1">
            <a:off x="6491006" y="3291032"/>
            <a:ext cx="1819847" cy="1256457"/>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4AF96826-29E1-4CEA-CDA0-2676FCEA117F}"/>
              </a:ext>
            </a:extLst>
          </p:cNvPr>
          <p:cNvCxnSpPr>
            <a:cxnSpLocks/>
          </p:cNvCxnSpPr>
          <p:nvPr/>
        </p:nvCxnSpPr>
        <p:spPr>
          <a:xfrm>
            <a:off x="3871901" y="3644660"/>
            <a:ext cx="2114968" cy="850795"/>
          </a:xfrm>
          <a:prstGeom prst="straightConnector1">
            <a:avLst/>
          </a:prstGeom>
          <a:ln w="76200">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7332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FF282-AC42-EEF7-8AC1-7ADCB366124C}"/>
              </a:ext>
            </a:extLst>
          </p:cNvPr>
          <p:cNvSpPr>
            <a:spLocks noGrp="1"/>
          </p:cNvSpPr>
          <p:nvPr>
            <p:ph type="title"/>
          </p:nvPr>
        </p:nvSpPr>
        <p:spPr>
          <a:xfrm>
            <a:off x="1981200" y="3124200"/>
            <a:ext cx="8229600" cy="1143000"/>
          </a:xfrm>
        </p:spPr>
        <p:txBody>
          <a:bodyPr/>
          <a:lstStyle/>
          <a:p>
            <a:r>
              <a:rPr lang="en-US"/>
              <a:t>Kindergarten Oral Health Assessment (KOHA)</a:t>
            </a:r>
          </a:p>
        </p:txBody>
      </p:sp>
      <p:pic>
        <p:nvPicPr>
          <p:cNvPr id="3" name="Picture 2">
            <a:extLst>
              <a:ext uri="{FF2B5EF4-FFF2-40B4-BE49-F238E27FC236}">
                <a16:creationId xmlns:a16="http://schemas.microsoft.com/office/drawing/2014/main" id="{584068EF-4204-8857-7BEA-AB7DD1607B26}"/>
              </a:ext>
            </a:extLst>
          </p:cNvPr>
          <p:cNvPicPr>
            <a:picLocks noChangeAspect="1"/>
          </p:cNvPicPr>
          <p:nvPr/>
        </p:nvPicPr>
        <p:blipFill>
          <a:blip r:embed="rId2"/>
          <a:stretch>
            <a:fillRect/>
          </a:stretch>
        </p:blipFill>
        <p:spPr>
          <a:xfrm rot="20703415">
            <a:off x="7293686" y="490848"/>
            <a:ext cx="2885318" cy="1984587"/>
          </a:xfrm>
          <a:prstGeom prst="rect">
            <a:avLst/>
          </a:prstGeom>
          <a:ln>
            <a:solidFill>
              <a:schemeClr val="accent1"/>
            </a:solidFill>
          </a:ln>
          <a:effectLst>
            <a:outerShdw blurRad="190500" dist="190500" dir="2700000" algn="tl" rotWithShape="0">
              <a:prstClr val="black">
                <a:alpha val="40000"/>
              </a:prstClr>
            </a:outerShdw>
          </a:effectLst>
        </p:spPr>
      </p:pic>
      <p:pic>
        <p:nvPicPr>
          <p:cNvPr id="4" name="Picture 3">
            <a:extLst>
              <a:ext uri="{FF2B5EF4-FFF2-40B4-BE49-F238E27FC236}">
                <a16:creationId xmlns:a16="http://schemas.microsoft.com/office/drawing/2014/main" id="{7E725995-3816-60C2-67C6-991F71812FF2}"/>
              </a:ext>
            </a:extLst>
          </p:cNvPr>
          <p:cNvPicPr>
            <a:picLocks noChangeAspect="1"/>
          </p:cNvPicPr>
          <p:nvPr/>
        </p:nvPicPr>
        <p:blipFill>
          <a:blip r:embed="rId3"/>
          <a:stretch>
            <a:fillRect/>
          </a:stretch>
        </p:blipFill>
        <p:spPr>
          <a:xfrm rot="688864">
            <a:off x="2184721" y="583044"/>
            <a:ext cx="2998076" cy="2012152"/>
          </a:xfrm>
          <a:prstGeom prst="rect">
            <a:avLst/>
          </a:prstGeom>
          <a:ln>
            <a:solidFill>
              <a:schemeClr val="accent1"/>
            </a:solidFill>
          </a:ln>
          <a:effectLst>
            <a:outerShdw blurRad="190500" dist="190500" dir="2700000" algn="tl" rotWithShape="0">
              <a:prstClr val="black">
                <a:alpha val="40000"/>
              </a:prstClr>
            </a:outerShdw>
          </a:effectLst>
        </p:spPr>
      </p:pic>
      <p:pic>
        <p:nvPicPr>
          <p:cNvPr id="5" name="Picture 1" descr="A close-up of a child&#10;&#10;Description automatically generated">
            <a:extLst>
              <a:ext uri="{FF2B5EF4-FFF2-40B4-BE49-F238E27FC236}">
                <a16:creationId xmlns:a16="http://schemas.microsoft.com/office/drawing/2014/main" id="{96D3F0DE-98B1-640D-9A3E-B7EAEC1471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1817" y="4724400"/>
            <a:ext cx="1697970" cy="1295400"/>
          </a:xfrm>
          <a:prstGeom prst="rect">
            <a:avLst/>
          </a:prstGeom>
          <a:ln>
            <a:solidFill>
              <a:schemeClr val="accent1"/>
            </a:solidFill>
          </a:ln>
          <a:effectLst>
            <a:outerShdw blurRad="190500" dist="190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descr="A child with a bow in her hair&#10;&#10;Description automatically generated">
            <a:extLst>
              <a:ext uri="{FF2B5EF4-FFF2-40B4-BE49-F238E27FC236}">
                <a16:creationId xmlns:a16="http://schemas.microsoft.com/office/drawing/2014/main" id="{F27B3FC8-E5EB-42E6-5015-C27609A12D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03528">
            <a:off x="3078957" y="4739569"/>
            <a:ext cx="934085" cy="1042035"/>
          </a:xfrm>
          <a:prstGeom prst="rect">
            <a:avLst/>
          </a:prstGeom>
          <a:ln>
            <a:solidFill>
              <a:schemeClr val="accent1"/>
            </a:solidFill>
          </a:ln>
          <a:effectLst>
            <a:outerShdw blurRad="190500" dist="190500" dir="2700000" algn="tl" rotWithShape="0">
              <a:prstClr val="black">
                <a:alpha val="40000"/>
              </a:prstClr>
            </a:outerShdw>
          </a:effectLst>
        </p:spPr>
      </p:pic>
    </p:spTree>
    <p:extLst>
      <p:ext uri="{BB962C8B-B14F-4D97-AF65-F5344CB8AC3E}">
        <p14:creationId xmlns:p14="http://schemas.microsoft.com/office/powerpoint/2010/main" val="19039055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descr="A close-up of a child&#10;&#10;Description automatically generated">
            <a:extLst>
              <a:ext uri="{FF2B5EF4-FFF2-40B4-BE49-F238E27FC236}">
                <a16:creationId xmlns:a16="http://schemas.microsoft.com/office/drawing/2014/main" id="{191E81D6-815E-5659-86B6-03130BE1FF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5047" y="1287876"/>
            <a:ext cx="1697970" cy="1295400"/>
          </a:xfrm>
          <a:prstGeom prst="rect">
            <a:avLst/>
          </a:prstGeom>
          <a:ln>
            <a:solidFill>
              <a:schemeClr val="accent1"/>
            </a:solidFill>
          </a:ln>
          <a:effectLst>
            <a:outerShdw blurRad="190500" dist="190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143CB71-BEE0-9A0D-437F-AB505D1331CE}"/>
              </a:ext>
            </a:extLst>
          </p:cNvPr>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solidFill>
                <a:prstClr val="black"/>
              </a:solidFill>
              <a:latin typeface="Calibri" pitchFamily="34" charset="0"/>
              <a:cs typeface="Arial" charset="0"/>
            </a:endParaRPr>
          </a:p>
        </p:txBody>
      </p:sp>
      <p:sp>
        <p:nvSpPr>
          <p:cNvPr id="6" name="Title 5">
            <a:extLst>
              <a:ext uri="{FF2B5EF4-FFF2-40B4-BE49-F238E27FC236}">
                <a16:creationId xmlns:a16="http://schemas.microsoft.com/office/drawing/2014/main" id="{9BC5B3DC-CCFB-56B0-C7CA-669571E394BA}"/>
              </a:ext>
            </a:extLst>
          </p:cNvPr>
          <p:cNvSpPr>
            <a:spLocks noGrp="1"/>
          </p:cNvSpPr>
          <p:nvPr>
            <p:ph type="title"/>
          </p:nvPr>
        </p:nvSpPr>
        <p:spPr>
          <a:xfrm>
            <a:off x="1600200" y="204133"/>
            <a:ext cx="8763000" cy="1143000"/>
          </a:xfrm>
        </p:spPr>
        <p:txBody>
          <a:bodyPr/>
          <a:lstStyle/>
          <a:p>
            <a:pPr eaLnBrk="0" hangingPunct="0"/>
            <a:r>
              <a:rPr lang="en-US" altLang="en-US" sz="3200">
                <a:latin typeface="Calibri" panose="020F0502020204030204" pitchFamily="34" charset="0"/>
                <a:ea typeface="Times New Roman" panose="02020603050405020304" pitchFamily="18" charset="0"/>
                <a:cs typeface="Calibri" panose="020F0502020204030204" pitchFamily="34" charset="0"/>
              </a:rPr>
              <a:t>Growing up with a Healthy Smile</a:t>
            </a:r>
            <a:br>
              <a:rPr lang="en-US" altLang="en-US" sz="3200" b="0"/>
            </a:br>
            <a:r>
              <a:rPr lang="en-US" altLang="en-US" sz="3200">
                <a:latin typeface="Calibri" panose="020F0502020204030204" pitchFamily="34" charset="0"/>
                <a:ea typeface="Times New Roman" panose="02020603050405020304" pitchFamily="18" charset="0"/>
                <a:cs typeface="Calibri" panose="020F0502020204030204" pitchFamily="34" charset="0"/>
              </a:rPr>
              <a:t>The Kindergarten Oral Health Assessment (KOHA)</a:t>
            </a:r>
            <a:endParaRPr lang="en-US" sz="3200"/>
          </a:p>
        </p:txBody>
      </p:sp>
      <p:sp>
        <p:nvSpPr>
          <p:cNvPr id="7" name="Content Placeholder 6">
            <a:extLst>
              <a:ext uri="{FF2B5EF4-FFF2-40B4-BE49-F238E27FC236}">
                <a16:creationId xmlns:a16="http://schemas.microsoft.com/office/drawing/2014/main" id="{72A0D86B-CB02-24B8-3C8C-C5688F46A4B1}"/>
              </a:ext>
            </a:extLst>
          </p:cNvPr>
          <p:cNvSpPr>
            <a:spLocks noGrp="1"/>
          </p:cNvSpPr>
          <p:nvPr>
            <p:ph idx="1"/>
          </p:nvPr>
        </p:nvSpPr>
        <p:spPr>
          <a:xfrm>
            <a:off x="1981200" y="2438401"/>
            <a:ext cx="8229600" cy="4105759"/>
          </a:xfrm>
        </p:spPr>
        <p:txBody>
          <a:bodyPr/>
          <a:lstStyle/>
          <a:p>
            <a:r>
              <a:rPr lang="en-US"/>
              <a:t>California Law – AB 1433 (2005)</a:t>
            </a:r>
          </a:p>
          <a:p>
            <a:pPr lvl="1"/>
            <a:r>
              <a:rPr lang="en-US"/>
              <a:t>Mandate that every child have an oral health assessment during the 1</a:t>
            </a:r>
            <a:r>
              <a:rPr lang="en-US" baseline="30000"/>
              <a:t>st</a:t>
            </a:r>
            <a:r>
              <a:rPr lang="en-US"/>
              <a:t> year of school - kindergarten or 1</a:t>
            </a:r>
            <a:r>
              <a:rPr lang="en-US" baseline="30000"/>
              <a:t>st</a:t>
            </a:r>
            <a:r>
              <a:rPr lang="en-US"/>
              <a:t> grade</a:t>
            </a:r>
          </a:p>
          <a:p>
            <a:pPr lvl="1"/>
            <a:r>
              <a:rPr lang="en-US"/>
              <a:t>Purpose: Identify disease and support referral</a:t>
            </a:r>
          </a:p>
          <a:p>
            <a:pPr lvl="1"/>
            <a:r>
              <a:rPr lang="en-US"/>
              <a:t>Must be completed by an oral health professional</a:t>
            </a:r>
          </a:p>
          <a:p>
            <a:pPr lvl="1"/>
            <a:r>
              <a:rPr lang="en-US"/>
              <a:t>Most schools have trouble getting it completed</a:t>
            </a:r>
          </a:p>
          <a:p>
            <a:pPr lvl="2"/>
            <a:r>
              <a:rPr lang="en-US"/>
              <a:t>Hard to find oral health professionals to do it</a:t>
            </a:r>
          </a:p>
          <a:p>
            <a:pPr lvl="1"/>
            <a:endParaRPr lang="en-US"/>
          </a:p>
        </p:txBody>
      </p:sp>
      <p:pic>
        <p:nvPicPr>
          <p:cNvPr id="8" name="Picture 7" descr="A child with a bow in her hair&#10;&#10;Description automatically generated">
            <a:extLst>
              <a:ext uri="{FF2B5EF4-FFF2-40B4-BE49-F238E27FC236}">
                <a16:creationId xmlns:a16="http://schemas.microsoft.com/office/drawing/2014/main" id="{1E77E5C4-E0C1-B9F3-CE40-858C01AAD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803528">
            <a:off x="3532187" y="1303045"/>
            <a:ext cx="934085" cy="1042035"/>
          </a:xfrm>
          <a:prstGeom prst="rect">
            <a:avLst/>
          </a:prstGeom>
          <a:ln>
            <a:solidFill>
              <a:schemeClr val="accent1"/>
            </a:solidFill>
          </a:ln>
          <a:effectLst>
            <a:outerShdw blurRad="190500" dist="190500" dir="2700000" algn="tl" rotWithShape="0">
              <a:prstClr val="black">
                <a:alpha val="40000"/>
              </a:prstClr>
            </a:outerShdw>
          </a:effectLst>
        </p:spPr>
      </p:pic>
    </p:spTree>
    <p:extLst>
      <p:ext uri="{BB962C8B-B14F-4D97-AF65-F5344CB8AC3E}">
        <p14:creationId xmlns:p14="http://schemas.microsoft.com/office/powerpoint/2010/main" val="36887605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331C6-8031-6FFB-27E5-64F33B3A0FBF}"/>
              </a:ext>
            </a:extLst>
          </p:cNvPr>
          <p:cNvSpPr>
            <a:spLocks noGrp="1"/>
          </p:cNvSpPr>
          <p:nvPr>
            <p:ph type="title"/>
          </p:nvPr>
        </p:nvSpPr>
        <p:spPr>
          <a:xfrm>
            <a:off x="1981200" y="274638"/>
            <a:ext cx="8229600" cy="487362"/>
          </a:xfrm>
        </p:spPr>
        <p:txBody>
          <a:bodyPr wrap="square" anchor="ctr">
            <a:normAutofit fontScale="90000"/>
          </a:bodyPr>
          <a:lstStyle/>
          <a:p>
            <a:r>
              <a:rPr lang="en-US"/>
              <a:t>KOHA Participation 2012-2024</a:t>
            </a:r>
          </a:p>
        </p:txBody>
      </p:sp>
      <p:pic>
        <p:nvPicPr>
          <p:cNvPr id="8" name="Picture 7">
            <a:extLst>
              <a:ext uri="{FF2B5EF4-FFF2-40B4-BE49-F238E27FC236}">
                <a16:creationId xmlns:a16="http://schemas.microsoft.com/office/drawing/2014/main" id="{AC24E4D6-6F28-04B9-5E45-CD605972BF8E}"/>
              </a:ext>
            </a:extLst>
          </p:cNvPr>
          <p:cNvPicPr>
            <a:picLocks noChangeAspect="1"/>
          </p:cNvPicPr>
          <p:nvPr/>
        </p:nvPicPr>
        <p:blipFill>
          <a:blip r:embed="rId4"/>
          <a:stretch>
            <a:fillRect/>
          </a:stretch>
        </p:blipFill>
        <p:spPr>
          <a:xfrm>
            <a:off x="1747954" y="990600"/>
            <a:ext cx="8767647" cy="5457860"/>
          </a:xfrm>
          <a:prstGeom prst="rect">
            <a:avLst/>
          </a:prstGeom>
          <a:noFill/>
          <a:ln>
            <a:solidFill>
              <a:schemeClr val="accent1"/>
            </a:solidFill>
          </a:ln>
        </p:spPr>
      </p:pic>
      <p:sp>
        <p:nvSpPr>
          <p:cNvPr id="4" name="Slide Number Placeholder 3" hidden="1">
            <a:extLst>
              <a:ext uri="{FF2B5EF4-FFF2-40B4-BE49-F238E27FC236}">
                <a16:creationId xmlns:a16="http://schemas.microsoft.com/office/drawing/2014/main" id="{D2224ED7-D890-C957-239B-757619974EB1}"/>
              </a:ext>
            </a:extLst>
          </p:cNvPr>
          <p:cNvSpPr>
            <a:spLocks noGrp="1"/>
          </p:cNvSpPr>
          <p:nvPr>
            <p:ph type="sldNum" sz="quarter" idx="12"/>
          </p:nvPr>
        </p:nvSpPr>
        <p:spPr/>
        <p:txBody>
          <a:bodyPr/>
          <a:lstStyle/>
          <a:p>
            <a:pPr>
              <a:spcAft>
                <a:spcPts val="600"/>
              </a:spcAft>
            </a:pPr>
            <a:fld id="{EC28F6CD-A02F-4F09-9ED0-128EE10040C7}" type="slidenum">
              <a:rPr lang="en-US">
                <a:solidFill>
                  <a:prstClr val="black">
                    <a:tint val="75000"/>
                  </a:prstClr>
                </a:solidFill>
                <a:latin typeface="Calibri"/>
              </a:rPr>
              <a:pPr>
                <a:spcAft>
                  <a:spcPts val="600"/>
                </a:spcAft>
              </a:pPr>
              <a:t>33</a:t>
            </a:fld>
            <a:endParaRPr lang="en-US">
              <a:solidFill>
                <a:prstClr val="black">
                  <a:tint val="75000"/>
                </a:prstClr>
              </a:solidFill>
              <a:latin typeface="Calibri"/>
            </a:endParaRPr>
          </a:p>
        </p:txBody>
      </p:sp>
    </p:spTree>
    <p:custDataLst>
      <p:tags r:id="rId1"/>
    </p:custDataLst>
    <p:extLst>
      <p:ext uri="{BB962C8B-B14F-4D97-AF65-F5344CB8AC3E}">
        <p14:creationId xmlns:p14="http://schemas.microsoft.com/office/powerpoint/2010/main" val="861131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E99754-4851-BA9D-9094-04B421CB1697}"/>
              </a:ext>
            </a:extLst>
          </p:cNvPr>
          <p:cNvPicPr>
            <a:picLocks noChangeAspect="1"/>
          </p:cNvPicPr>
          <p:nvPr/>
        </p:nvPicPr>
        <p:blipFill>
          <a:blip r:embed="rId2"/>
          <a:stretch>
            <a:fillRect/>
          </a:stretch>
        </p:blipFill>
        <p:spPr>
          <a:xfrm>
            <a:off x="1676400" y="1143000"/>
            <a:ext cx="6433174" cy="3077884"/>
          </a:xfrm>
          <a:prstGeom prst="rect">
            <a:avLst/>
          </a:prstGeom>
          <a:ln>
            <a:solidFill>
              <a:schemeClr val="accent1"/>
            </a:solidFill>
          </a:ln>
          <a:effectLst>
            <a:outerShdw blurRad="190500" dist="190500" dir="2700000" algn="tl" rotWithShape="0">
              <a:prstClr val="black">
                <a:alpha val="40000"/>
              </a:prstClr>
            </a:outerShdw>
          </a:effectLst>
        </p:spPr>
      </p:pic>
      <p:sp>
        <p:nvSpPr>
          <p:cNvPr id="5" name="Title 1">
            <a:extLst>
              <a:ext uri="{FF2B5EF4-FFF2-40B4-BE49-F238E27FC236}">
                <a16:creationId xmlns:a16="http://schemas.microsoft.com/office/drawing/2014/main" id="{334B3C65-E4D4-B412-7529-067F3C7E32A4}"/>
              </a:ext>
            </a:extLst>
          </p:cNvPr>
          <p:cNvSpPr>
            <a:spLocks noGrp="1"/>
          </p:cNvSpPr>
          <p:nvPr>
            <p:ph type="title"/>
          </p:nvPr>
        </p:nvSpPr>
        <p:spPr>
          <a:xfrm>
            <a:off x="1981200" y="274638"/>
            <a:ext cx="8229600" cy="639762"/>
          </a:xfrm>
        </p:spPr>
        <p:txBody>
          <a:bodyPr/>
          <a:lstStyle/>
          <a:p>
            <a:r>
              <a:rPr lang="en-US" err="1"/>
              <a:t>Dental.Com</a:t>
            </a:r>
            <a:r>
              <a:rPr lang="en-US"/>
              <a:t> - Smart Scan</a:t>
            </a:r>
          </a:p>
        </p:txBody>
      </p:sp>
      <p:pic>
        <p:nvPicPr>
          <p:cNvPr id="3" name="Picture 2">
            <a:extLst>
              <a:ext uri="{FF2B5EF4-FFF2-40B4-BE49-F238E27FC236}">
                <a16:creationId xmlns:a16="http://schemas.microsoft.com/office/drawing/2014/main" id="{4E00B928-5CBC-DDC0-D5A9-772D0459BC39}"/>
              </a:ext>
            </a:extLst>
          </p:cNvPr>
          <p:cNvPicPr>
            <a:picLocks noChangeAspect="1"/>
          </p:cNvPicPr>
          <p:nvPr/>
        </p:nvPicPr>
        <p:blipFill>
          <a:blip r:embed="rId3"/>
          <a:stretch>
            <a:fillRect/>
          </a:stretch>
        </p:blipFill>
        <p:spPr>
          <a:xfrm>
            <a:off x="7743482" y="3840800"/>
            <a:ext cx="2467319" cy="2438740"/>
          </a:xfrm>
          <a:prstGeom prst="rect">
            <a:avLst/>
          </a:prstGeom>
          <a:ln>
            <a:solidFill>
              <a:schemeClr val="accent1"/>
            </a:solidFill>
          </a:ln>
          <a:effectLst>
            <a:outerShdw blurRad="190500" dist="190500" dir="2700000" algn="tl" rotWithShape="0">
              <a:prstClr val="black">
                <a:alpha val="40000"/>
              </a:prstClr>
            </a:outerShdw>
          </a:effectLst>
        </p:spPr>
      </p:pic>
    </p:spTree>
    <p:extLst>
      <p:ext uri="{BB962C8B-B14F-4D97-AF65-F5344CB8AC3E}">
        <p14:creationId xmlns:p14="http://schemas.microsoft.com/office/powerpoint/2010/main" val="29922781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9EC6F3-6880-74CF-1525-85DF7C81859D}"/>
              </a:ext>
            </a:extLst>
          </p:cNvPr>
          <p:cNvPicPr>
            <a:picLocks noChangeAspect="1"/>
          </p:cNvPicPr>
          <p:nvPr/>
        </p:nvPicPr>
        <p:blipFill>
          <a:blip r:embed="rId2"/>
          <a:stretch>
            <a:fillRect/>
          </a:stretch>
        </p:blipFill>
        <p:spPr>
          <a:xfrm>
            <a:off x="8077200" y="1295400"/>
            <a:ext cx="2426472" cy="5029200"/>
          </a:xfrm>
          <a:prstGeom prst="rect">
            <a:avLst/>
          </a:prstGeom>
        </p:spPr>
      </p:pic>
      <p:pic>
        <p:nvPicPr>
          <p:cNvPr id="6" name="Picture 5">
            <a:extLst>
              <a:ext uri="{FF2B5EF4-FFF2-40B4-BE49-F238E27FC236}">
                <a16:creationId xmlns:a16="http://schemas.microsoft.com/office/drawing/2014/main" id="{9DD18161-D6C0-9367-412F-A3A52C728ADF}"/>
              </a:ext>
            </a:extLst>
          </p:cNvPr>
          <p:cNvPicPr>
            <a:picLocks noChangeAspect="1"/>
          </p:cNvPicPr>
          <p:nvPr/>
        </p:nvPicPr>
        <p:blipFill>
          <a:blip r:embed="rId3"/>
          <a:stretch>
            <a:fillRect/>
          </a:stretch>
        </p:blipFill>
        <p:spPr>
          <a:xfrm>
            <a:off x="1685281" y="1600200"/>
            <a:ext cx="2877911" cy="3429000"/>
          </a:xfrm>
          <a:prstGeom prst="rect">
            <a:avLst/>
          </a:prstGeom>
          <a:ln>
            <a:solidFill>
              <a:schemeClr val="accent1"/>
            </a:solidFill>
          </a:ln>
          <a:effectLst>
            <a:outerShdw blurRad="190500" dist="190500" dir="2700000" algn="tl" rotWithShape="0">
              <a:prstClr val="black">
                <a:alpha val="40000"/>
              </a:prstClr>
            </a:outerShdw>
          </a:effectLst>
        </p:spPr>
      </p:pic>
      <p:pic>
        <p:nvPicPr>
          <p:cNvPr id="8" name="Picture 7">
            <a:extLst>
              <a:ext uri="{FF2B5EF4-FFF2-40B4-BE49-F238E27FC236}">
                <a16:creationId xmlns:a16="http://schemas.microsoft.com/office/drawing/2014/main" id="{5E7101DE-F3C9-31B0-1830-CD9C36CA482E}"/>
              </a:ext>
            </a:extLst>
          </p:cNvPr>
          <p:cNvPicPr>
            <a:picLocks noChangeAspect="1"/>
          </p:cNvPicPr>
          <p:nvPr/>
        </p:nvPicPr>
        <p:blipFill>
          <a:blip r:embed="rId4"/>
          <a:stretch>
            <a:fillRect/>
          </a:stretch>
        </p:blipFill>
        <p:spPr>
          <a:xfrm>
            <a:off x="5334001" y="1600200"/>
            <a:ext cx="1995065" cy="4465638"/>
          </a:xfrm>
          <a:prstGeom prst="rect">
            <a:avLst/>
          </a:prstGeom>
        </p:spPr>
      </p:pic>
      <p:sp>
        <p:nvSpPr>
          <p:cNvPr id="10" name="Title 1">
            <a:extLst>
              <a:ext uri="{FF2B5EF4-FFF2-40B4-BE49-F238E27FC236}">
                <a16:creationId xmlns:a16="http://schemas.microsoft.com/office/drawing/2014/main" id="{6143BCDB-8C86-1174-313A-F060394E9712}"/>
              </a:ext>
            </a:extLst>
          </p:cNvPr>
          <p:cNvSpPr>
            <a:spLocks noGrp="1"/>
          </p:cNvSpPr>
          <p:nvPr>
            <p:ph type="title"/>
          </p:nvPr>
        </p:nvSpPr>
        <p:spPr>
          <a:xfrm>
            <a:off x="1981200" y="274638"/>
            <a:ext cx="8229600" cy="639762"/>
          </a:xfrm>
        </p:spPr>
        <p:txBody>
          <a:bodyPr/>
          <a:lstStyle/>
          <a:p>
            <a:r>
              <a:rPr lang="en-US" err="1"/>
              <a:t>Dental.Com</a:t>
            </a:r>
            <a:r>
              <a:rPr lang="en-US"/>
              <a:t> - Smart Scan</a:t>
            </a:r>
          </a:p>
        </p:txBody>
      </p:sp>
    </p:spTree>
    <p:extLst>
      <p:ext uri="{BB962C8B-B14F-4D97-AF65-F5344CB8AC3E}">
        <p14:creationId xmlns:p14="http://schemas.microsoft.com/office/powerpoint/2010/main" val="533375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92F3F-E83D-B3EC-6FDF-E1F31831ABE7}"/>
              </a:ext>
            </a:extLst>
          </p:cNvPr>
          <p:cNvSpPr>
            <a:spLocks noGrp="1"/>
          </p:cNvSpPr>
          <p:nvPr>
            <p:ph type="title"/>
          </p:nvPr>
        </p:nvSpPr>
        <p:spPr>
          <a:xfrm>
            <a:off x="1981200" y="274638"/>
            <a:ext cx="8229600" cy="639762"/>
          </a:xfrm>
        </p:spPr>
        <p:txBody>
          <a:bodyPr/>
          <a:lstStyle/>
          <a:p>
            <a:r>
              <a:rPr lang="en-US" err="1"/>
              <a:t>Dental.Com</a:t>
            </a:r>
            <a:r>
              <a:rPr lang="en-US"/>
              <a:t> - Smart Scan</a:t>
            </a:r>
          </a:p>
        </p:txBody>
      </p:sp>
      <p:pic>
        <p:nvPicPr>
          <p:cNvPr id="5" name="Picture 4">
            <a:extLst>
              <a:ext uri="{FF2B5EF4-FFF2-40B4-BE49-F238E27FC236}">
                <a16:creationId xmlns:a16="http://schemas.microsoft.com/office/drawing/2014/main" id="{A302EE71-3261-1578-15D0-055517162F4D}"/>
              </a:ext>
            </a:extLst>
          </p:cNvPr>
          <p:cNvPicPr>
            <a:picLocks noChangeAspect="1"/>
          </p:cNvPicPr>
          <p:nvPr/>
        </p:nvPicPr>
        <p:blipFill>
          <a:blip r:embed="rId2"/>
          <a:stretch>
            <a:fillRect/>
          </a:stretch>
        </p:blipFill>
        <p:spPr>
          <a:xfrm>
            <a:off x="6324601" y="1583290"/>
            <a:ext cx="4056271" cy="4648200"/>
          </a:xfrm>
          <a:prstGeom prst="rect">
            <a:avLst/>
          </a:prstGeom>
          <a:ln>
            <a:solidFill>
              <a:schemeClr val="accent1"/>
            </a:solidFill>
          </a:ln>
          <a:effectLst>
            <a:outerShdw blurRad="190500" dist="190500" dir="2700000" algn="tl" rotWithShape="0">
              <a:prstClr val="black">
                <a:alpha val="40000"/>
              </a:prstClr>
            </a:outerShdw>
          </a:effectLst>
        </p:spPr>
      </p:pic>
      <p:pic>
        <p:nvPicPr>
          <p:cNvPr id="7" name="Picture 6">
            <a:extLst>
              <a:ext uri="{FF2B5EF4-FFF2-40B4-BE49-F238E27FC236}">
                <a16:creationId xmlns:a16="http://schemas.microsoft.com/office/drawing/2014/main" id="{DE45B01B-5FE4-4A3A-E024-5A5E999D8263}"/>
              </a:ext>
            </a:extLst>
          </p:cNvPr>
          <p:cNvPicPr>
            <a:picLocks noChangeAspect="1"/>
          </p:cNvPicPr>
          <p:nvPr/>
        </p:nvPicPr>
        <p:blipFill>
          <a:blip r:embed="rId3"/>
          <a:stretch>
            <a:fillRect/>
          </a:stretch>
        </p:blipFill>
        <p:spPr>
          <a:xfrm>
            <a:off x="2133600" y="1430890"/>
            <a:ext cx="2342428" cy="4800600"/>
          </a:xfrm>
          <a:prstGeom prst="rect">
            <a:avLst/>
          </a:prstGeom>
        </p:spPr>
      </p:pic>
    </p:spTree>
    <p:extLst>
      <p:ext uri="{BB962C8B-B14F-4D97-AF65-F5344CB8AC3E}">
        <p14:creationId xmlns:p14="http://schemas.microsoft.com/office/powerpoint/2010/main" val="3514413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206E1-AE30-8A91-967C-4E3E02621720}"/>
              </a:ext>
            </a:extLst>
          </p:cNvPr>
          <p:cNvSpPr>
            <a:spLocks noGrp="1"/>
          </p:cNvSpPr>
          <p:nvPr>
            <p:ph type="title"/>
          </p:nvPr>
        </p:nvSpPr>
        <p:spPr/>
        <p:txBody>
          <a:bodyPr/>
          <a:lstStyle/>
          <a:p>
            <a:r>
              <a:rPr lang="en-US"/>
              <a:t>Remote KOHA System</a:t>
            </a:r>
          </a:p>
        </p:txBody>
      </p:sp>
      <p:sp>
        <p:nvSpPr>
          <p:cNvPr id="3" name="Content Placeholder 2">
            <a:extLst>
              <a:ext uri="{FF2B5EF4-FFF2-40B4-BE49-F238E27FC236}">
                <a16:creationId xmlns:a16="http://schemas.microsoft.com/office/drawing/2014/main" id="{AD639DDC-8A84-5A02-6E56-93DD6EA5B4E0}"/>
              </a:ext>
            </a:extLst>
          </p:cNvPr>
          <p:cNvSpPr>
            <a:spLocks noGrp="1"/>
          </p:cNvSpPr>
          <p:nvPr>
            <p:ph idx="1"/>
          </p:nvPr>
        </p:nvSpPr>
        <p:spPr>
          <a:xfrm>
            <a:off x="1981200" y="1624017"/>
            <a:ext cx="7162799" cy="4525963"/>
          </a:xfrm>
        </p:spPr>
        <p:txBody>
          <a:bodyPr/>
          <a:lstStyle/>
          <a:p>
            <a:r>
              <a:rPr lang="en-US"/>
              <a:t>Non-dental professional captures photographs at school using cell phone</a:t>
            </a:r>
          </a:p>
          <a:p>
            <a:r>
              <a:rPr lang="en-US"/>
              <a:t>Images reviewed by off site dentist</a:t>
            </a:r>
          </a:p>
          <a:p>
            <a:r>
              <a:rPr lang="en-US"/>
              <a:t>Dentist completes and submits KOHA assessment forms</a:t>
            </a:r>
          </a:p>
        </p:txBody>
      </p:sp>
      <p:pic>
        <p:nvPicPr>
          <p:cNvPr id="4" name="Picture 3" descr="A child smiling with her hands together&#10;&#10;Description automatically generated">
            <a:extLst>
              <a:ext uri="{FF2B5EF4-FFF2-40B4-BE49-F238E27FC236}">
                <a16:creationId xmlns:a16="http://schemas.microsoft.com/office/drawing/2014/main" id="{1435CE43-272E-E510-5089-02FC6E64BA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08809">
            <a:off x="9240912" y="1694096"/>
            <a:ext cx="1059002" cy="1696791"/>
          </a:xfrm>
          <a:prstGeom prst="rect">
            <a:avLst/>
          </a:prstGeom>
          <a:ln>
            <a:solidFill>
              <a:schemeClr val="accent1"/>
            </a:solidFill>
          </a:ln>
          <a:effectLst>
            <a:outerShdw blurRad="190500" dist="190500" dir="2700000" algn="tl" rotWithShape="0">
              <a:prstClr val="black">
                <a:alpha val="40000"/>
              </a:prstClr>
            </a:outerShdw>
          </a:effectLst>
        </p:spPr>
      </p:pic>
      <p:pic>
        <p:nvPicPr>
          <p:cNvPr id="6" name="Picture 5">
            <a:extLst>
              <a:ext uri="{FF2B5EF4-FFF2-40B4-BE49-F238E27FC236}">
                <a16:creationId xmlns:a16="http://schemas.microsoft.com/office/drawing/2014/main" id="{B8863B42-DE0F-8F76-BB29-3522612501C2}"/>
              </a:ext>
            </a:extLst>
          </p:cNvPr>
          <p:cNvPicPr>
            <a:picLocks noChangeAspect="1"/>
          </p:cNvPicPr>
          <p:nvPr/>
        </p:nvPicPr>
        <p:blipFill>
          <a:blip r:embed="rId3"/>
          <a:stretch>
            <a:fillRect/>
          </a:stretch>
        </p:blipFill>
        <p:spPr>
          <a:xfrm>
            <a:off x="5582477" y="3886998"/>
            <a:ext cx="4220079" cy="2605537"/>
          </a:xfrm>
          <a:prstGeom prst="rect">
            <a:avLst/>
          </a:prstGeom>
          <a:ln>
            <a:solidFill>
              <a:schemeClr val="accent1"/>
            </a:solidFill>
          </a:ln>
          <a:effectLst>
            <a:outerShdw blurRad="190500" dist="190500" dir="2700000" algn="tl" rotWithShape="0">
              <a:prstClr val="black">
                <a:alpha val="40000"/>
              </a:prstClr>
            </a:outerShdw>
          </a:effectLst>
        </p:spPr>
      </p:pic>
      <p:pic>
        <p:nvPicPr>
          <p:cNvPr id="7" name="Picture 6" descr="A child smiling at the camera&#10;&#10;Description automatically generated">
            <a:extLst>
              <a:ext uri="{FF2B5EF4-FFF2-40B4-BE49-F238E27FC236}">
                <a16:creationId xmlns:a16="http://schemas.microsoft.com/office/drawing/2014/main" id="{13F8CA53-4EC3-291B-2E62-7D533B4737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8538" y="4806629"/>
            <a:ext cx="1409063" cy="1506433"/>
          </a:xfrm>
          <a:prstGeom prst="rect">
            <a:avLst/>
          </a:prstGeom>
          <a:ln>
            <a:solidFill>
              <a:schemeClr val="accent1"/>
            </a:solidFill>
          </a:ln>
          <a:effectLst>
            <a:outerShdw blurRad="190500" dist="190500" dir="2700000" algn="tl" rotWithShape="0">
              <a:prstClr val="black">
                <a:alpha val="40000"/>
              </a:prstClr>
            </a:outerShdw>
          </a:effectLst>
        </p:spPr>
      </p:pic>
    </p:spTree>
    <p:extLst>
      <p:ext uri="{BB962C8B-B14F-4D97-AF65-F5344CB8AC3E}">
        <p14:creationId xmlns:p14="http://schemas.microsoft.com/office/powerpoint/2010/main" val="2675955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DD1D1-54FF-F80D-55CC-542BA9338BBB}"/>
              </a:ext>
            </a:extLst>
          </p:cNvPr>
          <p:cNvSpPr>
            <a:spLocks noGrp="1"/>
          </p:cNvSpPr>
          <p:nvPr>
            <p:ph type="title"/>
          </p:nvPr>
        </p:nvSpPr>
        <p:spPr/>
        <p:txBody>
          <a:bodyPr/>
          <a:lstStyle/>
          <a:p>
            <a:r>
              <a:rPr lang="en-US"/>
              <a:t>Remote KOHA System</a:t>
            </a:r>
          </a:p>
        </p:txBody>
      </p:sp>
      <p:pic>
        <p:nvPicPr>
          <p:cNvPr id="7" name="Picture 6">
            <a:extLst>
              <a:ext uri="{FF2B5EF4-FFF2-40B4-BE49-F238E27FC236}">
                <a16:creationId xmlns:a16="http://schemas.microsoft.com/office/drawing/2014/main" id="{75DFEEC6-9984-7B85-BB28-67D6F6A2D4B7}"/>
              </a:ext>
            </a:extLst>
          </p:cNvPr>
          <p:cNvPicPr>
            <a:picLocks noChangeAspect="1"/>
          </p:cNvPicPr>
          <p:nvPr/>
        </p:nvPicPr>
        <p:blipFill>
          <a:blip r:embed="rId2"/>
          <a:stretch>
            <a:fillRect/>
          </a:stretch>
        </p:blipFill>
        <p:spPr>
          <a:xfrm>
            <a:off x="2133600" y="1392810"/>
            <a:ext cx="3791020" cy="3196041"/>
          </a:xfrm>
          <a:prstGeom prst="rect">
            <a:avLst/>
          </a:prstGeom>
        </p:spPr>
      </p:pic>
      <p:pic>
        <p:nvPicPr>
          <p:cNvPr id="5" name="Picture 4">
            <a:extLst>
              <a:ext uri="{FF2B5EF4-FFF2-40B4-BE49-F238E27FC236}">
                <a16:creationId xmlns:a16="http://schemas.microsoft.com/office/drawing/2014/main" id="{C5E487C4-AFE6-84D9-425D-88C3C9EC2FD1}"/>
              </a:ext>
            </a:extLst>
          </p:cNvPr>
          <p:cNvPicPr>
            <a:picLocks noChangeAspect="1"/>
          </p:cNvPicPr>
          <p:nvPr/>
        </p:nvPicPr>
        <p:blipFill>
          <a:blip r:embed="rId3"/>
          <a:stretch>
            <a:fillRect/>
          </a:stretch>
        </p:blipFill>
        <p:spPr>
          <a:xfrm>
            <a:off x="5410201" y="2667000"/>
            <a:ext cx="4310945" cy="3581400"/>
          </a:xfrm>
          <a:prstGeom prst="rect">
            <a:avLst/>
          </a:prstGeom>
        </p:spPr>
      </p:pic>
    </p:spTree>
    <p:extLst>
      <p:ext uri="{BB962C8B-B14F-4D97-AF65-F5344CB8AC3E}">
        <p14:creationId xmlns:p14="http://schemas.microsoft.com/office/powerpoint/2010/main" val="31801326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DD1D1-54FF-F80D-55CC-542BA9338BBB}"/>
              </a:ext>
            </a:extLst>
          </p:cNvPr>
          <p:cNvSpPr>
            <a:spLocks noGrp="1"/>
          </p:cNvSpPr>
          <p:nvPr>
            <p:ph type="title"/>
          </p:nvPr>
        </p:nvSpPr>
        <p:spPr/>
        <p:txBody>
          <a:bodyPr/>
          <a:lstStyle/>
          <a:p>
            <a:r>
              <a:rPr lang="en-US"/>
              <a:t>KOHA Demonstration</a:t>
            </a:r>
          </a:p>
        </p:txBody>
      </p:sp>
      <p:pic>
        <p:nvPicPr>
          <p:cNvPr id="4" name="Picture 3" descr="Close-up of a person's mouth and teeth&#10;&#10;Description automatically generated">
            <a:extLst>
              <a:ext uri="{FF2B5EF4-FFF2-40B4-BE49-F238E27FC236}">
                <a16:creationId xmlns:a16="http://schemas.microsoft.com/office/drawing/2014/main" id="{A0CFF23B-E512-4FFE-CF5F-79D15A41A5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8850" y="1524001"/>
            <a:ext cx="5094301" cy="4546663"/>
          </a:xfrm>
          <a:prstGeom prst="rect">
            <a:avLst/>
          </a:prstGeom>
        </p:spPr>
      </p:pic>
    </p:spTree>
    <p:extLst>
      <p:ext uri="{BB962C8B-B14F-4D97-AF65-F5344CB8AC3E}">
        <p14:creationId xmlns:p14="http://schemas.microsoft.com/office/powerpoint/2010/main" val="1319424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CBDB-B85B-78F7-93BB-2D29F7AF3BBA}"/>
              </a:ext>
            </a:extLst>
          </p:cNvPr>
          <p:cNvSpPr>
            <a:spLocks noGrp="1"/>
          </p:cNvSpPr>
          <p:nvPr>
            <p:ph type="title"/>
          </p:nvPr>
        </p:nvSpPr>
        <p:spPr/>
        <p:txBody>
          <a:bodyPr>
            <a:normAutofit/>
          </a:bodyPr>
          <a:lstStyle/>
          <a:p>
            <a:r>
              <a:rPr lang="en-US" sz="4000">
                <a:latin typeface="Arial"/>
                <a:cs typeface="Arial"/>
              </a:rPr>
              <a:t>Afternoon Agenda</a:t>
            </a:r>
            <a:endParaRPr lang="en-US" sz="4000"/>
          </a:p>
        </p:txBody>
      </p:sp>
      <p:sp>
        <p:nvSpPr>
          <p:cNvPr id="3" name="Subtitle 2">
            <a:extLst>
              <a:ext uri="{FF2B5EF4-FFF2-40B4-BE49-F238E27FC236}">
                <a16:creationId xmlns:a16="http://schemas.microsoft.com/office/drawing/2014/main" id="{3BB588F8-2F28-5846-13FE-F04106BECE54}"/>
              </a:ext>
            </a:extLst>
          </p:cNvPr>
          <p:cNvSpPr>
            <a:spLocks noGrp="1"/>
          </p:cNvSpPr>
          <p:nvPr>
            <p:ph idx="1"/>
          </p:nvPr>
        </p:nvSpPr>
        <p:spPr>
          <a:xfrm>
            <a:off x="4039340" y="988081"/>
            <a:ext cx="5787862" cy="4881838"/>
          </a:xfrm>
        </p:spPr>
        <p:txBody>
          <a:bodyPr vert="horz" lIns="91440" tIns="45720" rIns="91440" bIns="45720" rtlCol="0" anchor="t">
            <a:noAutofit/>
          </a:bodyPr>
          <a:lstStyle/>
          <a:p>
            <a:pPr marL="0" indent="0">
              <a:lnSpc>
                <a:spcPct val="110000"/>
              </a:lnSpc>
              <a:buNone/>
            </a:pPr>
            <a:r>
              <a:rPr lang="en-US" sz="1800">
                <a:latin typeface="Arial"/>
                <a:cs typeface="Arial"/>
              </a:rPr>
              <a:t>12:00 – 1:00 PM | Lunch / Networking</a:t>
            </a:r>
          </a:p>
          <a:p>
            <a:pPr marL="0" indent="0">
              <a:lnSpc>
                <a:spcPct val="110000"/>
              </a:lnSpc>
              <a:buNone/>
            </a:pPr>
            <a:r>
              <a:rPr lang="en-US" sz="1800">
                <a:latin typeface="Arial"/>
                <a:cs typeface="Arial"/>
              </a:rPr>
              <a:t>1:00 – 3:30 PM | Afternoon Session: Looking Forward</a:t>
            </a:r>
            <a:endParaRPr lang="en-US" sz="1800"/>
          </a:p>
          <a:p>
            <a:pPr>
              <a:lnSpc>
                <a:spcPct val="110000"/>
              </a:lnSpc>
            </a:pPr>
            <a:r>
              <a:rPr lang="en-US" sz="1800" b="0">
                <a:latin typeface="Arial"/>
                <a:cs typeface="Arial"/>
              </a:rPr>
              <a:t>California Partnership for Oral Health Overview</a:t>
            </a:r>
            <a:endParaRPr lang="en-US" sz="1800">
              <a:latin typeface="Arial"/>
              <a:cs typeface="Arial"/>
            </a:endParaRPr>
          </a:p>
          <a:p>
            <a:pPr>
              <a:lnSpc>
                <a:spcPct val="110000"/>
              </a:lnSpc>
            </a:pPr>
            <a:r>
              <a:rPr lang="en-US" sz="1800" b="0">
                <a:latin typeface="Arial"/>
                <a:cs typeface="Arial"/>
              </a:rPr>
              <a:t>Breakouts: LOHP Priorities 2027–2030</a:t>
            </a:r>
          </a:p>
          <a:p>
            <a:pPr lvl="1">
              <a:lnSpc>
                <a:spcPct val="110000"/>
              </a:lnSpc>
              <a:buClr>
                <a:srgbClr val="9C1D96"/>
              </a:buClr>
              <a:buFont typeface="Courier New" panose="020B0604020202020204" pitchFamily="34" charset="0"/>
              <a:buChar char="o"/>
            </a:pPr>
            <a:r>
              <a:rPr lang="en-US" sz="1800" b="0">
                <a:solidFill>
                  <a:srgbClr val="002495"/>
                </a:solidFill>
                <a:latin typeface="Arial"/>
                <a:cs typeface="Arial"/>
              </a:rPr>
              <a:t>School Dental Program </a:t>
            </a:r>
            <a:endParaRPr lang="en-US" sz="1800" b="1">
              <a:solidFill>
                <a:srgbClr val="002495"/>
              </a:solidFill>
              <a:latin typeface="Arial"/>
              <a:cs typeface="Arial"/>
            </a:endParaRPr>
          </a:p>
          <a:p>
            <a:pPr lvl="1">
              <a:lnSpc>
                <a:spcPct val="110000"/>
              </a:lnSpc>
              <a:buClr>
                <a:srgbClr val="9C1D96"/>
              </a:buClr>
              <a:buFont typeface="Courier New" panose="020B0604020202020204" pitchFamily="34" charset="0"/>
              <a:buChar char="o"/>
            </a:pPr>
            <a:r>
              <a:rPr lang="en-US" sz="1800" b="0">
                <a:solidFill>
                  <a:srgbClr val="002495"/>
                </a:solidFill>
                <a:latin typeface="Arial"/>
                <a:cs typeface="Arial"/>
              </a:rPr>
              <a:t>Medical–Dental Integration </a:t>
            </a:r>
            <a:endParaRPr lang="en-US" sz="1800" b="1">
              <a:solidFill>
                <a:srgbClr val="002495"/>
              </a:solidFill>
              <a:latin typeface="Arial"/>
              <a:cs typeface="Arial"/>
            </a:endParaRPr>
          </a:p>
          <a:p>
            <a:pPr lvl="1">
              <a:lnSpc>
                <a:spcPct val="110000"/>
              </a:lnSpc>
              <a:buClr>
                <a:srgbClr val="9C1D96"/>
              </a:buClr>
              <a:buFont typeface="Courier New" panose="020B0604020202020204" pitchFamily="34" charset="0"/>
              <a:buChar char="o"/>
            </a:pPr>
            <a:r>
              <a:rPr lang="en-US" sz="1800" b="0">
                <a:solidFill>
                  <a:srgbClr val="002495"/>
                </a:solidFill>
                <a:latin typeface="Arial"/>
                <a:cs typeface="Arial"/>
              </a:rPr>
              <a:t>Concentric Circles of Care </a:t>
            </a:r>
            <a:endParaRPr lang="en-US" sz="1800" b="1">
              <a:solidFill>
                <a:srgbClr val="002495"/>
              </a:solidFill>
              <a:latin typeface="Arial"/>
              <a:cs typeface="Arial"/>
            </a:endParaRPr>
          </a:p>
          <a:p>
            <a:pPr lvl="1">
              <a:lnSpc>
                <a:spcPct val="110000"/>
              </a:lnSpc>
              <a:buClr>
                <a:srgbClr val="9C1D96"/>
              </a:buClr>
              <a:buFont typeface="Courier New" panose="020B0604020202020204" pitchFamily="34" charset="0"/>
              <a:buChar char="o"/>
            </a:pPr>
            <a:r>
              <a:rPr lang="en-US" sz="1800" b="0">
                <a:solidFill>
                  <a:srgbClr val="002495"/>
                </a:solidFill>
                <a:latin typeface="Arial"/>
                <a:cs typeface="Arial"/>
              </a:rPr>
              <a:t>Fluoride &amp; CWF</a:t>
            </a:r>
            <a:endParaRPr lang="en-US" sz="1800" b="1">
              <a:solidFill>
                <a:srgbClr val="002495"/>
              </a:solidFill>
              <a:latin typeface="Arial"/>
              <a:cs typeface="Arial"/>
            </a:endParaRPr>
          </a:p>
          <a:p>
            <a:pPr>
              <a:lnSpc>
                <a:spcPct val="110000"/>
              </a:lnSpc>
            </a:pPr>
            <a:r>
              <a:rPr lang="en-US" sz="1800" b="0">
                <a:latin typeface="Arial"/>
                <a:cs typeface="Arial"/>
              </a:rPr>
              <a:t>Report Out</a:t>
            </a:r>
            <a:endParaRPr lang="en-US" sz="1800">
              <a:latin typeface="Arial"/>
              <a:cs typeface="Arial"/>
            </a:endParaRPr>
          </a:p>
          <a:p>
            <a:pPr>
              <a:lnSpc>
                <a:spcPct val="110000"/>
              </a:lnSpc>
            </a:pPr>
            <a:r>
              <a:rPr lang="en-US" sz="1800" b="0">
                <a:latin typeface="Arial"/>
                <a:cs typeface="Arial"/>
              </a:rPr>
              <a:t>Landscape for Oral Health</a:t>
            </a:r>
            <a:endParaRPr lang="en-US" sz="1800">
              <a:latin typeface="Arial"/>
              <a:cs typeface="Arial"/>
            </a:endParaRPr>
          </a:p>
          <a:p>
            <a:pPr>
              <a:lnSpc>
                <a:spcPct val="110000"/>
              </a:lnSpc>
            </a:pPr>
            <a:r>
              <a:rPr lang="en-US" sz="1800" b="0">
                <a:latin typeface="Arial"/>
                <a:cs typeface="Arial"/>
              </a:rPr>
              <a:t>Closing: Word Cloud &amp; Evaluation</a:t>
            </a:r>
            <a:endParaRPr lang="en-US" sz="1800">
              <a:latin typeface="Arial"/>
              <a:cs typeface="Arial"/>
            </a:endParaRPr>
          </a:p>
        </p:txBody>
      </p:sp>
    </p:spTree>
    <p:extLst>
      <p:ext uri="{BB962C8B-B14F-4D97-AF65-F5344CB8AC3E}">
        <p14:creationId xmlns:p14="http://schemas.microsoft.com/office/powerpoint/2010/main" val="1234218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DD1D1-54FF-F80D-55CC-542BA9338BBB}"/>
              </a:ext>
            </a:extLst>
          </p:cNvPr>
          <p:cNvSpPr>
            <a:spLocks noGrp="1"/>
          </p:cNvSpPr>
          <p:nvPr>
            <p:ph type="title"/>
          </p:nvPr>
        </p:nvSpPr>
        <p:spPr/>
        <p:txBody>
          <a:bodyPr/>
          <a:lstStyle/>
          <a:p>
            <a:r>
              <a:rPr lang="en-US"/>
              <a:t>KOHA Demonstration</a:t>
            </a:r>
          </a:p>
        </p:txBody>
      </p:sp>
      <p:pic>
        <p:nvPicPr>
          <p:cNvPr id="4" name="Picture 3" descr="Close up of a person's mouth with a blue arrow pointing at the bottom&#10;&#10;Description automatically generated">
            <a:extLst>
              <a:ext uri="{FF2B5EF4-FFF2-40B4-BE49-F238E27FC236}">
                <a16:creationId xmlns:a16="http://schemas.microsoft.com/office/drawing/2014/main" id="{7D69BE0A-349B-92A3-4A4A-EA49CEE675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0717" y="1427057"/>
            <a:ext cx="5130567" cy="4660265"/>
          </a:xfrm>
          <a:prstGeom prst="rect">
            <a:avLst/>
          </a:prstGeom>
        </p:spPr>
      </p:pic>
    </p:spTree>
    <p:extLst>
      <p:ext uri="{BB962C8B-B14F-4D97-AF65-F5344CB8AC3E}">
        <p14:creationId xmlns:p14="http://schemas.microsoft.com/office/powerpoint/2010/main" val="8120121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206E1-AE30-8A91-967C-4E3E02621720}"/>
              </a:ext>
            </a:extLst>
          </p:cNvPr>
          <p:cNvSpPr>
            <a:spLocks noGrp="1"/>
          </p:cNvSpPr>
          <p:nvPr>
            <p:ph type="title"/>
          </p:nvPr>
        </p:nvSpPr>
        <p:spPr/>
        <p:txBody>
          <a:bodyPr/>
          <a:lstStyle/>
          <a:p>
            <a:r>
              <a:rPr lang="en-US"/>
              <a:t>Remote KOHA System</a:t>
            </a:r>
          </a:p>
        </p:txBody>
      </p:sp>
      <p:sp>
        <p:nvSpPr>
          <p:cNvPr id="3" name="Content Placeholder 2">
            <a:extLst>
              <a:ext uri="{FF2B5EF4-FFF2-40B4-BE49-F238E27FC236}">
                <a16:creationId xmlns:a16="http://schemas.microsoft.com/office/drawing/2014/main" id="{AD639DDC-8A84-5A02-6E56-93DD6EA5B4E0}"/>
              </a:ext>
            </a:extLst>
          </p:cNvPr>
          <p:cNvSpPr>
            <a:spLocks noGrp="1"/>
          </p:cNvSpPr>
          <p:nvPr>
            <p:ph idx="1"/>
          </p:nvPr>
        </p:nvSpPr>
        <p:spPr>
          <a:xfrm>
            <a:off x="1981199" y="1624017"/>
            <a:ext cx="7391401" cy="4525963"/>
          </a:xfrm>
        </p:spPr>
        <p:txBody>
          <a:bodyPr/>
          <a:lstStyle/>
          <a:p>
            <a:r>
              <a:rPr lang="en-US"/>
              <a:t>Advantages</a:t>
            </a:r>
          </a:p>
          <a:p>
            <a:pPr lvl="1"/>
            <a:r>
              <a:rPr lang="en-US"/>
              <a:t>Does not require on-site oral health professional</a:t>
            </a:r>
          </a:p>
          <a:p>
            <a:pPr lvl="1"/>
            <a:r>
              <a:rPr lang="en-US"/>
              <a:t>Parents get report with photographs</a:t>
            </a:r>
          </a:p>
          <a:p>
            <a:pPr lvl="1"/>
            <a:r>
              <a:rPr lang="en-US"/>
              <a:t>Data in electronic database can be used for:</a:t>
            </a:r>
          </a:p>
          <a:p>
            <a:pPr lvl="2"/>
            <a:r>
              <a:rPr lang="en-US" sz="2800"/>
              <a:t>Referral</a:t>
            </a:r>
          </a:p>
          <a:p>
            <a:pPr lvl="2"/>
            <a:r>
              <a:rPr lang="en-US" sz="2800"/>
              <a:t>Follow up </a:t>
            </a:r>
          </a:p>
          <a:p>
            <a:pPr lvl="2"/>
            <a:r>
              <a:rPr lang="en-US" sz="2800"/>
              <a:t>Reporting</a:t>
            </a:r>
          </a:p>
          <a:p>
            <a:pPr lvl="2"/>
            <a:r>
              <a:rPr lang="en-US" sz="2800"/>
              <a:t>Continuum of care</a:t>
            </a:r>
          </a:p>
        </p:txBody>
      </p:sp>
      <p:pic>
        <p:nvPicPr>
          <p:cNvPr id="4" name="Picture 3" descr="A child smiling with her hands together&#10;&#10;Description automatically generated">
            <a:extLst>
              <a:ext uri="{FF2B5EF4-FFF2-40B4-BE49-F238E27FC236}">
                <a16:creationId xmlns:a16="http://schemas.microsoft.com/office/drawing/2014/main" id="{1435CE43-272E-E510-5089-02FC6E64BA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08809">
            <a:off x="9240912" y="1694096"/>
            <a:ext cx="1059002" cy="1696791"/>
          </a:xfrm>
          <a:prstGeom prst="rect">
            <a:avLst/>
          </a:prstGeom>
          <a:ln>
            <a:solidFill>
              <a:schemeClr val="accent1"/>
            </a:solidFill>
          </a:ln>
          <a:effectLst>
            <a:outerShdw blurRad="190500" dist="190500" dir="2700000" algn="tl" rotWithShape="0">
              <a:prstClr val="black">
                <a:alpha val="40000"/>
              </a:prstClr>
            </a:outerShdw>
          </a:effectLst>
        </p:spPr>
      </p:pic>
      <p:pic>
        <p:nvPicPr>
          <p:cNvPr id="5" name="Picture 4" descr="A child smiling at the camera&#10;&#10;Description automatically generated">
            <a:extLst>
              <a:ext uri="{FF2B5EF4-FFF2-40B4-BE49-F238E27FC236}">
                <a16:creationId xmlns:a16="http://schemas.microsoft.com/office/drawing/2014/main" id="{82106364-74E6-1F90-F5F5-90F7828C77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7433" y="4863176"/>
            <a:ext cx="1409063" cy="1506433"/>
          </a:xfrm>
          <a:prstGeom prst="rect">
            <a:avLst/>
          </a:prstGeom>
          <a:ln>
            <a:solidFill>
              <a:schemeClr val="accent1"/>
            </a:solidFill>
          </a:ln>
          <a:effectLst>
            <a:outerShdw blurRad="190500" dist="190500" dir="2700000" algn="tl" rotWithShape="0">
              <a:prstClr val="black">
                <a:alpha val="40000"/>
              </a:prstClr>
            </a:outerShdw>
          </a:effectLst>
        </p:spPr>
      </p:pic>
    </p:spTree>
    <p:extLst>
      <p:ext uri="{BB962C8B-B14F-4D97-AF65-F5344CB8AC3E}">
        <p14:creationId xmlns:p14="http://schemas.microsoft.com/office/powerpoint/2010/main" val="38176289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E9E3E-A521-6850-8487-88FBC8057C74}"/>
              </a:ext>
            </a:extLst>
          </p:cNvPr>
          <p:cNvSpPr>
            <a:spLocks noGrp="1"/>
          </p:cNvSpPr>
          <p:nvPr>
            <p:ph type="title"/>
          </p:nvPr>
        </p:nvSpPr>
        <p:spPr/>
        <p:txBody>
          <a:bodyPr/>
          <a:lstStyle/>
          <a:p>
            <a:r>
              <a:rPr lang="en-US"/>
              <a:t>Remote Screening/Assessment</a:t>
            </a:r>
          </a:p>
        </p:txBody>
      </p:sp>
      <p:sp>
        <p:nvSpPr>
          <p:cNvPr id="3" name="Content Placeholder 2">
            <a:extLst>
              <a:ext uri="{FF2B5EF4-FFF2-40B4-BE49-F238E27FC236}">
                <a16:creationId xmlns:a16="http://schemas.microsoft.com/office/drawing/2014/main" id="{3A28DF19-EA98-9418-B855-175D25B5EA5D}"/>
              </a:ext>
            </a:extLst>
          </p:cNvPr>
          <p:cNvSpPr>
            <a:spLocks noGrp="1"/>
          </p:cNvSpPr>
          <p:nvPr>
            <p:ph idx="1"/>
          </p:nvPr>
        </p:nvSpPr>
        <p:spPr/>
        <p:txBody>
          <a:bodyPr/>
          <a:lstStyle/>
          <a:p>
            <a:r>
              <a:rPr lang="en-US"/>
              <a:t>Available April 2026</a:t>
            </a:r>
          </a:p>
          <a:p>
            <a:r>
              <a:rPr lang="en-US"/>
              <a:t>Complete Mouth Scan System</a:t>
            </a:r>
          </a:p>
          <a:p>
            <a:r>
              <a:rPr lang="en-US"/>
              <a:t>Use for:</a:t>
            </a:r>
          </a:p>
          <a:p>
            <a:pPr lvl="1"/>
            <a:r>
              <a:rPr lang="en-US"/>
              <a:t>KOHA</a:t>
            </a:r>
          </a:p>
          <a:p>
            <a:pPr lvl="1"/>
            <a:r>
              <a:rPr lang="en-US"/>
              <a:t>Preschool screenings</a:t>
            </a:r>
          </a:p>
          <a:p>
            <a:pPr lvl="1"/>
            <a:r>
              <a:rPr lang="en-US"/>
              <a:t>Head start mandated 90 day “determination”</a:t>
            </a:r>
          </a:p>
          <a:p>
            <a:pPr lvl="1"/>
            <a:r>
              <a:rPr lang="en-US"/>
              <a:t>3</a:t>
            </a:r>
            <a:r>
              <a:rPr lang="en-US" baseline="30000"/>
              <a:t>rd</a:t>
            </a:r>
            <a:r>
              <a:rPr lang="en-US"/>
              <a:t> grade oral health assessment</a:t>
            </a:r>
          </a:p>
          <a:p>
            <a:pPr lvl="1"/>
            <a:endParaRPr lang="en-US"/>
          </a:p>
        </p:txBody>
      </p:sp>
      <p:pic>
        <p:nvPicPr>
          <p:cNvPr id="4" name="Picture 3" descr="A screenshot of a computer&#10;&#10;AI-generated content may be incorrect.">
            <a:extLst>
              <a:ext uri="{FF2B5EF4-FFF2-40B4-BE49-F238E27FC236}">
                <a16:creationId xmlns:a16="http://schemas.microsoft.com/office/drawing/2014/main" id="{27884156-12AE-188E-631E-62104AD32B72}"/>
              </a:ext>
            </a:extLst>
          </p:cNvPr>
          <p:cNvPicPr>
            <a:picLocks noChangeAspect="1"/>
          </p:cNvPicPr>
          <p:nvPr/>
        </p:nvPicPr>
        <p:blipFill>
          <a:blip r:embed="rId2"/>
          <a:stretch>
            <a:fillRect/>
          </a:stretch>
        </p:blipFill>
        <p:spPr>
          <a:xfrm>
            <a:off x="6648450" y="1412877"/>
            <a:ext cx="1752600" cy="860247"/>
          </a:xfrm>
          <a:prstGeom prst="rect">
            <a:avLst/>
          </a:prstGeom>
          <a:ln>
            <a:solidFill>
              <a:schemeClr val="accent1"/>
            </a:solidFill>
          </a:ln>
          <a:effectLst>
            <a:outerShdw blurRad="190500" dist="190500" dir="2700000" algn="tl" rotWithShape="0">
              <a:prstClr val="black">
                <a:alpha val="40000"/>
              </a:prstClr>
            </a:outerShdw>
          </a:effectLst>
        </p:spPr>
      </p:pic>
      <p:pic>
        <p:nvPicPr>
          <p:cNvPr id="5" name="Picture 4" descr="A screenshot of a computer&#10;&#10;AI-generated content may be incorrect.">
            <a:extLst>
              <a:ext uri="{FF2B5EF4-FFF2-40B4-BE49-F238E27FC236}">
                <a16:creationId xmlns:a16="http://schemas.microsoft.com/office/drawing/2014/main" id="{5D9435D5-AE7D-D0B0-0C6F-AC95334D63F6}"/>
              </a:ext>
            </a:extLst>
          </p:cNvPr>
          <p:cNvPicPr>
            <a:picLocks noChangeAspect="1"/>
          </p:cNvPicPr>
          <p:nvPr/>
        </p:nvPicPr>
        <p:blipFill>
          <a:blip r:embed="rId3"/>
          <a:stretch>
            <a:fillRect/>
          </a:stretch>
        </p:blipFill>
        <p:spPr>
          <a:xfrm>
            <a:off x="8844548" y="1967344"/>
            <a:ext cx="1366252" cy="1017795"/>
          </a:xfrm>
          <a:prstGeom prst="rect">
            <a:avLst/>
          </a:prstGeom>
          <a:ln>
            <a:solidFill>
              <a:schemeClr val="accent1"/>
            </a:solidFill>
          </a:ln>
          <a:effectLst>
            <a:outerShdw blurRad="190500" dist="190500" dir="2700000" algn="tl" rotWithShape="0">
              <a:prstClr val="black">
                <a:alpha val="40000"/>
              </a:prstClr>
            </a:outerShdw>
          </a:effectLst>
        </p:spPr>
      </p:pic>
      <p:pic>
        <p:nvPicPr>
          <p:cNvPr id="6" name="Picture 5" descr="A screenshot of a computer&#10;&#10;AI-generated content may be incorrect.">
            <a:extLst>
              <a:ext uri="{FF2B5EF4-FFF2-40B4-BE49-F238E27FC236}">
                <a16:creationId xmlns:a16="http://schemas.microsoft.com/office/drawing/2014/main" id="{C4E34B2F-8AF4-11CC-F63A-D25EB26A9E43}"/>
              </a:ext>
            </a:extLst>
          </p:cNvPr>
          <p:cNvPicPr>
            <a:picLocks noChangeAspect="1"/>
          </p:cNvPicPr>
          <p:nvPr/>
        </p:nvPicPr>
        <p:blipFill>
          <a:blip r:embed="rId4"/>
          <a:stretch>
            <a:fillRect/>
          </a:stretch>
        </p:blipFill>
        <p:spPr>
          <a:xfrm>
            <a:off x="6096001" y="3205373"/>
            <a:ext cx="4132489" cy="846450"/>
          </a:xfrm>
          <a:prstGeom prst="rect">
            <a:avLst/>
          </a:prstGeom>
          <a:ln>
            <a:solidFill>
              <a:schemeClr val="accent1"/>
            </a:solidFill>
          </a:ln>
          <a:effectLst>
            <a:outerShdw blurRad="190500" dist="190500" dir="2700000" algn="tl" rotWithShape="0">
              <a:prstClr val="black">
                <a:alpha val="40000"/>
              </a:prstClr>
            </a:outerShdw>
          </a:effectLst>
        </p:spPr>
      </p:pic>
      <p:pic>
        <p:nvPicPr>
          <p:cNvPr id="8" name="Picture 7">
            <a:extLst>
              <a:ext uri="{FF2B5EF4-FFF2-40B4-BE49-F238E27FC236}">
                <a16:creationId xmlns:a16="http://schemas.microsoft.com/office/drawing/2014/main" id="{7EFF2D3C-E14C-7994-0E81-5613DFD6982D}"/>
              </a:ext>
            </a:extLst>
          </p:cNvPr>
          <p:cNvPicPr>
            <a:picLocks noChangeAspect="1"/>
          </p:cNvPicPr>
          <p:nvPr/>
        </p:nvPicPr>
        <p:blipFill>
          <a:blip r:embed="rId5"/>
          <a:stretch>
            <a:fillRect/>
          </a:stretch>
        </p:blipFill>
        <p:spPr>
          <a:xfrm>
            <a:off x="8077200" y="4984073"/>
            <a:ext cx="1557460" cy="1106616"/>
          </a:xfrm>
          <a:prstGeom prst="rect">
            <a:avLst/>
          </a:prstGeom>
          <a:ln>
            <a:solidFill>
              <a:schemeClr val="accent1"/>
            </a:solidFill>
          </a:ln>
          <a:effectLst>
            <a:outerShdw blurRad="190500" dist="190500" dir="2700000" algn="tl" rotWithShape="0">
              <a:prstClr val="black">
                <a:alpha val="40000"/>
              </a:prstClr>
            </a:outerShdw>
          </a:effectLst>
        </p:spPr>
      </p:pic>
    </p:spTree>
    <p:extLst>
      <p:ext uri="{BB962C8B-B14F-4D97-AF65-F5344CB8AC3E}">
        <p14:creationId xmlns:p14="http://schemas.microsoft.com/office/powerpoint/2010/main" val="38261227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Nuview Union School District Oral Health Checkup">
            <a:hlinkClick r:id="" action="ppaction://media"/>
            <a:extLst>
              <a:ext uri="{FF2B5EF4-FFF2-40B4-BE49-F238E27FC236}">
                <a16:creationId xmlns:a16="http://schemas.microsoft.com/office/drawing/2014/main" id="{99A20C37-5444-B55B-B53A-767F07C50207}"/>
              </a:ext>
            </a:extLst>
          </p:cNvPr>
          <p:cNvPicPr>
            <a:picLocks noChangeAspect="1"/>
          </p:cNvPicPr>
          <p:nvPr>
            <a:videoFile r:link="rId1"/>
            <p:extLst>
              <p:ext uri="{DAA4B4D4-6D71-4841-9C94-3DE7FCFB9230}">
                <p14:media xmlns:p14="http://schemas.microsoft.com/office/powerpoint/2010/main" r:embed="rId2">
                  <p14:trim st="5388" end="8952"/>
                </p14:media>
              </p:ext>
            </p:extLst>
          </p:nvPr>
        </p:nvPicPr>
        <p:blipFill>
          <a:blip r:embed="rId4"/>
          <a:stretch>
            <a:fillRect/>
          </a:stretch>
        </p:blipFill>
        <p:spPr>
          <a:xfrm>
            <a:off x="1676400" y="876300"/>
            <a:ext cx="8839200" cy="5105400"/>
          </a:xfrm>
          <a:prstGeom prst="rect">
            <a:avLst/>
          </a:prstGeom>
        </p:spPr>
      </p:pic>
    </p:spTree>
    <p:extLst>
      <p:ext uri="{BB962C8B-B14F-4D97-AF65-F5344CB8AC3E}">
        <p14:creationId xmlns:p14="http://schemas.microsoft.com/office/powerpoint/2010/main" val="53149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B3457-E42E-48CE-AE5D-85B739D6AA4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686F647-7DFF-7B5D-CB1F-186FD56F7215}"/>
              </a:ext>
            </a:extLst>
          </p:cNvPr>
          <p:cNvSpPr>
            <a:spLocks noGrp="1"/>
          </p:cNvSpPr>
          <p:nvPr>
            <p:ph type="title"/>
          </p:nvPr>
        </p:nvSpPr>
        <p:spPr>
          <a:xfrm>
            <a:off x="3009900" y="1063230"/>
            <a:ext cx="6172200" cy="406317"/>
          </a:xfrm>
        </p:spPr>
        <p:txBody>
          <a:bodyPr/>
          <a:lstStyle/>
          <a:p>
            <a:r>
              <a:rPr lang="en-US"/>
              <a:t>Application of</a:t>
            </a:r>
            <a:br>
              <a:rPr lang="en-US"/>
            </a:br>
            <a:r>
              <a:rPr lang="en-US"/>
              <a:t>Fluoride Varnish</a:t>
            </a:r>
          </a:p>
        </p:txBody>
      </p:sp>
      <p:pic>
        <p:nvPicPr>
          <p:cNvPr id="3" name="Picture 2">
            <a:extLst>
              <a:ext uri="{FF2B5EF4-FFF2-40B4-BE49-F238E27FC236}">
                <a16:creationId xmlns:a16="http://schemas.microsoft.com/office/drawing/2014/main" id="{7A594CD7-F979-A58B-B841-259E992747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2255520"/>
            <a:ext cx="4267200" cy="2522855"/>
          </a:xfrm>
          <a:prstGeom prst="rect">
            <a:avLst/>
          </a:prstGeom>
        </p:spPr>
      </p:pic>
      <p:pic>
        <p:nvPicPr>
          <p:cNvPr id="5" name="Picture 4">
            <a:extLst>
              <a:ext uri="{FF2B5EF4-FFF2-40B4-BE49-F238E27FC236}">
                <a16:creationId xmlns:a16="http://schemas.microsoft.com/office/drawing/2014/main" id="{FE495F2F-D328-6F12-7B9A-0A7B4C0F0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1" y="3516947"/>
            <a:ext cx="4017645" cy="2698750"/>
          </a:xfrm>
          <a:prstGeom prst="rect">
            <a:avLst/>
          </a:prstGeom>
        </p:spPr>
      </p:pic>
    </p:spTree>
    <p:extLst>
      <p:ext uri="{BB962C8B-B14F-4D97-AF65-F5344CB8AC3E}">
        <p14:creationId xmlns:p14="http://schemas.microsoft.com/office/powerpoint/2010/main" val="17311903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B41D2-C69D-2836-5402-9D1E2EC36F12}"/>
              </a:ext>
            </a:extLst>
          </p:cNvPr>
          <p:cNvSpPr>
            <a:spLocks noGrp="1"/>
          </p:cNvSpPr>
          <p:nvPr>
            <p:ph type="title"/>
          </p:nvPr>
        </p:nvSpPr>
        <p:spPr>
          <a:xfrm>
            <a:off x="1600200" y="274638"/>
            <a:ext cx="8915400" cy="1143000"/>
          </a:xfrm>
        </p:spPr>
        <p:txBody>
          <a:bodyPr/>
          <a:lstStyle/>
          <a:p>
            <a:r>
              <a:rPr lang="en-US" sz="4000"/>
              <a:t>Concentric Circles of Care in Community Engaged Oral Health Systems</a:t>
            </a:r>
          </a:p>
        </p:txBody>
      </p:sp>
      <p:pic>
        <p:nvPicPr>
          <p:cNvPr id="4" name="Picture 3" descr="The image features a community health worker training program focused on supporting oral health.&#10;&#10;AI-generated content may be incorrect.">
            <a:extLst>
              <a:ext uri="{FF2B5EF4-FFF2-40B4-BE49-F238E27FC236}">
                <a16:creationId xmlns:a16="http://schemas.microsoft.com/office/drawing/2014/main" id="{CBB104F6-CAFC-7AF2-58ED-B8A1BC1FCD5B}"/>
              </a:ext>
            </a:extLst>
          </p:cNvPr>
          <p:cNvPicPr>
            <a:picLocks noChangeAspect="1"/>
          </p:cNvPicPr>
          <p:nvPr/>
        </p:nvPicPr>
        <p:blipFill>
          <a:blip r:embed="rId2"/>
          <a:stretch>
            <a:fillRect/>
          </a:stretch>
        </p:blipFill>
        <p:spPr>
          <a:xfrm>
            <a:off x="1905000" y="1600201"/>
            <a:ext cx="8382000" cy="4838329"/>
          </a:xfrm>
          <a:prstGeom prst="rect">
            <a:avLst/>
          </a:prstGeom>
        </p:spPr>
      </p:pic>
    </p:spTree>
    <p:extLst>
      <p:ext uri="{BB962C8B-B14F-4D97-AF65-F5344CB8AC3E}">
        <p14:creationId xmlns:p14="http://schemas.microsoft.com/office/powerpoint/2010/main" val="37687855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622BE-74AD-416A-ADF7-CC81E7D4E538}"/>
              </a:ext>
            </a:extLst>
          </p:cNvPr>
          <p:cNvSpPr>
            <a:spLocks noGrp="1"/>
          </p:cNvSpPr>
          <p:nvPr>
            <p:ph type="title"/>
          </p:nvPr>
        </p:nvSpPr>
        <p:spPr/>
        <p:txBody>
          <a:bodyPr/>
          <a:lstStyle/>
          <a:p>
            <a:r>
              <a:rPr lang="en-US"/>
              <a:t>Teledentistry:</a:t>
            </a:r>
            <a:br>
              <a:rPr lang="en-US"/>
            </a:br>
            <a:r>
              <a:rPr lang="en-US"/>
              <a:t>Care Networks</a:t>
            </a:r>
          </a:p>
        </p:txBody>
      </p:sp>
      <p:grpSp>
        <p:nvGrpSpPr>
          <p:cNvPr id="4" name="Group 3">
            <a:extLst>
              <a:ext uri="{FF2B5EF4-FFF2-40B4-BE49-F238E27FC236}">
                <a16:creationId xmlns:a16="http://schemas.microsoft.com/office/drawing/2014/main" id="{C89B656E-C6CB-32BF-841A-9CCF578CC4D8}"/>
              </a:ext>
            </a:extLst>
          </p:cNvPr>
          <p:cNvGrpSpPr/>
          <p:nvPr/>
        </p:nvGrpSpPr>
        <p:grpSpPr>
          <a:xfrm>
            <a:off x="3181075" y="1951949"/>
            <a:ext cx="5105400" cy="2579105"/>
            <a:chOff x="304800" y="1417638"/>
            <a:chExt cx="8648989" cy="4906962"/>
          </a:xfrm>
        </p:grpSpPr>
        <p:pic>
          <p:nvPicPr>
            <p:cNvPr id="19" name="Picture 18">
              <a:extLst>
                <a:ext uri="{FF2B5EF4-FFF2-40B4-BE49-F238E27FC236}">
                  <a16:creationId xmlns:a16="http://schemas.microsoft.com/office/drawing/2014/main" id="{E5E5DC99-72C6-41EB-934C-9CB4909F2561}"/>
                </a:ext>
              </a:extLst>
            </p:cNvPr>
            <p:cNvPicPr>
              <a:picLocks noChangeAspect="1"/>
            </p:cNvPicPr>
            <p:nvPr/>
          </p:nvPicPr>
          <p:blipFill>
            <a:blip r:embed="rId3"/>
            <a:stretch>
              <a:fillRect/>
            </a:stretch>
          </p:blipFill>
          <p:spPr>
            <a:xfrm>
              <a:off x="4896718" y="2804455"/>
              <a:ext cx="1246164" cy="793944"/>
            </a:xfrm>
            <a:prstGeom prst="rect">
              <a:avLst/>
            </a:prstGeom>
          </p:spPr>
        </p:pic>
        <p:pic>
          <p:nvPicPr>
            <p:cNvPr id="20" name="Picture 19">
              <a:extLst>
                <a:ext uri="{FF2B5EF4-FFF2-40B4-BE49-F238E27FC236}">
                  <a16:creationId xmlns:a16="http://schemas.microsoft.com/office/drawing/2014/main" id="{F6B8FF4B-4B62-4E2B-B991-5A2D9F9635DC}"/>
                </a:ext>
              </a:extLst>
            </p:cNvPr>
            <p:cNvPicPr>
              <a:picLocks noChangeAspect="1"/>
            </p:cNvPicPr>
            <p:nvPr/>
          </p:nvPicPr>
          <p:blipFill>
            <a:blip r:embed="rId3"/>
            <a:stretch>
              <a:fillRect/>
            </a:stretch>
          </p:blipFill>
          <p:spPr>
            <a:xfrm>
              <a:off x="5845739" y="5398918"/>
              <a:ext cx="1246164" cy="793944"/>
            </a:xfrm>
            <a:prstGeom prst="rect">
              <a:avLst/>
            </a:prstGeom>
          </p:spPr>
        </p:pic>
        <p:pic>
          <p:nvPicPr>
            <p:cNvPr id="21" name="Picture 20">
              <a:extLst>
                <a:ext uri="{FF2B5EF4-FFF2-40B4-BE49-F238E27FC236}">
                  <a16:creationId xmlns:a16="http://schemas.microsoft.com/office/drawing/2014/main" id="{C5DFD951-2901-4B4F-A2AD-A0595C7D1EB1}"/>
                </a:ext>
              </a:extLst>
            </p:cNvPr>
            <p:cNvPicPr>
              <a:picLocks noChangeAspect="1"/>
            </p:cNvPicPr>
            <p:nvPr/>
          </p:nvPicPr>
          <p:blipFill>
            <a:blip r:embed="rId3"/>
            <a:stretch>
              <a:fillRect/>
            </a:stretch>
          </p:blipFill>
          <p:spPr>
            <a:xfrm>
              <a:off x="4390560" y="1786906"/>
              <a:ext cx="1246164" cy="793944"/>
            </a:xfrm>
            <a:prstGeom prst="rect">
              <a:avLst/>
            </a:prstGeom>
          </p:spPr>
        </p:pic>
        <p:pic>
          <p:nvPicPr>
            <p:cNvPr id="22" name="Picture 21">
              <a:extLst>
                <a:ext uri="{FF2B5EF4-FFF2-40B4-BE49-F238E27FC236}">
                  <a16:creationId xmlns:a16="http://schemas.microsoft.com/office/drawing/2014/main" id="{14F96BDC-96F5-49AE-A37B-1D4BCF23367B}"/>
                </a:ext>
              </a:extLst>
            </p:cNvPr>
            <p:cNvPicPr>
              <a:picLocks noChangeAspect="1"/>
            </p:cNvPicPr>
            <p:nvPr/>
          </p:nvPicPr>
          <p:blipFill>
            <a:blip r:embed="rId3"/>
            <a:stretch>
              <a:fillRect/>
            </a:stretch>
          </p:blipFill>
          <p:spPr>
            <a:xfrm>
              <a:off x="7407690" y="3070407"/>
              <a:ext cx="1246164" cy="793944"/>
            </a:xfrm>
            <a:prstGeom prst="rect">
              <a:avLst/>
            </a:prstGeom>
          </p:spPr>
        </p:pic>
        <p:pic>
          <p:nvPicPr>
            <p:cNvPr id="23" name="Picture 22">
              <a:extLst>
                <a:ext uri="{FF2B5EF4-FFF2-40B4-BE49-F238E27FC236}">
                  <a16:creationId xmlns:a16="http://schemas.microsoft.com/office/drawing/2014/main" id="{5D240BD1-AD97-4D2F-B953-0E84CBB3A913}"/>
                </a:ext>
              </a:extLst>
            </p:cNvPr>
            <p:cNvPicPr>
              <a:picLocks noChangeAspect="1"/>
            </p:cNvPicPr>
            <p:nvPr/>
          </p:nvPicPr>
          <p:blipFill>
            <a:blip r:embed="rId3"/>
            <a:stretch>
              <a:fillRect/>
            </a:stretch>
          </p:blipFill>
          <p:spPr>
            <a:xfrm>
              <a:off x="3249260" y="3149586"/>
              <a:ext cx="1246164" cy="793944"/>
            </a:xfrm>
            <a:prstGeom prst="rect">
              <a:avLst/>
            </a:prstGeom>
          </p:spPr>
        </p:pic>
        <p:pic>
          <p:nvPicPr>
            <p:cNvPr id="25" name="Picture 24">
              <a:extLst>
                <a:ext uri="{FF2B5EF4-FFF2-40B4-BE49-F238E27FC236}">
                  <a16:creationId xmlns:a16="http://schemas.microsoft.com/office/drawing/2014/main" id="{333714CB-9F81-4186-A989-936ADD484CDA}"/>
                </a:ext>
              </a:extLst>
            </p:cNvPr>
            <p:cNvPicPr>
              <a:picLocks noChangeAspect="1"/>
            </p:cNvPicPr>
            <p:nvPr/>
          </p:nvPicPr>
          <p:blipFill>
            <a:blip r:embed="rId3"/>
            <a:stretch>
              <a:fillRect/>
            </a:stretch>
          </p:blipFill>
          <p:spPr>
            <a:xfrm>
              <a:off x="7381088" y="1939352"/>
              <a:ext cx="1246164" cy="793944"/>
            </a:xfrm>
            <a:prstGeom prst="rect">
              <a:avLst/>
            </a:prstGeom>
          </p:spPr>
        </p:pic>
        <p:pic>
          <p:nvPicPr>
            <p:cNvPr id="26" name="Picture 25">
              <a:extLst>
                <a:ext uri="{FF2B5EF4-FFF2-40B4-BE49-F238E27FC236}">
                  <a16:creationId xmlns:a16="http://schemas.microsoft.com/office/drawing/2014/main" id="{98E15608-786A-479B-B82F-2F93A7864F67}"/>
                </a:ext>
              </a:extLst>
            </p:cNvPr>
            <p:cNvPicPr>
              <a:picLocks noChangeAspect="1"/>
            </p:cNvPicPr>
            <p:nvPr/>
          </p:nvPicPr>
          <p:blipFill>
            <a:blip r:embed="rId3"/>
            <a:stretch>
              <a:fillRect/>
            </a:stretch>
          </p:blipFill>
          <p:spPr>
            <a:xfrm>
              <a:off x="7610826" y="4750550"/>
              <a:ext cx="1246164" cy="793944"/>
            </a:xfrm>
            <a:prstGeom prst="rect">
              <a:avLst/>
            </a:prstGeom>
          </p:spPr>
        </p:pic>
        <p:pic>
          <p:nvPicPr>
            <p:cNvPr id="27" name="Picture 26">
              <a:extLst>
                <a:ext uri="{FF2B5EF4-FFF2-40B4-BE49-F238E27FC236}">
                  <a16:creationId xmlns:a16="http://schemas.microsoft.com/office/drawing/2014/main" id="{5DC63FC1-0553-45B9-A21A-6CE6E603C217}"/>
                </a:ext>
              </a:extLst>
            </p:cNvPr>
            <p:cNvPicPr>
              <a:picLocks noChangeAspect="1"/>
            </p:cNvPicPr>
            <p:nvPr/>
          </p:nvPicPr>
          <p:blipFill>
            <a:blip r:embed="rId3"/>
            <a:stretch>
              <a:fillRect/>
            </a:stretch>
          </p:blipFill>
          <p:spPr>
            <a:xfrm>
              <a:off x="2626178" y="1714323"/>
              <a:ext cx="1246164" cy="793944"/>
            </a:xfrm>
            <a:prstGeom prst="rect">
              <a:avLst/>
            </a:prstGeom>
          </p:spPr>
        </p:pic>
        <p:pic>
          <p:nvPicPr>
            <p:cNvPr id="28" name="Picture 27">
              <a:extLst>
                <a:ext uri="{FF2B5EF4-FFF2-40B4-BE49-F238E27FC236}">
                  <a16:creationId xmlns:a16="http://schemas.microsoft.com/office/drawing/2014/main" id="{E68F7DED-8C22-4ADD-98EA-F015BF473446}"/>
                </a:ext>
              </a:extLst>
            </p:cNvPr>
            <p:cNvPicPr>
              <a:picLocks noChangeAspect="1"/>
            </p:cNvPicPr>
            <p:nvPr/>
          </p:nvPicPr>
          <p:blipFill>
            <a:blip r:embed="rId3"/>
            <a:stretch>
              <a:fillRect/>
            </a:stretch>
          </p:blipFill>
          <p:spPr>
            <a:xfrm>
              <a:off x="342611" y="2158023"/>
              <a:ext cx="1246164" cy="793944"/>
            </a:xfrm>
            <a:prstGeom prst="rect">
              <a:avLst/>
            </a:prstGeom>
          </p:spPr>
        </p:pic>
        <p:pic>
          <p:nvPicPr>
            <p:cNvPr id="29" name="Picture 28">
              <a:extLst>
                <a:ext uri="{FF2B5EF4-FFF2-40B4-BE49-F238E27FC236}">
                  <a16:creationId xmlns:a16="http://schemas.microsoft.com/office/drawing/2014/main" id="{369FED7A-E36F-4EE3-BB42-072BFE5009AE}"/>
                </a:ext>
              </a:extLst>
            </p:cNvPr>
            <p:cNvPicPr>
              <a:picLocks noChangeAspect="1"/>
            </p:cNvPicPr>
            <p:nvPr/>
          </p:nvPicPr>
          <p:blipFill>
            <a:blip r:embed="rId3"/>
            <a:stretch>
              <a:fillRect/>
            </a:stretch>
          </p:blipFill>
          <p:spPr>
            <a:xfrm>
              <a:off x="3467629" y="4855459"/>
              <a:ext cx="1246164" cy="793944"/>
            </a:xfrm>
            <a:prstGeom prst="rect">
              <a:avLst/>
            </a:prstGeom>
          </p:spPr>
        </p:pic>
        <p:pic>
          <p:nvPicPr>
            <p:cNvPr id="30" name="Picture 29">
              <a:extLst>
                <a:ext uri="{FF2B5EF4-FFF2-40B4-BE49-F238E27FC236}">
                  <a16:creationId xmlns:a16="http://schemas.microsoft.com/office/drawing/2014/main" id="{8DAA741F-2204-46AC-AD12-8931CCBCC128}"/>
                </a:ext>
              </a:extLst>
            </p:cNvPr>
            <p:cNvPicPr>
              <a:picLocks noChangeAspect="1"/>
            </p:cNvPicPr>
            <p:nvPr/>
          </p:nvPicPr>
          <p:blipFill>
            <a:blip r:embed="rId3"/>
            <a:stretch>
              <a:fillRect/>
            </a:stretch>
          </p:blipFill>
          <p:spPr>
            <a:xfrm>
              <a:off x="457200" y="5289841"/>
              <a:ext cx="1246164" cy="793944"/>
            </a:xfrm>
            <a:prstGeom prst="rect">
              <a:avLst/>
            </a:prstGeom>
          </p:spPr>
        </p:pic>
        <p:pic>
          <p:nvPicPr>
            <p:cNvPr id="13" name="Picture 12">
              <a:extLst>
                <a:ext uri="{FF2B5EF4-FFF2-40B4-BE49-F238E27FC236}">
                  <a16:creationId xmlns:a16="http://schemas.microsoft.com/office/drawing/2014/main" id="{79529F29-50E9-42A3-AF41-D0DB0B853711}"/>
                </a:ext>
              </a:extLst>
            </p:cNvPr>
            <p:cNvPicPr>
              <a:picLocks noChangeAspect="1"/>
            </p:cNvPicPr>
            <p:nvPr/>
          </p:nvPicPr>
          <p:blipFill>
            <a:blip r:embed="rId4"/>
            <a:stretch>
              <a:fillRect/>
            </a:stretch>
          </p:blipFill>
          <p:spPr>
            <a:xfrm>
              <a:off x="1729422" y="2279613"/>
              <a:ext cx="1004358" cy="997027"/>
            </a:xfrm>
            <a:prstGeom prst="rect">
              <a:avLst/>
            </a:prstGeom>
          </p:spPr>
        </p:pic>
        <p:pic>
          <p:nvPicPr>
            <p:cNvPr id="39" name="Picture 38">
              <a:extLst>
                <a:ext uri="{FF2B5EF4-FFF2-40B4-BE49-F238E27FC236}">
                  <a16:creationId xmlns:a16="http://schemas.microsoft.com/office/drawing/2014/main" id="{ECEE420C-53DF-4E43-995F-D2A44445C24F}"/>
                </a:ext>
              </a:extLst>
            </p:cNvPr>
            <p:cNvPicPr>
              <a:picLocks noChangeAspect="1"/>
            </p:cNvPicPr>
            <p:nvPr/>
          </p:nvPicPr>
          <p:blipFill>
            <a:blip r:embed="rId4"/>
            <a:stretch>
              <a:fillRect/>
            </a:stretch>
          </p:blipFill>
          <p:spPr>
            <a:xfrm>
              <a:off x="6468821" y="4084131"/>
              <a:ext cx="1004358" cy="997027"/>
            </a:xfrm>
            <a:prstGeom prst="rect">
              <a:avLst/>
            </a:prstGeom>
          </p:spPr>
        </p:pic>
        <p:pic>
          <p:nvPicPr>
            <p:cNvPr id="40" name="Picture 39">
              <a:extLst>
                <a:ext uri="{FF2B5EF4-FFF2-40B4-BE49-F238E27FC236}">
                  <a16:creationId xmlns:a16="http://schemas.microsoft.com/office/drawing/2014/main" id="{1891A3B2-CD81-4789-A21A-AEEFD0F7F754}"/>
                </a:ext>
              </a:extLst>
            </p:cNvPr>
            <p:cNvPicPr>
              <a:picLocks noChangeAspect="1"/>
            </p:cNvPicPr>
            <p:nvPr/>
          </p:nvPicPr>
          <p:blipFill>
            <a:blip r:embed="rId4"/>
            <a:stretch>
              <a:fillRect/>
            </a:stretch>
          </p:blipFill>
          <p:spPr>
            <a:xfrm>
              <a:off x="598629" y="3633177"/>
              <a:ext cx="1004358" cy="997027"/>
            </a:xfrm>
            <a:prstGeom prst="rect">
              <a:avLst/>
            </a:prstGeom>
          </p:spPr>
        </p:pic>
        <p:pic>
          <p:nvPicPr>
            <p:cNvPr id="41" name="Picture 40">
              <a:extLst>
                <a:ext uri="{FF2B5EF4-FFF2-40B4-BE49-F238E27FC236}">
                  <a16:creationId xmlns:a16="http://schemas.microsoft.com/office/drawing/2014/main" id="{25EBADAD-CCDF-47C0-B738-DEA2F663AF9B}"/>
                </a:ext>
              </a:extLst>
            </p:cNvPr>
            <p:cNvPicPr>
              <a:picLocks noChangeAspect="1"/>
            </p:cNvPicPr>
            <p:nvPr/>
          </p:nvPicPr>
          <p:blipFill>
            <a:blip r:embed="rId4"/>
            <a:stretch>
              <a:fillRect/>
            </a:stretch>
          </p:blipFill>
          <p:spPr>
            <a:xfrm>
              <a:off x="2058567" y="4889542"/>
              <a:ext cx="1004358" cy="997027"/>
            </a:xfrm>
            <a:prstGeom prst="rect">
              <a:avLst/>
            </a:prstGeom>
          </p:spPr>
        </p:pic>
        <p:pic>
          <p:nvPicPr>
            <p:cNvPr id="42" name="Picture 41">
              <a:extLst>
                <a:ext uri="{FF2B5EF4-FFF2-40B4-BE49-F238E27FC236}">
                  <a16:creationId xmlns:a16="http://schemas.microsoft.com/office/drawing/2014/main" id="{4720365B-9948-4E89-A1C3-43FFF965D8A7}"/>
                </a:ext>
              </a:extLst>
            </p:cNvPr>
            <p:cNvPicPr>
              <a:picLocks noChangeAspect="1"/>
            </p:cNvPicPr>
            <p:nvPr/>
          </p:nvPicPr>
          <p:blipFill>
            <a:blip r:embed="rId4"/>
            <a:stretch>
              <a:fillRect/>
            </a:stretch>
          </p:blipFill>
          <p:spPr>
            <a:xfrm>
              <a:off x="6376730" y="2336324"/>
              <a:ext cx="1004358" cy="997027"/>
            </a:xfrm>
            <a:prstGeom prst="rect">
              <a:avLst/>
            </a:prstGeom>
          </p:spPr>
        </p:pic>
        <p:pic>
          <p:nvPicPr>
            <p:cNvPr id="43" name="Picture 42">
              <a:extLst>
                <a:ext uri="{FF2B5EF4-FFF2-40B4-BE49-F238E27FC236}">
                  <a16:creationId xmlns:a16="http://schemas.microsoft.com/office/drawing/2014/main" id="{1B39B37C-2116-45DA-923A-3E796948878E}"/>
                </a:ext>
              </a:extLst>
            </p:cNvPr>
            <p:cNvPicPr>
              <a:picLocks noChangeAspect="1"/>
            </p:cNvPicPr>
            <p:nvPr/>
          </p:nvPicPr>
          <p:blipFill>
            <a:blip r:embed="rId4"/>
            <a:stretch>
              <a:fillRect/>
            </a:stretch>
          </p:blipFill>
          <p:spPr>
            <a:xfrm>
              <a:off x="4755874" y="3825972"/>
              <a:ext cx="1004358" cy="997027"/>
            </a:xfrm>
            <a:prstGeom prst="rect">
              <a:avLst/>
            </a:prstGeom>
          </p:spPr>
        </p:pic>
        <p:pic>
          <p:nvPicPr>
            <p:cNvPr id="44" name="Picture 43">
              <a:extLst>
                <a:ext uri="{FF2B5EF4-FFF2-40B4-BE49-F238E27FC236}">
                  <a16:creationId xmlns:a16="http://schemas.microsoft.com/office/drawing/2014/main" id="{32B1273B-D8EE-4807-8FBE-EDA0B674EB47}"/>
                </a:ext>
              </a:extLst>
            </p:cNvPr>
            <p:cNvPicPr>
              <a:picLocks noChangeAspect="1"/>
            </p:cNvPicPr>
            <p:nvPr/>
          </p:nvPicPr>
          <p:blipFill>
            <a:blip r:embed="rId3"/>
            <a:stretch>
              <a:fillRect/>
            </a:stretch>
          </p:blipFill>
          <p:spPr>
            <a:xfrm>
              <a:off x="1684520" y="3429000"/>
              <a:ext cx="1246164" cy="793944"/>
            </a:xfrm>
            <a:prstGeom prst="rect">
              <a:avLst/>
            </a:prstGeom>
          </p:spPr>
        </p:pic>
        <p:grpSp>
          <p:nvGrpSpPr>
            <p:cNvPr id="211" name="Group 210">
              <a:extLst>
                <a:ext uri="{FF2B5EF4-FFF2-40B4-BE49-F238E27FC236}">
                  <a16:creationId xmlns:a16="http://schemas.microsoft.com/office/drawing/2014/main" id="{32B542FC-2CCA-4B36-8F0F-0EA602E740AB}"/>
                </a:ext>
              </a:extLst>
            </p:cNvPr>
            <p:cNvGrpSpPr/>
            <p:nvPr/>
          </p:nvGrpSpPr>
          <p:grpSpPr>
            <a:xfrm>
              <a:off x="965694" y="1906387"/>
              <a:ext cx="7492506" cy="3638107"/>
              <a:chOff x="965694" y="1906387"/>
              <a:chExt cx="7492506" cy="3638107"/>
            </a:xfrm>
          </p:grpSpPr>
          <p:cxnSp>
            <p:nvCxnSpPr>
              <p:cNvPr id="212" name="Straight Arrow Connector 211">
                <a:extLst>
                  <a:ext uri="{FF2B5EF4-FFF2-40B4-BE49-F238E27FC236}">
                    <a16:creationId xmlns:a16="http://schemas.microsoft.com/office/drawing/2014/main" id="{ADB79570-9753-4A87-880D-D4FDBE70CDD6}"/>
                  </a:ext>
                </a:extLst>
              </p:cNvPr>
              <p:cNvCxnSpPr>
                <a:cxnSpLocks/>
              </p:cNvCxnSpPr>
              <p:nvPr/>
            </p:nvCxnSpPr>
            <p:spPr>
              <a:xfrm flipH="1" flipV="1">
                <a:off x="2626178" y="3800690"/>
                <a:ext cx="1377238" cy="1022309"/>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13" name="Straight Arrow Connector 212">
                <a:extLst>
                  <a:ext uri="{FF2B5EF4-FFF2-40B4-BE49-F238E27FC236}">
                    <a16:creationId xmlns:a16="http://schemas.microsoft.com/office/drawing/2014/main" id="{8D317AA0-843C-405C-AE17-8C64865747E9}"/>
                  </a:ext>
                </a:extLst>
              </p:cNvPr>
              <p:cNvCxnSpPr>
                <a:cxnSpLocks/>
              </p:cNvCxnSpPr>
              <p:nvPr/>
            </p:nvCxnSpPr>
            <p:spPr>
              <a:xfrm flipH="1">
                <a:off x="1397872" y="2303359"/>
                <a:ext cx="6240708" cy="2916107"/>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5BE220BA-03E5-4EE1-827C-D1806DEC9CF9}"/>
                  </a:ext>
                </a:extLst>
              </p:cNvPr>
              <p:cNvGrpSpPr/>
              <p:nvPr/>
            </p:nvGrpSpPr>
            <p:grpSpPr>
              <a:xfrm>
                <a:off x="965694" y="1906387"/>
                <a:ext cx="7492506" cy="3638107"/>
                <a:chOff x="965694" y="1906387"/>
                <a:chExt cx="7492506" cy="3638107"/>
              </a:xfrm>
            </p:grpSpPr>
            <p:cxnSp>
              <p:nvCxnSpPr>
                <p:cNvPr id="215" name="Straight Arrow Connector 214">
                  <a:extLst>
                    <a:ext uri="{FF2B5EF4-FFF2-40B4-BE49-F238E27FC236}">
                      <a16:creationId xmlns:a16="http://schemas.microsoft.com/office/drawing/2014/main" id="{8DDDA2C3-AE3F-4E40-B751-339CF6FFB84E}"/>
                    </a:ext>
                  </a:extLst>
                </p:cNvPr>
                <p:cNvCxnSpPr>
                  <a:cxnSpLocks/>
                </p:cNvCxnSpPr>
                <p:nvPr/>
              </p:nvCxnSpPr>
              <p:spPr>
                <a:xfrm flipH="1">
                  <a:off x="1588775" y="1906387"/>
                  <a:ext cx="971972" cy="340261"/>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16" name="Straight Arrow Connector 215">
                  <a:extLst>
                    <a:ext uri="{FF2B5EF4-FFF2-40B4-BE49-F238E27FC236}">
                      <a16:creationId xmlns:a16="http://schemas.microsoft.com/office/drawing/2014/main" id="{27153154-22EE-4C9C-BB5A-E2DB6127CF97}"/>
                    </a:ext>
                  </a:extLst>
                </p:cNvPr>
                <p:cNvCxnSpPr>
                  <a:cxnSpLocks/>
                </p:cNvCxnSpPr>
                <p:nvPr/>
              </p:nvCxnSpPr>
              <p:spPr>
                <a:xfrm flipH="1" flipV="1">
                  <a:off x="5519800" y="2183878"/>
                  <a:ext cx="890422" cy="487857"/>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17" name="Straight Arrow Connector 216">
                  <a:extLst>
                    <a:ext uri="{FF2B5EF4-FFF2-40B4-BE49-F238E27FC236}">
                      <a16:creationId xmlns:a16="http://schemas.microsoft.com/office/drawing/2014/main" id="{CAD1EDAD-DF30-48A5-8913-060F576DBD6F}"/>
                    </a:ext>
                  </a:extLst>
                </p:cNvPr>
                <p:cNvCxnSpPr>
                  <a:cxnSpLocks/>
                </p:cNvCxnSpPr>
                <p:nvPr/>
              </p:nvCxnSpPr>
              <p:spPr>
                <a:xfrm flipH="1" flipV="1">
                  <a:off x="5619039" y="2047111"/>
                  <a:ext cx="1762049" cy="136767"/>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18" name="Straight Arrow Connector 217">
                  <a:extLst>
                    <a:ext uri="{FF2B5EF4-FFF2-40B4-BE49-F238E27FC236}">
                      <a16:creationId xmlns:a16="http://schemas.microsoft.com/office/drawing/2014/main" id="{C1AA84E3-F3DD-4161-B469-E4E63E0A4E52}"/>
                    </a:ext>
                  </a:extLst>
                </p:cNvPr>
                <p:cNvCxnSpPr>
                  <a:cxnSpLocks/>
                </p:cNvCxnSpPr>
                <p:nvPr/>
              </p:nvCxnSpPr>
              <p:spPr>
                <a:xfrm flipH="1" flipV="1">
                  <a:off x="3896236" y="1939352"/>
                  <a:ext cx="423800" cy="74395"/>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19" name="Straight Arrow Connector 218">
                  <a:extLst>
                    <a:ext uri="{FF2B5EF4-FFF2-40B4-BE49-F238E27FC236}">
                      <a16:creationId xmlns:a16="http://schemas.microsoft.com/office/drawing/2014/main" id="{FB3E6481-9EED-453B-97C1-D52F73B3EC53}"/>
                    </a:ext>
                  </a:extLst>
                </p:cNvPr>
                <p:cNvCxnSpPr>
                  <a:cxnSpLocks/>
                </p:cNvCxnSpPr>
                <p:nvPr/>
              </p:nvCxnSpPr>
              <p:spPr>
                <a:xfrm flipH="1" flipV="1">
                  <a:off x="4600397" y="5176840"/>
                  <a:ext cx="1268294" cy="339843"/>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0" name="Straight Arrow Connector 219">
                  <a:extLst>
                    <a:ext uri="{FF2B5EF4-FFF2-40B4-BE49-F238E27FC236}">
                      <a16:creationId xmlns:a16="http://schemas.microsoft.com/office/drawing/2014/main" id="{18F5C292-8FE6-44A5-9F83-5A95E597A4DA}"/>
                    </a:ext>
                  </a:extLst>
                </p:cNvPr>
                <p:cNvCxnSpPr>
                  <a:cxnSpLocks/>
                </p:cNvCxnSpPr>
                <p:nvPr/>
              </p:nvCxnSpPr>
              <p:spPr>
                <a:xfrm flipH="1" flipV="1">
                  <a:off x="7506920" y="4615131"/>
                  <a:ext cx="722680" cy="9735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1" name="Straight Arrow Connector 220">
                  <a:extLst>
                    <a:ext uri="{FF2B5EF4-FFF2-40B4-BE49-F238E27FC236}">
                      <a16:creationId xmlns:a16="http://schemas.microsoft.com/office/drawing/2014/main" id="{B5D7FF7A-7B55-4E0D-A61A-BB77CA357A90}"/>
                    </a:ext>
                  </a:extLst>
                </p:cNvPr>
                <p:cNvCxnSpPr>
                  <a:cxnSpLocks/>
                </p:cNvCxnSpPr>
                <p:nvPr/>
              </p:nvCxnSpPr>
              <p:spPr>
                <a:xfrm flipH="1">
                  <a:off x="7442680" y="3864351"/>
                  <a:ext cx="588092" cy="464359"/>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2" name="Straight Arrow Connector 221">
                  <a:extLst>
                    <a:ext uri="{FF2B5EF4-FFF2-40B4-BE49-F238E27FC236}">
                      <a16:creationId xmlns:a16="http://schemas.microsoft.com/office/drawing/2014/main" id="{A9354550-7D92-43FC-80EB-81E24337FAAB}"/>
                    </a:ext>
                  </a:extLst>
                </p:cNvPr>
                <p:cNvCxnSpPr>
                  <a:cxnSpLocks/>
                </p:cNvCxnSpPr>
                <p:nvPr/>
              </p:nvCxnSpPr>
              <p:spPr>
                <a:xfrm flipH="1">
                  <a:off x="7085433" y="5176840"/>
                  <a:ext cx="765448" cy="367654"/>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3" name="Straight Arrow Connector 222">
                  <a:extLst>
                    <a:ext uri="{FF2B5EF4-FFF2-40B4-BE49-F238E27FC236}">
                      <a16:creationId xmlns:a16="http://schemas.microsoft.com/office/drawing/2014/main" id="{5418353D-C1F2-4E6E-A1F1-7CBDB566B3F0}"/>
                    </a:ext>
                  </a:extLst>
                </p:cNvPr>
                <p:cNvCxnSpPr>
                  <a:cxnSpLocks/>
                </p:cNvCxnSpPr>
                <p:nvPr/>
              </p:nvCxnSpPr>
              <p:spPr>
                <a:xfrm flipH="1" flipV="1">
                  <a:off x="2307602" y="4189979"/>
                  <a:ext cx="318576" cy="633738"/>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1E19A6BE-507E-4C9F-B1F6-1B95C2B6EB53}"/>
                    </a:ext>
                  </a:extLst>
                </p:cNvPr>
                <p:cNvCxnSpPr>
                  <a:cxnSpLocks/>
                </p:cNvCxnSpPr>
                <p:nvPr/>
              </p:nvCxnSpPr>
              <p:spPr>
                <a:xfrm flipV="1">
                  <a:off x="1080282" y="4544276"/>
                  <a:ext cx="86705" cy="71260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1B50F57B-7F24-4C11-BC58-4F047096BCBA}"/>
                    </a:ext>
                  </a:extLst>
                </p:cNvPr>
                <p:cNvCxnSpPr>
                  <a:cxnSpLocks/>
                </p:cNvCxnSpPr>
                <p:nvPr/>
              </p:nvCxnSpPr>
              <p:spPr>
                <a:xfrm flipH="1">
                  <a:off x="2867795" y="3546558"/>
                  <a:ext cx="713607" cy="161856"/>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1388AB89-E7C1-40AD-A2D6-7BAAA012E54C}"/>
                    </a:ext>
                  </a:extLst>
                </p:cNvPr>
                <p:cNvCxnSpPr>
                  <a:cxnSpLocks/>
                </p:cNvCxnSpPr>
                <p:nvPr/>
              </p:nvCxnSpPr>
              <p:spPr>
                <a:xfrm flipH="1" flipV="1">
                  <a:off x="965694" y="2919002"/>
                  <a:ext cx="135114" cy="68121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7" name="Straight Arrow Connector 226">
                  <a:extLst>
                    <a:ext uri="{FF2B5EF4-FFF2-40B4-BE49-F238E27FC236}">
                      <a16:creationId xmlns:a16="http://schemas.microsoft.com/office/drawing/2014/main" id="{ED34CA05-A490-4082-8CA5-738E48F93CE7}"/>
                    </a:ext>
                  </a:extLst>
                </p:cNvPr>
                <p:cNvCxnSpPr>
                  <a:cxnSpLocks/>
                </p:cNvCxnSpPr>
                <p:nvPr/>
              </p:nvCxnSpPr>
              <p:spPr>
                <a:xfrm flipH="1">
                  <a:off x="1413174" y="4189979"/>
                  <a:ext cx="894428" cy="89511"/>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270FCB4F-3EA2-474F-9829-C3E11E22BF21}"/>
                    </a:ext>
                  </a:extLst>
                </p:cNvPr>
                <p:cNvCxnSpPr>
                  <a:cxnSpLocks/>
                </p:cNvCxnSpPr>
                <p:nvPr/>
              </p:nvCxnSpPr>
              <p:spPr>
                <a:xfrm flipH="1" flipV="1">
                  <a:off x="2733780" y="2745162"/>
                  <a:ext cx="847622" cy="37146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29" name="Straight Arrow Connector 228">
                  <a:extLst>
                    <a:ext uri="{FF2B5EF4-FFF2-40B4-BE49-F238E27FC236}">
                      <a16:creationId xmlns:a16="http://schemas.microsoft.com/office/drawing/2014/main" id="{D74E87D4-C9D9-49B3-9D75-F750DC1CBBD1}"/>
                    </a:ext>
                  </a:extLst>
                </p:cNvPr>
                <p:cNvCxnSpPr>
                  <a:cxnSpLocks/>
                </p:cNvCxnSpPr>
                <p:nvPr/>
              </p:nvCxnSpPr>
              <p:spPr>
                <a:xfrm flipH="1" flipV="1">
                  <a:off x="1588775" y="5327703"/>
                  <a:ext cx="469792" cy="27388"/>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0" name="Straight Arrow Connector 229">
                  <a:extLst>
                    <a:ext uri="{FF2B5EF4-FFF2-40B4-BE49-F238E27FC236}">
                      <a16:creationId xmlns:a16="http://schemas.microsoft.com/office/drawing/2014/main" id="{C5B026AC-B940-49B8-8D64-F40D19C91CCA}"/>
                    </a:ext>
                  </a:extLst>
                </p:cNvPr>
                <p:cNvCxnSpPr>
                  <a:cxnSpLocks/>
                </p:cNvCxnSpPr>
                <p:nvPr/>
              </p:nvCxnSpPr>
              <p:spPr>
                <a:xfrm flipH="1">
                  <a:off x="3077808" y="5420018"/>
                  <a:ext cx="818428" cy="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1" name="Straight Arrow Connector 230">
                  <a:extLst>
                    <a:ext uri="{FF2B5EF4-FFF2-40B4-BE49-F238E27FC236}">
                      <a16:creationId xmlns:a16="http://schemas.microsoft.com/office/drawing/2014/main" id="{D7D07603-8311-406A-87FF-E6CB039779D7}"/>
                    </a:ext>
                  </a:extLst>
                </p:cNvPr>
                <p:cNvCxnSpPr>
                  <a:cxnSpLocks/>
                </p:cNvCxnSpPr>
                <p:nvPr/>
              </p:nvCxnSpPr>
              <p:spPr>
                <a:xfrm flipH="1">
                  <a:off x="1066800" y="2801872"/>
                  <a:ext cx="662144" cy="11713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2" name="Straight Arrow Connector 231">
                  <a:extLst>
                    <a:ext uri="{FF2B5EF4-FFF2-40B4-BE49-F238E27FC236}">
                      <a16:creationId xmlns:a16="http://schemas.microsoft.com/office/drawing/2014/main" id="{541A0F12-E117-401E-8E99-631F784F4F4E}"/>
                    </a:ext>
                  </a:extLst>
                </p:cNvPr>
                <p:cNvCxnSpPr>
                  <a:cxnSpLocks/>
                </p:cNvCxnSpPr>
                <p:nvPr/>
              </p:nvCxnSpPr>
              <p:spPr>
                <a:xfrm flipH="1">
                  <a:off x="2867795" y="2508267"/>
                  <a:ext cx="472103" cy="72583"/>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3" name="Straight Arrow Connector 232">
                  <a:extLst>
                    <a:ext uri="{FF2B5EF4-FFF2-40B4-BE49-F238E27FC236}">
                      <a16:creationId xmlns:a16="http://schemas.microsoft.com/office/drawing/2014/main" id="{F1FD384A-CF34-4037-B505-949432CDECD3}"/>
                    </a:ext>
                  </a:extLst>
                </p:cNvPr>
                <p:cNvCxnSpPr>
                  <a:cxnSpLocks/>
                </p:cNvCxnSpPr>
                <p:nvPr/>
              </p:nvCxnSpPr>
              <p:spPr>
                <a:xfrm flipH="1" flipV="1">
                  <a:off x="3463128" y="2508267"/>
                  <a:ext cx="1433590" cy="45559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4" name="Straight Arrow Connector 233">
                  <a:extLst>
                    <a:ext uri="{FF2B5EF4-FFF2-40B4-BE49-F238E27FC236}">
                      <a16:creationId xmlns:a16="http://schemas.microsoft.com/office/drawing/2014/main" id="{99FBE472-FFF8-4693-8C03-91B4C4E973A0}"/>
                    </a:ext>
                  </a:extLst>
                </p:cNvPr>
                <p:cNvCxnSpPr>
                  <a:cxnSpLocks/>
                </p:cNvCxnSpPr>
                <p:nvPr/>
              </p:nvCxnSpPr>
              <p:spPr>
                <a:xfrm flipH="1" flipV="1">
                  <a:off x="4003416" y="3938126"/>
                  <a:ext cx="710377" cy="284818"/>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5" name="Straight Arrow Connector 234">
                  <a:extLst>
                    <a:ext uri="{FF2B5EF4-FFF2-40B4-BE49-F238E27FC236}">
                      <a16:creationId xmlns:a16="http://schemas.microsoft.com/office/drawing/2014/main" id="{C1956546-230A-4EE5-8D61-C190FC275E61}"/>
                    </a:ext>
                  </a:extLst>
                </p:cNvPr>
                <p:cNvCxnSpPr>
                  <a:cxnSpLocks/>
                </p:cNvCxnSpPr>
                <p:nvPr/>
              </p:nvCxnSpPr>
              <p:spPr>
                <a:xfrm flipH="1" flipV="1">
                  <a:off x="5723958" y="3546558"/>
                  <a:ext cx="970298" cy="676386"/>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6" name="Straight Arrow Connector 235">
                  <a:extLst>
                    <a:ext uri="{FF2B5EF4-FFF2-40B4-BE49-F238E27FC236}">
                      <a16:creationId xmlns:a16="http://schemas.microsoft.com/office/drawing/2014/main" id="{A1C47E08-F7BB-4F3A-AA09-58382FBEF53F}"/>
                    </a:ext>
                  </a:extLst>
                </p:cNvPr>
                <p:cNvCxnSpPr>
                  <a:cxnSpLocks/>
                </p:cNvCxnSpPr>
                <p:nvPr/>
              </p:nvCxnSpPr>
              <p:spPr>
                <a:xfrm flipH="1">
                  <a:off x="6694256" y="4933541"/>
                  <a:ext cx="184653" cy="507577"/>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7" name="Straight Arrow Connector 236">
                  <a:extLst>
                    <a:ext uri="{FF2B5EF4-FFF2-40B4-BE49-F238E27FC236}">
                      <a16:creationId xmlns:a16="http://schemas.microsoft.com/office/drawing/2014/main" id="{2E11DF6E-0608-48F8-87CF-B05D2542FEA5}"/>
                    </a:ext>
                  </a:extLst>
                </p:cNvPr>
                <p:cNvCxnSpPr>
                  <a:cxnSpLocks/>
                </p:cNvCxnSpPr>
                <p:nvPr/>
              </p:nvCxnSpPr>
              <p:spPr>
                <a:xfrm flipH="1" flipV="1">
                  <a:off x="5519800" y="4630204"/>
                  <a:ext cx="980263" cy="791036"/>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8" name="Straight Arrow Connector 237">
                  <a:extLst>
                    <a:ext uri="{FF2B5EF4-FFF2-40B4-BE49-F238E27FC236}">
                      <a16:creationId xmlns:a16="http://schemas.microsoft.com/office/drawing/2014/main" id="{1FA54477-5DBD-4346-B016-229A92F58B87}"/>
                    </a:ext>
                  </a:extLst>
                </p:cNvPr>
                <p:cNvCxnSpPr>
                  <a:cxnSpLocks/>
                </p:cNvCxnSpPr>
                <p:nvPr/>
              </p:nvCxnSpPr>
              <p:spPr>
                <a:xfrm flipH="1">
                  <a:off x="5650393" y="4577241"/>
                  <a:ext cx="818428" cy="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39" name="Straight Arrow Connector 238">
                  <a:extLst>
                    <a:ext uri="{FF2B5EF4-FFF2-40B4-BE49-F238E27FC236}">
                      <a16:creationId xmlns:a16="http://schemas.microsoft.com/office/drawing/2014/main" id="{8C454F9F-4A12-42C8-8C4E-F83F2044AA0A}"/>
                    </a:ext>
                  </a:extLst>
                </p:cNvPr>
                <p:cNvCxnSpPr>
                  <a:cxnSpLocks/>
                </p:cNvCxnSpPr>
                <p:nvPr/>
              </p:nvCxnSpPr>
              <p:spPr>
                <a:xfrm flipH="1">
                  <a:off x="4090711" y="4630204"/>
                  <a:ext cx="665163" cy="225255"/>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0" name="Straight Arrow Connector 239">
                  <a:extLst>
                    <a:ext uri="{FF2B5EF4-FFF2-40B4-BE49-F238E27FC236}">
                      <a16:creationId xmlns:a16="http://schemas.microsoft.com/office/drawing/2014/main" id="{BDDF9BA3-FCA8-42FD-A76B-9A853B813D0C}"/>
                    </a:ext>
                  </a:extLst>
                </p:cNvPr>
                <p:cNvCxnSpPr>
                  <a:cxnSpLocks/>
                </p:cNvCxnSpPr>
                <p:nvPr/>
              </p:nvCxnSpPr>
              <p:spPr>
                <a:xfrm flipH="1">
                  <a:off x="4495424" y="3496483"/>
                  <a:ext cx="818428" cy="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1" name="Straight Arrow Connector 240">
                  <a:extLst>
                    <a:ext uri="{FF2B5EF4-FFF2-40B4-BE49-F238E27FC236}">
                      <a16:creationId xmlns:a16="http://schemas.microsoft.com/office/drawing/2014/main" id="{33D0675D-09DB-41A9-8D2D-B30D057EC606}"/>
                    </a:ext>
                  </a:extLst>
                </p:cNvPr>
                <p:cNvCxnSpPr>
                  <a:cxnSpLocks/>
                </p:cNvCxnSpPr>
                <p:nvPr/>
              </p:nvCxnSpPr>
              <p:spPr>
                <a:xfrm flipH="1">
                  <a:off x="4090711" y="2545780"/>
                  <a:ext cx="890246" cy="2309679"/>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2" name="Straight Arrow Connector 241">
                  <a:extLst>
                    <a:ext uri="{FF2B5EF4-FFF2-40B4-BE49-F238E27FC236}">
                      <a16:creationId xmlns:a16="http://schemas.microsoft.com/office/drawing/2014/main" id="{72F485F5-B093-442D-95C4-947B8E6B54D2}"/>
                    </a:ext>
                  </a:extLst>
                </p:cNvPr>
                <p:cNvCxnSpPr>
                  <a:cxnSpLocks/>
                </p:cNvCxnSpPr>
                <p:nvPr/>
              </p:nvCxnSpPr>
              <p:spPr>
                <a:xfrm flipH="1" flipV="1">
                  <a:off x="3487022" y="2336324"/>
                  <a:ext cx="2572585" cy="3062594"/>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3" name="Straight Arrow Connector 242">
                  <a:extLst>
                    <a:ext uri="{FF2B5EF4-FFF2-40B4-BE49-F238E27FC236}">
                      <a16:creationId xmlns:a16="http://schemas.microsoft.com/office/drawing/2014/main" id="{266B5393-C78B-48FB-A299-3DE2DB9506D0}"/>
                    </a:ext>
                  </a:extLst>
                </p:cNvPr>
                <p:cNvCxnSpPr>
                  <a:cxnSpLocks/>
                </p:cNvCxnSpPr>
                <p:nvPr/>
              </p:nvCxnSpPr>
              <p:spPr>
                <a:xfrm flipH="1" flipV="1">
                  <a:off x="1465043" y="2522030"/>
                  <a:ext cx="6145783" cy="2334547"/>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4" name="Straight Arrow Connector 243">
                  <a:extLst>
                    <a:ext uri="{FF2B5EF4-FFF2-40B4-BE49-F238E27FC236}">
                      <a16:creationId xmlns:a16="http://schemas.microsoft.com/office/drawing/2014/main" id="{BFC3087E-424A-46BD-B708-3992CB9BD0C5}"/>
                    </a:ext>
                  </a:extLst>
                </p:cNvPr>
                <p:cNvCxnSpPr>
                  <a:cxnSpLocks/>
                </p:cNvCxnSpPr>
                <p:nvPr/>
              </p:nvCxnSpPr>
              <p:spPr>
                <a:xfrm flipH="1" flipV="1">
                  <a:off x="7309824" y="2966441"/>
                  <a:ext cx="720948" cy="103966"/>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5" name="Straight Arrow Connector 244">
                  <a:extLst>
                    <a:ext uri="{FF2B5EF4-FFF2-40B4-BE49-F238E27FC236}">
                      <a16:creationId xmlns:a16="http://schemas.microsoft.com/office/drawing/2014/main" id="{56F5D056-A80A-4387-9E96-C86F879899EE}"/>
                    </a:ext>
                  </a:extLst>
                </p:cNvPr>
                <p:cNvCxnSpPr>
                  <a:cxnSpLocks/>
                </p:cNvCxnSpPr>
                <p:nvPr/>
              </p:nvCxnSpPr>
              <p:spPr>
                <a:xfrm flipH="1">
                  <a:off x="7309823" y="2544558"/>
                  <a:ext cx="426902" cy="156829"/>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6" name="Straight Arrow Connector 245">
                  <a:extLst>
                    <a:ext uri="{FF2B5EF4-FFF2-40B4-BE49-F238E27FC236}">
                      <a16:creationId xmlns:a16="http://schemas.microsoft.com/office/drawing/2014/main" id="{4C1AFADA-E982-4747-9981-BA8CA5945300}"/>
                    </a:ext>
                  </a:extLst>
                </p:cNvPr>
                <p:cNvCxnSpPr>
                  <a:cxnSpLocks/>
                </p:cNvCxnSpPr>
                <p:nvPr/>
              </p:nvCxnSpPr>
              <p:spPr>
                <a:xfrm>
                  <a:off x="8128251" y="2729113"/>
                  <a:ext cx="124746" cy="420473"/>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7" name="Straight Arrow Connector 246">
                  <a:extLst>
                    <a:ext uri="{FF2B5EF4-FFF2-40B4-BE49-F238E27FC236}">
                      <a16:creationId xmlns:a16="http://schemas.microsoft.com/office/drawing/2014/main" id="{1A5B6059-FC9D-4ADA-9230-D293F2E8F354}"/>
                    </a:ext>
                  </a:extLst>
                </p:cNvPr>
                <p:cNvCxnSpPr>
                  <a:cxnSpLocks/>
                </p:cNvCxnSpPr>
                <p:nvPr/>
              </p:nvCxnSpPr>
              <p:spPr>
                <a:xfrm>
                  <a:off x="8047794" y="3884751"/>
                  <a:ext cx="410406" cy="827730"/>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8" name="Straight Arrow Connector 247">
                  <a:extLst>
                    <a:ext uri="{FF2B5EF4-FFF2-40B4-BE49-F238E27FC236}">
                      <a16:creationId xmlns:a16="http://schemas.microsoft.com/office/drawing/2014/main" id="{5F331C9F-69EE-4172-8E44-0A5E049E4084}"/>
                    </a:ext>
                  </a:extLst>
                </p:cNvPr>
                <p:cNvCxnSpPr>
                  <a:cxnSpLocks/>
                </p:cNvCxnSpPr>
                <p:nvPr/>
              </p:nvCxnSpPr>
              <p:spPr>
                <a:xfrm>
                  <a:off x="3749112" y="3938126"/>
                  <a:ext cx="254304" cy="917333"/>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49" name="Straight Arrow Connector 248">
                  <a:extLst>
                    <a:ext uri="{FF2B5EF4-FFF2-40B4-BE49-F238E27FC236}">
                      <a16:creationId xmlns:a16="http://schemas.microsoft.com/office/drawing/2014/main" id="{137E5201-8794-4B2E-BA08-6A214285584F}"/>
                    </a:ext>
                  </a:extLst>
                </p:cNvPr>
                <p:cNvCxnSpPr>
                  <a:cxnSpLocks/>
                </p:cNvCxnSpPr>
                <p:nvPr/>
              </p:nvCxnSpPr>
              <p:spPr>
                <a:xfrm flipH="1">
                  <a:off x="4713793" y="3474893"/>
                  <a:ext cx="2983544" cy="1550829"/>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50" name="Straight Arrow Connector 249">
                  <a:extLst>
                    <a:ext uri="{FF2B5EF4-FFF2-40B4-BE49-F238E27FC236}">
                      <a16:creationId xmlns:a16="http://schemas.microsoft.com/office/drawing/2014/main" id="{44EA04AA-2A4A-431A-9740-3FDC1BF4FF36}"/>
                    </a:ext>
                  </a:extLst>
                </p:cNvPr>
                <p:cNvCxnSpPr>
                  <a:cxnSpLocks/>
                </p:cNvCxnSpPr>
                <p:nvPr/>
              </p:nvCxnSpPr>
              <p:spPr>
                <a:xfrm flipH="1" flipV="1">
                  <a:off x="1033251" y="2930892"/>
                  <a:ext cx="789136" cy="532626"/>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cxnSp>
              <p:nvCxnSpPr>
                <p:cNvPr id="251" name="Straight Arrow Connector 250">
                  <a:extLst>
                    <a:ext uri="{FF2B5EF4-FFF2-40B4-BE49-F238E27FC236}">
                      <a16:creationId xmlns:a16="http://schemas.microsoft.com/office/drawing/2014/main" id="{F494A4A4-524E-414B-928C-6E65FADDED30}"/>
                    </a:ext>
                  </a:extLst>
                </p:cNvPr>
                <p:cNvCxnSpPr>
                  <a:cxnSpLocks/>
                </p:cNvCxnSpPr>
                <p:nvPr/>
              </p:nvCxnSpPr>
              <p:spPr>
                <a:xfrm flipH="1">
                  <a:off x="2626178" y="2183878"/>
                  <a:ext cx="1974219" cy="1245122"/>
                </a:xfrm>
                <a:prstGeom prst="straightConnector1">
                  <a:avLst/>
                </a:prstGeom>
                <a:ln w="38100">
                  <a:tailEnd type="none"/>
                </a:ln>
              </p:spPr>
              <p:style>
                <a:lnRef idx="1">
                  <a:schemeClr val="accent1"/>
                </a:lnRef>
                <a:fillRef idx="0">
                  <a:schemeClr val="accent1"/>
                </a:fillRef>
                <a:effectRef idx="0">
                  <a:schemeClr val="accent1"/>
                </a:effectRef>
                <a:fontRef idx="minor">
                  <a:schemeClr val="tx1"/>
                </a:fontRef>
              </p:style>
            </p:cxnSp>
          </p:grpSp>
        </p:grpSp>
        <p:sp>
          <p:nvSpPr>
            <p:cNvPr id="252" name="Rectangle: Rounded Corners 251">
              <a:extLst>
                <a:ext uri="{FF2B5EF4-FFF2-40B4-BE49-F238E27FC236}">
                  <a16:creationId xmlns:a16="http://schemas.microsoft.com/office/drawing/2014/main" id="{4E62A1AE-A4E4-413A-9802-6CC6B1DA294E}"/>
                </a:ext>
              </a:extLst>
            </p:cNvPr>
            <p:cNvSpPr/>
            <p:nvPr/>
          </p:nvSpPr>
          <p:spPr>
            <a:xfrm>
              <a:off x="304800" y="1417638"/>
              <a:ext cx="8648989" cy="490696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grpSp>
      <p:pic>
        <p:nvPicPr>
          <p:cNvPr id="3" name="Picture 2">
            <a:extLst>
              <a:ext uri="{FF2B5EF4-FFF2-40B4-BE49-F238E27FC236}">
                <a16:creationId xmlns:a16="http://schemas.microsoft.com/office/drawing/2014/main" id="{B512EC4A-C91B-23A9-F218-9E36D5CD8EB3}"/>
              </a:ext>
            </a:extLst>
          </p:cNvPr>
          <p:cNvPicPr>
            <a:picLocks noChangeAspect="1"/>
          </p:cNvPicPr>
          <p:nvPr/>
        </p:nvPicPr>
        <p:blipFill>
          <a:blip r:embed="rId5"/>
          <a:stretch>
            <a:fillRect/>
          </a:stretch>
        </p:blipFill>
        <p:spPr>
          <a:xfrm>
            <a:off x="1824279" y="817255"/>
            <a:ext cx="1319052" cy="1095828"/>
          </a:xfrm>
          <a:prstGeom prst="rect">
            <a:avLst/>
          </a:prstGeom>
          <a:ln>
            <a:solidFill>
              <a:schemeClr val="accent1"/>
            </a:solidFill>
          </a:ln>
          <a:effectLst>
            <a:outerShdw blurRad="190500" dist="190500" dir="2700000" algn="tl" rotWithShape="0">
              <a:prstClr val="black">
                <a:alpha val="40000"/>
              </a:prstClr>
            </a:outerShdw>
          </a:effectLst>
        </p:spPr>
      </p:pic>
      <p:pic>
        <p:nvPicPr>
          <p:cNvPr id="5" name="Picture 4">
            <a:extLst>
              <a:ext uri="{FF2B5EF4-FFF2-40B4-BE49-F238E27FC236}">
                <a16:creationId xmlns:a16="http://schemas.microsoft.com/office/drawing/2014/main" id="{1A321BAE-D4AA-46F6-966E-1F91E79F36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4499" y="4663314"/>
            <a:ext cx="1873192" cy="1107469"/>
          </a:xfrm>
          <a:prstGeom prst="rect">
            <a:avLst/>
          </a:prstGeom>
          <a:ln>
            <a:solidFill>
              <a:schemeClr val="accent1"/>
            </a:solidFill>
          </a:ln>
          <a:effectLst>
            <a:outerShdw blurRad="190500" dist="190500" dir="2700000" algn="tl" rotWithShape="0">
              <a:prstClr val="black">
                <a:alpha val="40000"/>
              </a:prstClr>
            </a:outerShdw>
          </a:effectLst>
        </p:spPr>
      </p:pic>
      <p:pic>
        <p:nvPicPr>
          <p:cNvPr id="6" name="Picture 5">
            <a:extLst>
              <a:ext uri="{FF2B5EF4-FFF2-40B4-BE49-F238E27FC236}">
                <a16:creationId xmlns:a16="http://schemas.microsoft.com/office/drawing/2014/main" id="{F60B6407-7AC5-730C-89ED-DA73F1DF4340}"/>
              </a:ext>
            </a:extLst>
          </p:cNvPr>
          <p:cNvPicPr>
            <a:picLocks noChangeAspect="1"/>
          </p:cNvPicPr>
          <p:nvPr/>
        </p:nvPicPr>
        <p:blipFill>
          <a:blip r:embed="rId7"/>
          <a:stretch>
            <a:fillRect/>
          </a:stretch>
        </p:blipFill>
        <p:spPr>
          <a:xfrm>
            <a:off x="8458201" y="1175175"/>
            <a:ext cx="1072113" cy="949019"/>
          </a:xfrm>
          <a:prstGeom prst="rect">
            <a:avLst/>
          </a:prstGeom>
          <a:ln>
            <a:solidFill>
              <a:schemeClr val="accent1"/>
            </a:solidFill>
          </a:ln>
          <a:effectLst>
            <a:outerShdw blurRad="190500" dist="190500" dir="2700000" algn="tl" rotWithShape="0">
              <a:prstClr val="black">
                <a:alpha val="40000"/>
              </a:prstClr>
            </a:outerShdw>
          </a:effectLst>
        </p:spPr>
      </p:pic>
      <p:pic>
        <p:nvPicPr>
          <p:cNvPr id="7" name="Picture 6">
            <a:extLst>
              <a:ext uri="{FF2B5EF4-FFF2-40B4-BE49-F238E27FC236}">
                <a16:creationId xmlns:a16="http://schemas.microsoft.com/office/drawing/2014/main" id="{4469FA01-8E56-8431-4A0F-D8A89E22B261}"/>
              </a:ext>
            </a:extLst>
          </p:cNvPr>
          <p:cNvPicPr>
            <a:picLocks noChangeAspect="1"/>
          </p:cNvPicPr>
          <p:nvPr/>
        </p:nvPicPr>
        <p:blipFill>
          <a:blip r:embed="rId8"/>
          <a:stretch>
            <a:fillRect/>
          </a:stretch>
        </p:blipFill>
        <p:spPr>
          <a:xfrm>
            <a:off x="9279881" y="2254069"/>
            <a:ext cx="1062782" cy="983765"/>
          </a:xfrm>
          <a:prstGeom prst="rect">
            <a:avLst/>
          </a:prstGeom>
          <a:ln>
            <a:solidFill>
              <a:schemeClr val="accent1"/>
            </a:solidFill>
          </a:ln>
          <a:effectLst>
            <a:outerShdw blurRad="190500" dist="190500" dir="2700000" algn="tl" rotWithShape="0">
              <a:prstClr val="black">
                <a:alpha val="40000"/>
              </a:prstClr>
            </a:outerShdw>
          </a:effectLst>
        </p:spPr>
      </p:pic>
      <p:grpSp>
        <p:nvGrpSpPr>
          <p:cNvPr id="8" name="Group 7">
            <a:extLst>
              <a:ext uri="{FF2B5EF4-FFF2-40B4-BE49-F238E27FC236}">
                <a16:creationId xmlns:a16="http://schemas.microsoft.com/office/drawing/2014/main" id="{7774A40B-C8F6-E00C-D8D3-DD3C0A859AAC}"/>
              </a:ext>
            </a:extLst>
          </p:cNvPr>
          <p:cNvGrpSpPr/>
          <p:nvPr/>
        </p:nvGrpSpPr>
        <p:grpSpPr>
          <a:xfrm>
            <a:off x="8077200" y="4648200"/>
            <a:ext cx="2406174" cy="1670182"/>
            <a:chOff x="381000" y="228600"/>
            <a:chExt cx="8610600" cy="6149822"/>
          </a:xfrm>
          <a:effectLst>
            <a:outerShdw blurRad="190500" dist="190500" dir="2700000" algn="tl" rotWithShape="0">
              <a:prstClr val="black">
                <a:alpha val="40000"/>
              </a:prstClr>
            </a:outerShdw>
          </a:effectLst>
        </p:grpSpPr>
        <p:grpSp>
          <p:nvGrpSpPr>
            <p:cNvPr id="9" name="Group 8">
              <a:extLst>
                <a:ext uri="{FF2B5EF4-FFF2-40B4-BE49-F238E27FC236}">
                  <a16:creationId xmlns:a16="http://schemas.microsoft.com/office/drawing/2014/main" id="{4235D690-BF01-7089-486E-D5221281A9F8}"/>
                </a:ext>
              </a:extLst>
            </p:cNvPr>
            <p:cNvGrpSpPr/>
            <p:nvPr/>
          </p:nvGrpSpPr>
          <p:grpSpPr>
            <a:xfrm>
              <a:off x="381000" y="685800"/>
              <a:ext cx="3429001" cy="1981200"/>
              <a:chOff x="152399" y="1295399"/>
              <a:chExt cx="8817047" cy="5334001"/>
            </a:xfrm>
          </p:grpSpPr>
          <p:pic>
            <p:nvPicPr>
              <p:cNvPr id="24" name="Picture 23">
                <a:extLst>
                  <a:ext uri="{FF2B5EF4-FFF2-40B4-BE49-F238E27FC236}">
                    <a16:creationId xmlns:a16="http://schemas.microsoft.com/office/drawing/2014/main" id="{EB229BB0-D875-E8F7-E43D-9EC9C645B21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399" y="1295399"/>
                <a:ext cx="8817047" cy="533400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Rectangle 30">
                <a:extLst>
                  <a:ext uri="{FF2B5EF4-FFF2-40B4-BE49-F238E27FC236}">
                    <a16:creationId xmlns:a16="http://schemas.microsoft.com/office/drawing/2014/main" id="{FAE6F625-6843-FBC0-8C16-647786E1245E}"/>
                  </a:ext>
                </a:extLst>
              </p:cNvPr>
              <p:cNvSpPr/>
              <p:nvPr/>
            </p:nvSpPr>
            <p:spPr>
              <a:xfrm>
                <a:off x="609600" y="2209800"/>
                <a:ext cx="533400" cy="76200"/>
              </a:xfrm>
              <a:prstGeom prst="rect">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32" name="Rectangle 31">
                <a:extLst>
                  <a:ext uri="{FF2B5EF4-FFF2-40B4-BE49-F238E27FC236}">
                    <a16:creationId xmlns:a16="http://schemas.microsoft.com/office/drawing/2014/main" id="{E8AABAFD-15D0-BFF5-7099-941D7AE8C95C}"/>
                  </a:ext>
                </a:extLst>
              </p:cNvPr>
              <p:cNvSpPr/>
              <p:nvPr/>
            </p:nvSpPr>
            <p:spPr>
              <a:xfrm>
                <a:off x="5334000" y="2209800"/>
                <a:ext cx="533400" cy="76200"/>
              </a:xfrm>
              <a:prstGeom prst="rect">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33" name="Rectangle 32">
                <a:extLst>
                  <a:ext uri="{FF2B5EF4-FFF2-40B4-BE49-F238E27FC236}">
                    <a16:creationId xmlns:a16="http://schemas.microsoft.com/office/drawing/2014/main" id="{A71665D7-45C5-2AFA-9F66-1E4056B25753}"/>
                  </a:ext>
                </a:extLst>
              </p:cNvPr>
              <p:cNvSpPr/>
              <p:nvPr/>
            </p:nvSpPr>
            <p:spPr>
              <a:xfrm>
                <a:off x="3200400" y="1721427"/>
                <a:ext cx="762000" cy="76200"/>
              </a:xfrm>
              <a:prstGeom prst="rect">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grpSp>
        <p:pic>
          <p:nvPicPr>
            <p:cNvPr id="10" name="Picture 2">
              <a:extLst>
                <a:ext uri="{FF2B5EF4-FFF2-40B4-BE49-F238E27FC236}">
                  <a16:creationId xmlns:a16="http://schemas.microsoft.com/office/drawing/2014/main" id="{7369636C-AD63-27D7-DD3C-BCF4E86F519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67200" y="1922105"/>
              <a:ext cx="1790700" cy="19640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a:extLst>
                <a:ext uri="{FF2B5EF4-FFF2-40B4-BE49-F238E27FC236}">
                  <a16:creationId xmlns:a16="http://schemas.microsoft.com/office/drawing/2014/main" id="{A9DFFDAE-A4FB-188D-B003-3BCB200F1D75}"/>
                </a:ext>
              </a:extLst>
            </p:cNvPr>
            <p:cNvGrpSpPr/>
            <p:nvPr/>
          </p:nvGrpSpPr>
          <p:grpSpPr>
            <a:xfrm>
              <a:off x="685800" y="4205950"/>
              <a:ext cx="3733800" cy="2042450"/>
              <a:chOff x="76200" y="1219200"/>
              <a:chExt cx="8973020" cy="5395250"/>
            </a:xfrm>
          </p:grpSpPr>
          <p:pic>
            <p:nvPicPr>
              <p:cNvPr id="15" name="Picture 3">
                <a:extLst>
                  <a:ext uri="{FF2B5EF4-FFF2-40B4-BE49-F238E27FC236}">
                    <a16:creationId xmlns:a16="http://schemas.microsoft.com/office/drawing/2014/main" id="{B3F35E3E-5240-DF39-D6D4-59389557AD5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200" y="1219200"/>
                <a:ext cx="8973020" cy="53952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a:extLst>
                  <a:ext uri="{FF2B5EF4-FFF2-40B4-BE49-F238E27FC236}">
                    <a16:creationId xmlns:a16="http://schemas.microsoft.com/office/drawing/2014/main" id="{C50DC72E-C9EE-5FBA-59CD-9553F6FD3F47}"/>
                  </a:ext>
                </a:extLst>
              </p:cNvPr>
              <p:cNvSpPr/>
              <p:nvPr/>
            </p:nvSpPr>
            <p:spPr>
              <a:xfrm>
                <a:off x="609600" y="2133600"/>
                <a:ext cx="533400" cy="76200"/>
              </a:xfrm>
              <a:prstGeom prst="rect">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17" name="Rectangle 16">
                <a:extLst>
                  <a:ext uri="{FF2B5EF4-FFF2-40B4-BE49-F238E27FC236}">
                    <a16:creationId xmlns:a16="http://schemas.microsoft.com/office/drawing/2014/main" id="{3B76E385-8E0D-3A35-263A-68CBE55A7910}"/>
                  </a:ext>
                </a:extLst>
              </p:cNvPr>
              <p:cNvSpPr/>
              <p:nvPr/>
            </p:nvSpPr>
            <p:spPr>
              <a:xfrm>
                <a:off x="5334000" y="2133600"/>
                <a:ext cx="533400" cy="76200"/>
              </a:xfrm>
              <a:prstGeom prst="rect">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sp>
            <p:nvSpPr>
              <p:cNvPr id="18" name="Rectangle 17">
                <a:extLst>
                  <a:ext uri="{FF2B5EF4-FFF2-40B4-BE49-F238E27FC236}">
                    <a16:creationId xmlns:a16="http://schemas.microsoft.com/office/drawing/2014/main" id="{14713D2E-505E-555F-EB4E-53C32CB7C33B}"/>
                  </a:ext>
                </a:extLst>
              </p:cNvPr>
              <p:cNvSpPr/>
              <p:nvPr/>
            </p:nvSpPr>
            <p:spPr>
              <a:xfrm>
                <a:off x="3200400" y="1602590"/>
                <a:ext cx="838200" cy="92202"/>
              </a:xfrm>
              <a:prstGeom prst="rect">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latin typeface="Calibri"/>
                </a:endParaRPr>
              </a:p>
            </p:txBody>
          </p:sp>
        </p:grpSp>
        <p:pic>
          <p:nvPicPr>
            <p:cNvPr id="12" name="Picture 2">
              <a:extLst>
                <a:ext uri="{FF2B5EF4-FFF2-40B4-BE49-F238E27FC236}">
                  <a16:creationId xmlns:a16="http://schemas.microsoft.com/office/drawing/2014/main" id="{EA82B1E1-0570-6504-F9DC-585D0555D944}"/>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00800" y="4724400"/>
              <a:ext cx="2209800" cy="165402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a:extLst>
                <a:ext uri="{FF2B5EF4-FFF2-40B4-BE49-F238E27FC236}">
                  <a16:creationId xmlns:a16="http://schemas.microsoft.com/office/drawing/2014/main" id="{B5BD8EF1-BDC4-4074-E06F-C695245B29B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63258" y="228600"/>
              <a:ext cx="2828342" cy="2621064"/>
            </a:xfrm>
            <a:prstGeom prst="rect">
              <a:avLst/>
            </a:prstGeom>
            <a:noFill/>
            <a:ln w="9525">
              <a:solidFill>
                <a:schemeClr val="accent1"/>
              </a:solidFill>
              <a:miter lim="800000"/>
              <a:headEnd/>
              <a:tailEnd/>
            </a:ln>
            <a:effectLst/>
          </p:spPr>
        </p:pic>
      </p:grpSp>
      <p:pic>
        <p:nvPicPr>
          <p:cNvPr id="35" name="Picture 34">
            <a:extLst>
              <a:ext uri="{FF2B5EF4-FFF2-40B4-BE49-F238E27FC236}">
                <a16:creationId xmlns:a16="http://schemas.microsoft.com/office/drawing/2014/main" id="{8ED4FD0A-5912-B196-62F7-EDB58D04013B}"/>
              </a:ext>
            </a:extLst>
          </p:cNvPr>
          <p:cNvPicPr>
            <a:picLocks noChangeAspect="1"/>
          </p:cNvPicPr>
          <p:nvPr/>
        </p:nvPicPr>
        <p:blipFill>
          <a:blip r:embed="rId14"/>
          <a:stretch>
            <a:fillRect/>
          </a:stretch>
        </p:blipFill>
        <p:spPr>
          <a:xfrm>
            <a:off x="3861606" y="5714672"/>
            <a:ext cx="3605994" cy="609928"/>
          </a:xfrm>
          <a:prstGeom prst="rect">
            <a:avLst/>
          </a:prstGeom>
          <a:ln>
            <a:solidFill>
              <a:schemeClr val="accent1"/>
            </a:solidFill>
          </a:ln>
          <a:effectLst>
            <a:outerShdw blurRad="190500" dist="190500" dir="2700000" algn="tl" rotWithShape="0">
              <a:prstClr val="black">
                <a:alpha val="40000"/>
              </a:prstClr>
            </a:outerShdw>
          </a:effectLst>
        </p:spPr>
      </p:pic>
      <p:pic>
        <p:nvPicPr>
          <p:cNvPr id="38" name="Picture 37">
            <a:extLst>
              <a:ext uri="{FF2B5EF4-FFF2-40B4-BE49-F238E27FC236}">
                <a16:creationId xmlns:a16="http://schemas.microsoft.com/office/drawing/2014/main" id="{463B1F7B-5E7D-4615-8890-9949FAAC98F4}"/>
              </a:ext>
            </a:extLst>
          </p:cNvPr>
          <p:cNvPicPr>
            <a:picLocks noChangeAspect="1"/>
          </p:cNvPicPr>
          <p:nvPr/>
        </p:nvPicPr>
        <p:blipFill>
          <a:blip r:embed="rId15"/>
          <a:stretch>
            <a:fillRect/>
          </a:stretch>
        </p:blipFill>
        <p:spPr>
          <a:xfrm>
            <a:off x="3733800" y="4786558"/>
            <a:ext cx="3899120" cy="699843"/>
          </a:xfrm>
          <a:prstGeom prst="rect">
            <a:avLst/>
          </a:prstGeom>
          <a:ln>
            <a:solidFill>
              <a:schemeClr val="accent1"/>
            </a:solidFill>
          </a:ln>
          <a:effectLst>
            <a:outerShdw blurRad="190500" dist="190500" dir="2700000" algn="tl" rotWithShape="0">
              <a:prstClr val="black">
                <a:alpha val="40000"/>
              </a:prstClr>
            </a:outerShdw>
          </a:effectLst>
        </p:spPr>
      </p:pic>
    </p:spTree>
    <p:extLst>
      <p:ext uri="{BB962C8B-B14F-4D97-AF65-F5344CB8AC3E}">
        <p14:creationId xmlns:p14="http://schemas.microsoft.com/office/powerpoint/2010/main" val="17289466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4267200"/>
            <a:ext cx="7162800" cy="1371600"/>
          </a:xfrm>
        </p:spPr>
        <p:txBody>
          <a:bodyPr>
            <a:noAutofit/>
          </a:bodyPr>
          <a:lstStyle/>
          <a:p>
            <a:pPr>
              <a:spcBef>
                <a:spcPts val="0"/>
              </a:spcBef>
            </a:pPr>
            <a:r>
              <a:rPr lang="en-US" sz="1800"/>
              <a:t>Paul Glassman DDS, MA, MBA</a:t>
            </a:r>
          </a:p>
          <a:p>
            <a:pPr>
              <a:spcBef>
                <a:spcPts val="0"/>
              </a:spcBef>
            </a:pPr>
            <a:r>
              <a:rPr lang="en-US" sz="1800"/>
              <a:t>Professor and Associate Dean for Research and Community Engagement</a:t>
            </a:r>
          </a:p>
          <a:p>
            <a:pPr>
              <a:spcBef>
                <a:spcPts val="0"/>
              </a:spcBef>
            </a:pPr>
            <a:r>
              <a:rPr lang="en-US" sz="1800"/>
              <a:t>California </a:t>
            </a:r>
            <a:r>
              <a:rPr lang="en-US" sz="1800" err="1"/>
              <a:t>Northstate</a:t>
            </a:r>
            <a:r>
              <a:rPr lang="en-US" sz="1800"/>
              <a:t> University</a:t>
            </a:r>
          </a:p>
          <a:p>
            <a:pPr>
              <a:spcBef>
                <a:spcPts val="0"/>
              </a:spcBef>
            </a:pPr>
            <a:r>
              <a:rPr lang="en-US" sz="1800"/>
              <a:t>Elk Grove, CA</a:t>
            </a:r>
          </a:p>
          <a:p>
            <a:pPr>
              <a:spcBef>
                <a:spcPts val="0"/>
              </a:spcBef>
            </a:pPr>
            <a:r>
              <a:rPr lang="en-US" sz="1800">
                <a:hlinkClick r:id="rId3"/>
              </a:rPr>
              <a:t>Paul.Glassman@cnsu.edu</a:t>
            </a:r>
            <a:endParaRPr lang="en-US" sz="1800"/>
          </a:p>
        </p:txBody>
      </p:sp>
      <p:sp>
        <p:nvSpPr>
          <p:cNvPr id="4" name="AutoShape 8" descr="data:image/jpg;base64,/9j/4AAQSkZJRgABAQAAAQABAAD/2wCEAAkGBhQSERQUEhQVFBUWFhcXGBUYFBcUFxYYFxUYFRUXFBUXHCYeGBkjGRQVHy8gIycpLCwsFR4xNTAqNScsLCkBCQoKDgwOGg8PGjUkHyQ1LCwsLCwsLCwtLCwsLC0tLyksLCwsLCwsLCksLCwsLCwtKSwsLCwsLCwsLCwsLCwsLP/AABEIAKEA1AMBIgACEQEDEQH/xAAcAAABBQEBAQAAAAAAAAAAAAAFAAIDBAYBBwj/xABGEAACAAMFBAcEBwYFAwUAAAABAgADEQQFEiExBiJBURNhcYGRobEHMkLBFSNSYnLR4RQzQ4KSohYkssLwU2OTCDSjs9L/xAAZAQACAwEAAAAAAAAAAAAAAAAAAwECBAX/xAAwEQACAgEDAQYEBgMBAAAAAAAAAQIRAxIhMQQTIjJRkbFBUmGhFHGB0eHwYsHxI//aAAwDAQACEQMRAD8A9xgFfc8ggCDsZ69s5ij7y+ogAJm55fIj+Yw03MnBnHfA3bYKZUpWGINPl7uEtULidt0VJyUxn5VjlOR0MtkFaM6mZJAod4ChUk8NKCEZM2h1Rqx4FONt/b+TYG5zwmN3isMN1zOEweBgCLAQRgnT01rSc7dmTkjX1idZU4aWqcO0SnHgUin4mPkS+l8pBf8AYZw+JT4xwSJ4+ye+Adrt9olgf5lmY5KnQyizHkoUDx4RPabxtkmQZsyZZyVXEw6B9fsgrOAPbSLrPFqyr6dp1a+/7BX68fDXvEd/apo1lt6x5c3t4mId6RKYDUK7oe6tfQxasv8A6g5ZIx2OaoP2Zise0AqsXWSL3KywSTrb1R6Mb1Yaqw7jHRfQ4g+EZOz+2qyN/CtA/kQ+jxff2rWAe+01R96S/wCUHaw8yPw+TyD4vtYeL3TnGele1K6nGdplr1OjKfArE6bc3W+lps5r1geoi+peZXsp/K/QPLeanjEgtq84GJeFhf3Z1nNfszk+TRc+iJR0r3MYmyri48otC0rzjonjnFL6FXgzjv8A0hpublMbwEBUI9IOcdxiBhup+Ezy/WOfR80aOD3GAApWOwK6CePsnvjgaePg8xAAWhQJ/apw/htHfpFxqjeBgAKwoFfTB4qfAxNIvUMaQAX4UcBhQAdMZ625z0H3h6xoDGfmZ2mX+L84AG7Xk1suGoPTN7pCnKzzTkTFOysoAVa1ArhPvZnMkHXMnPri5tIa2mzL92ewH3gJaV/pmP4xUtsgkBdD9unuDSoPAnQRjzqL3bo2Y5tKKS+H+2Q229OiKr0bsWNBSlMqVqe8cInk4pvuzUWmoUFnHbjph71iISMzKmEtkcLcSpoDU/aU08jFe02nEsvRXKgmbmBK4VqOJYEAE0NM4zwinaYycns0GrFdqSziALMdXY4mPedB1CgjLe1W1sLKstSAHY4s9QorSnHMjwjTXPaC8lGZsROIYqAYqMVrQZCoAPfGD9sU1sMgZ4RiNfvZDXs9Yvk8OxXH49zxq02gNuYc+f6cIPXPdFRU6wIscoPPU0yFe+Nxd0mgimeemKSH4IapOTKsq7sOgjt4VZQrAZQelylAqSIB3lbwzYZS4jxY5KOw6nuhHZt7mmUktjNXvYRhy1jMS91iD/zsjeWuz41zpXq08DGKvSVgmUp1xt6adrSzndTCnqNBsxOHTpXQEdYOY8Y96FyWeleglV6par6CPnzZh2a0S1UAszKoBGVSaR9HMMoo41kJeR9nsyoLsl8OkXsnThTqAD0Ahy2OnuTp69k9z5MTD8UcJjS8XkzP+In8TokzBpabR/Wp9Vh4mWkaWp6felym8ThBMQC0jnSnOJVnQtwyLhl1mT5X2RML0tY/iSG62kuCe3DNp4ARIu0FqGsqQ3WJ0xO7D0TU8YrCZD1MLlPLEspQl8F7e1FgbTTxrZlI+7aAT3BkUeYiQbWNxss3+uSf98VoZCn1WRF9EPl9/wBwlZdqUeYktpU6WzmgxKCtaFveViNAYlvc78sDrPpAWyCtssw5dK3hLw1/v84M3hnPUcl+ZjdgyPJC5CM0Ixar+7hSVoIUdQZQoeIOvpACTnal7/SDs05GAl2Z2k9Sn1AgAbe8pXtskH4JM5jzXFMkBCO3A/gYuTnABoRXsqD1ERnL8teG9FocjIWWfxEzpgHbQA98XjNjJLBrk5GmU9KjH6e+4+VYlmkMGKYGYYVoQG0NCRkCDWkVLHdU2RNYqC4bIHEFFDTOYCcyKNSg+I6aQ15rynMyWuKv7yXWhagoGQnLGBlnkR2CJztPZ2Whm9EeTgynU9jj8xErEo/AjtNRYtNJU6WRQCcxRhwL4SysPvbpB51HKAvtAuT9osj0Bxy95aCpNNRSIbXPDv0n1k+UikM7bvvU3pKKq1whalgKnFkTSCci8mlgdJWZLpUTAMTqNR0ij3xT4lz5jjEyx6kCnTPn+7E/zIStd1vGLcy3y1enSMGrSgZjn26R6Dtl7P1aYttsYBBq0xVYUKkZvL56kkDlGLk3E4KEEhUZmVt0EFjVt4Cpzzz0jPLSn33Rpjrku4i/Y7xLo1OECLTaJmFsLrLoK6YnfkqKOquZoMtYOWGTk+HPr5xU6RUP1ikivLTvjPjmlPizXkxuUOaAFiScWBZiRhBbEtCG4gU4dZhj3SJ1qQMKrRi1DTJUZjQ88o17TpISqAZ6wIsRrNfDkTLmKvaylB/qhkMv/pdUIyYkoVdkvsduozLZ0jDdkoSDTi26vfqe6Pa5ukYP2U7NTrKs0z0CF8IUV3qLWtRwzMb6bpDG7mZGqjQNmSDUlWIrw+fpDGEzPQ5GmQHEUHhUeEXUArnpD3QcKnszjVJxTExcmvMHi0moDKfXlnTlnCBQ55g58weJOmuhi0VHPxy9Y4bPXgD/AMpEJ/5A0vlIFNfdfxodTFgRXmXcDwI/4fzMPWz00JGVPCBuQVDzLcgVJjnSCtK5xywORqQTTXSBLFgxDimeR58z4xz8+8jRj2QZukf55OqRNPYTMkj0r5wUtGdp7FEB9lqta3Na4JCj/wAkxiP/AKjBmtbS/cPKOh0yrGhfUeJL6BYQo7CjQZyK0ndMCLj/AHsw9Q9YK2w7pgXs+N6aewesAGSvi0Br1KA5qwmH+SzhKDvmeRg4kvdJoTQ0oOytTGdt7sbxfAjOZcyczhaVCtLlS1oCRUlhWmu6YLWa2LMFUYHgRoQeTKc1PUYtFbE5vF6ewRFkzzI4jlyAIPEVOvVHRIGVWoOsgEVrTKvIeYimrU0h1YmhNlnCnE1yHEZ1FSc/CkArud1mPIFAktqgnM4HGJFVeo4hU6BRlBUQNtFilta0xKDikOAdCCkxGBVhmDSY2nKKyelWMgtT0lmxuZLOjgdDOmbpGQls4C4WXgGau8OLZgVjzG9rcZbPL5MQOyuR8I9LmK1JkljirLxI5GdKlaPwLKcJrxB5gmMjt7YMbLPRGrgUTarliAAxA8eVRyEYs8VOpI3dPKWNuLMlJvOYDuEaUyU+oMVDZ5ruQizJpGeWajwyHbB+4bZKkjC8qW6lq74ORpSleHDKLt/bWDo+ikBFByKywRUDTE1BlmYzqMUbG5P/AKYz9ndal6DhQGviecan2e2ak7pCpYUZFoK7xGI0ryUHxgE1meYUlKKu5Ap1n0j1+57sSyWZUyyH9R+JvGH4sPbW+EY+ozLFS5LlkGldaRZnaRJKs1QGGRpWkcnyWpoYUouMlZRtNbFSUc8tf+VhxIJ90ZciOcRpUE0164sEH7IPfDs3JTFwMoPvr40+cNAHBl8APSkOJH2WHZ+hjuCvE94+TCEWOo4JZ4eTH5iGl6aqe3I+kdeR2eFPQxUmlq9XafQxZWVdElnbOIqB0J11GdRp29kV7LO3vGMpadoLQrzEXNcbAZUNMRoInLHvlMb7pvdhh9baDWpwWcec5v8AdBizis+YfvfKAPsvmM8qfMf3jNVe5ZSEebNB27TWa5+8fWNeFVBFc3j9PZBmFChQ0SVredwwP2d0mH7w9Iu3mdwxV2dH1bHm59BAADuey0n2xyBv2ht8HNgihACOAWhHXnEF/SVE+zlBSazNiIyxSlQ4g/2t4pSuhgLaJ83op80TGVZU6e0tVNAQtocl3Px1GKgOVOEGLe1bYvVZz/dOX/8APlExT2L5X3pIsR2sMrFmzWQuCdAPPshr2MvLpEMSrdQZ0mMSCmKnAb64TWLBkBdOGvOHDSFt2hsVpdiaUM+MNmykK4WUYSCDu5Z8DEq6Ras6ZUMEVp4Jk9XJ5PtJst0TFpa45ZOg3qQHVxTDKlkt1L6xvtutmp2VpsjtLmIpExFO7NQVYEpoXXPhmOwRhf8AFFoAzSSWHxGWQwPc1PKMmaGLXb2s14cubRSp1+jDN1WeVYV6e0sOlYbqjMqOSDix4nQRa2UvObeFtLsMMiQMQTWrkYZeI8SBiamgpx1jEizTbTMLMxYkric8ATQYV456Koj2rZPZtbHZ1lgDEd6Y32nOpPZkO6GY56u7BVH3FZYU9U3cvYKS5dFiC3WpJUsvMYIo1ZjQDtMT220LLQsxoqgknqEeQ7R297e9ZhZZSnclg0UDmftN1+ERlnGHIYscp8F+/wD2sqapZ5ImcOlmVUHrVBvEdpEZK2bd2xyT07J1IAoHz84bPulAaCvjFaZYlEYZZYyZtjgkkdl7YW0H/wB1N/qJ9YNXd7TLXLp0hScPvLhP9SU8wYzbWMGIJkkrE2mVcGj2G49uZFqIXOVMOiMRn+FtD2ZGDOCsfPy2kj8/SPWfZ9tR+0yMMzOZKOFm5g1wMes0I7RFt0L2CqLRvGMxa8pj/iPrGl6bf8YB22R9Yx+9DcniE4/Cbj2aywLET9qbNJ7mwjyUQVuManmYo7Erhu2WeYmse0u8ErjG7GqHhRGXxsKQoUKLCgffDbkNuMUkAnLMnz/SI78bdiC2nDds06Us80//ABsaxDLRWppGVuqWGssoMKhpS1BGuJamo66xYstiSXXCDU0BJZnYgaDExJoOUUPpN5WFJlnmA4KjAyTBhFFrQEHXhSHjaCUPe6RPxSpg/wBtI0LgRNtyb8wqi1IA4wdkUSg4aQF2ftcuczNLdXwUrTgTWlRw0PhBl9IpJ26JiqVkVd5x1xE/BRDid/tEPlJmTygA44i2sViM4uSxFWWRImceVbSXGLPaZwwBlynIWrQKzBSrZ5rWq6ZUGkepuCMx3jnA6+9nJFsCGaoLLkrZ1ALK5FNCCUXWFzhrVDIT0OzKbF7LzDNSdOUhJY+rUqEBY6FVHKtanPSN+xAis1nwOXqSSAKcBTkPzrHWFBU6mJhHSqCc9TsyvtDvHBIVK/vGz7F/Ujwjz1Z9RQQd9q16Ks+VLYmolg0AJpiLHOMxZbUrDIxzeqb1nT6VJQouJYy2sQWy6sIrWLk28FlgYvzipMvtZuSI7H8IHzgxQiy+STQImLSKtqbKLFptAJpQg8j+kUbRMprFK3B8FCasan2U2iltdD8clvFSrelYydpeDPs7tFLwQj7EzzWNUYuSMORpM9Trv95ira6AsWNAMyYnVt6pgdtQv+XYjmPyi2XxpC8W6Z6Js2MN2SuuTXuarDyYQSucbginYlw3dKHKRKH9iiL91LRBGmPBXJvN/my7ChQokWBb/OUR34cN2zB9qTg7OkGCvdir3QtoGyhbUClhYD/sjxmyx4xEuBmLxx/NGTvGZW1sP+nKlr3szzD5FYcDFVzW12s/fljuEpaepiwI3Y/CjBk8RorilUllvtH0yi67RyxysMpR1CI5zRmbttj1sqGNmV7afP5RZ0y4xUc0p2iJ1PGBgivab0ly3wMTiw4iAjvhWtMT4FOFa8TTSCtncEChBrpQg17OcC7dc0meD0iAllwkglWw1xAVUioBzzivL2UXEDKmPLG9iOIu29mcNTRSSK16+yi22aIRxtbujRRXcFTQZgnwirJumapFbQ7Z1NQBUakADdFTh4ZAGmsE8FSIEVkkuHYwSSTUxBPO8BFyc9BA+SakmJRRnlvtOlTP21aBFlui4prAsAVBFCq73AeMYm7ZrtMAKUqASRkKnh2iNvtqyzbXMxE4VoooaUoM/OBFhu9fhyyyqefEkxzM04tyVHWwY5VF2UL/AJwRd0YiAOuKD2qdJlI8qbLmswJMpUYlTlQE01NTnpunWCU6Rharg055EfqI5Iu4E/V+EVxzilui+XFJvZmeF5O+cyWVbjlHZ2esH7xsOAaUPHKM5bJmsTs3sVacVuD59WIVdeEELiY2ScJv7xhiWgG6KihBbnFKzoSThNCBBa02YIlATmqkCtcycqHxOcNlJruoTHGp95nqdy2pLRJSYFoWrUHUMDmIkv8AkqLPNGo6NqdoBI84EbKW5Usq0BGbE1pmS1TTPTSCU62CaBLp77y0rqKPMVDXuJjPJTlK2Tj0ppLg9Dt8ro7MEHwhF8KD5RZu4bgivfrbijm4+Zi3YxuiOsc5uyeFChQAZ6/tQIftb+4ljnOkj+8H5Qy885qD7w9Y7tYc7MOc8nwkzW+UVlwMxeIxk00tdp6zKbxlAf7TFuyridRzI/WKV4jDbnH/AFJEt+9GZD6iCN1CswdVY2QfcMU13w8akZEg9RPppEE2eya73kfyiUnOK89oUhpA9qJJqDXdPZRh+sFVmVgIkuszPQinmDBcTKL1xLIRZDRaszZGBqOdTpCs9r3uqKUWsLGdwhNaMIrSvOKqvr1Q1p491qEEUIMRRNklrtFaU4w+XLosU7OqLxAVRQCug74bar5ByljFTiNB3xNEWeWbeyTJtUxfhmb6nqb3h3EGM+GIIGIgUpSteGVAdI1e2QE33yMSk8eB1HkDAC7LulqwZlx7tChYgE8CDqD2c45mXHUmdfp5uaSHWeyLRcQduosWHhWJJgwPiBodSIKiZZcFf2anWZz9fWTXTSMvapYxFgSBwUkmnjn5xDikuRtSXKo5e17liamsZm1zjxglPnKIz95WwVy1i2KNsz557F+6rXKDHGRUUIrof1GUK3XsDUIMyTvHkeCjhlAiUtB1mJUSNkcCcrMEupajpRpLv2rZEVMAIUU1IJ45/pGh2Lvp7TeNllvQIZysAMgMALjtNVGsefrGz9k0vFe1myrQufCW2caJ4oqLdCcOWTmkfQN9nOWOsnyH5wRs43RA69f3ksdvy/KCcsZCFDB0KFCgAzeKtpT8UN2pmf5izAkUwz214gS1r4OR/NCM0JaAzZAV4V4RftNpss6gmiW9NMaBqV1piGWg8Ihq0Xg0nv8AX2POrdKaZa5rlmBlHo0AAKhSiMeGdSa6wS2YkOrvjYPlk2YObaYdAABwjUNs7d7molSAfufV17cBEdTZGx/DiX8NpnqPBZlIYp1GqKuEG7v7fyQT3UCtR4wJnt0mQc/yUNO1mBEGX2Fkt/Fn/wDlDj+9Wr3w/wDwgQNy0zR2rJI8Ag9YjV9A7NfN7mYm2XoZktgZsxsQOHEWy0YkZClDpTPhBA3unSFSRi5VFfDWCv8AhicMxaFY/fkA/wClhFG8dkbRMKtWzM6GqsFmSyOYxVaqkcKdcTrI7Lya/v5oga88TU4R0TM8ojXZu1rn0Uo9S2g17sUoDzhC77UNbK57Jkg+NZgidaI7KX09V+4Q/bqDLPQHq7YgSYK7xyoSDpFNpU5fes1oU8CEV/Ey2YEdsD7bbJ/umTOHP6iYK+RiryRirLxwTk6SKt63vML7vug5VFQesiucQretoJr0xp9kKoHkK+cQYgxNThIBJxArSn4hr1Q6z4XyV1Aoc8QJPUaHKMOTqpI1Pp441urZntoNkxNDE9Ir4qhnJKEgHErMPc146EZwMut1KYWxMEbo+kyALUDELTgK0rxj0RLCJqhXdkahHTJmaFaAOPjCnMHWlRmMo7L2dln6u0khCtMSqpUNoXOW/LJzqKFdGA1CHLtOH/H99P1IjPQ7oxoMsD3j/UT84rT7ptE2U0yzyZk1QaFlGXWRnUgcSNI1A9nUiTNHSY2GeakzFIypMlKcnA4oasOGLKtu1bOzZDB5c9sJzSYgoCOGhyPVAu5z8OS+TPq4R5cmyU+Zmzonix8BlFiX7O1+Kcx7EHqTHppk485yqzcXUGWW62ANCeukMW5ZLH+In8wIH9tYh9R8sjPpb5PPpuwqU3ZjA9agjygHeWzk2TUkBlHxLw7RqI9btGy5UkK5yzowOh0IKVqKZ1pAm8brdVYijga4Tip1MNR3iHQ6nNF77oXLBFnlAMb/ANiSVvRTStJU3PlkB84wVsAExgNAxp2R6T7BJGK3zW+zIPm6iOvOV47/ACMuBVk9fZns945z0/D8zBVNIFWk1tPYogsIzGg7ChQoAKc+7VbWKr3EsFoUAANtnxEbbPco0EKADOm4mGhPjDfoyaNHb+oxpI5SADOdFPGjt419YcLXaRxr2qI0OGOGWOUAAH6Ynj4V8D+cO+npo1ljxMGjIHKGmyrygAEjaI8ZXgf0hy7SDjLYd4METYF5Qw3YnKACsNoZR1DDtWvoYimtYpvvpKb8coH/AFLFprnXlETXGsBKbXBUNyXc1T0Nmqf+2gPbkMj16xwbLWLgKA/ZtE1ddaYZgp3RO9wCIW2eiumPkX7WfzP1OJsfJFcE2cteU4uKDTdfED3gxEdiFA+rtNoQ86y244uKVpUaVp1Q83AeEN+iZg0Zh3mI0R8ie1n5la37DzJjlxad46gyVp4IRFZti7SNJshu1JieYZvSCQlT10dvGvrDha7SPir2qPyhUumxy5RKzSXl6IGvs9baS6Cz4kxAN00wZVDJl0J0YeDMOMCr02WtZmFpcjCa5FJ6Eac3wnXTLTIiNQL1tA4Kf5f1h305OGqKfERPYRqg7X/Fff8Ac8Lvb2QXl0kx0s9VLEhRMl1FTWgUMcgTG49iex1psk60TLTJeVVERcXxVYs1OzCPGN8NoX4yh4/pD12kHGWw7CDGi3VNi+6naVMfWtpbqoPKDAgNd2/MZ6UBNYMxBUUKFCgAUKFCgAUKFCgAUKFCgAUKFCgAUKFCgAUKFCgAUKFCgAUKFCgARhhhQoAI2iJo5CgAiaIpkKFABCYrtrChQAFrt0i/ChQAKFChQAf/2Q=="/>
          <p:cNvSpPr>
            <a:spLocks noChangeAspect="1" noChangeArrowheads="1"/>
          </p:cNvSpPr>
          <p:nvPr/>
        </p:nvSpPr>
        <p:spPr bwMode="auto">
          <a:xfrm>
            <a:off x="1587500" y="-742950"/>
            <a:ext cx="2019300" cy="1533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latin typeface="Calibri" pitchFamily="34" charset="0"/>
              <a:cs typeface="Arial" charset="0"/>
            </a:endParaRPr>
          </a:p>
        </p:txBody>
      </p:sp>
      <p:sp>
        <p:nvSpPr>
          <p:cNvPr id="5" name="AutoShape 10" descr="data:image/jpg;base64,/9j/4AAQSkZJRgABAQAAAQABAAD/2wCEAAkGBhQSERQUEhQVFBUWFhcXGBUYFBcUFxYYFxUYFRUXFBUXHCYeGBkjGRQVHy8gIycpLCwsFR4xNTAqNScsLCkBCQoKDgwOGg8PGjUkHyQ1LCwsLCwsLCwtLCwsLC0tLyksLCwsLCwsLCksLCwsLCwtKSwsLCwsLCwsLCwsLCwsLP/AABEIAKEA1AMBIgACEQEDEQH/xAAcAAABBQEBAQAAAAAAAAAAAAAFAAIDBAYBBwj/xABGEAACAAMFBAcEBwYFAwUAAAABAgADEQQFEiExBiJBURNhcYGRobEHMkLBFSNSYnLR4RQzQ4KSohYkssLwU2OTCDSjs9L/xAAZAQACAwEAAAAAAAAAAAAAAAAAAwECBAX/xAAwEQACAgEDAQYEBgMBAAAAAAAAAQIRAxIhMQQTIjJRkbFBUmGhFHGB0eHwYsHxI//aAAwDAQACEQMRAD8A9xgFfc8ggCDsZ69s5ij7y+ogAJm55fIj+Yw03MnBnHfA3bYKZUpWGINPl7uEtULidt0VJyUxn5VjlOR0MtkFaM6mZJAod4ChUk8NKCEZM2h1Rqx4FONt/b+TYG5zwmN3isMN1zOEweBgCLAQRgnT01rSc7dmTkjX1idZU4aWqcO0SnHgUin4mPkS+l8pBf8AYZw+JT4xwSJ4+ye+Adrt9olgf5lmY5KnQyizHkoUDx4RPabxtkmQZsyZZyVXEw6B9fsgrOAPbSLrPFqyr6dp1a+/7BX68fDXvEd/apo1lt6x5c3t4mId6RKYDUK7oe6tfQxasv8A6g5ZIx2OaoP2Zise0AqsXWSL3KywSTrb1R6Mb1Yaqw7jHRfQ4g+EZOz+2qyN/CtA/kQ+jxff2rWAe+01R96S/wCUHaw8yPw+TyD4vtYeL3TnGele1K6nGdplr1OjKfArE6bc3W+lps5r1geoi+peZXsp/K/QPLeanjEgtq84GJeFhf3Z1nNfszk+TRc+iJR0r3MYmyri48otC0rzjonjnFL6FXgzjv8A0hpublMbwEBUI9IOcdxiBhup+Ezy/WOfR80aOD3GAApWOwK6CePsnvjgaePg8xAAWhQJ/apw/htHfpFxqjeBgAKwoFfTB4qfAxNIvUMaQAX4UcBhQAdMZ625z0H3h6xoDGfmZ2mX+L84AG7Xk1suGoPTN7pCnKzzTkTFOysoAVa1ArhPvZnMkHXMnPri5tIa2mzL92ewH3gJaV/pmP4xUtsgkBdD9unuDSoPAnQRjzqL3bo2Y5tKKS+H+2Q229OiKr0bsWNBSlMqVqe8cInk4pvuzUWmoUFnHbjph71iISMzKmEtkcLcSpoDU/aU08jFe02nEsvRXKgmbmBK4VqOJYEAE0NM4zwinaYycns0GrFdqSziALMdXY4mPedB1CgjLe1W1sLKstSAHY4s9QorSnHMjwjTXPaC8lGZsROIYqAYqMVrQZCoAPfGD9sU1sMgZ4RiNfvZDXs9Yvk8OxXH49zxq02gNuYc+f6cIPXPdFRU6wIscoPPU0yFe+Nxd0mgimeemKSH4IapOTKsq7sOgjt4VZQrAZQelylAqSIB3lbwzYZS4jxY5KOw6nuhHZt7mmUktjNXvYRhy1jMS91iD/zsjeWuz41zpXq08DGKvSVgmUp1xt6adrSzndTCnqNBsxOHTpXQEdYOY8Y96FyWeleglV6par6CPnzZh2a0S1UAszKoBGVSaR9HMMoo41kJeR9nsyoLsl8OkXsnThTqAD0Ahy2OnuTp69k9z5MTD8UcJjS8XkzP+In8TokzBpabR/Wp9Vh4mWkaWp6felym8ThBMQC0jnSnOJVnQtwyLhl1mT5X2RML0tY/iSG62kuCe3DNp4ARIu0FqGsqQ3WJ0xO7D0TU8YrCZD1MLlPLEspQl8F7e1FgbTTxrZlI+7aAT3BkUeYiQbWNxss3+uSf98VoZCn1WRF9EPl9/wBwlZdqUeYktpU6WzmgxKCtaFveViNAYlvc78sDrPpAWyCtssw5dK3hLw1/v84M3hnPUcl+ZjdgyPJC5CM0Ixar+7hSVoIUdQZQoeIOvpACTnal7/SDs05GAl2Z2k9Sn1AgAbe8pXtskH4JM5jzXFMkBCO3A/gYuTnABoRXsqD1ERnL8teG9FocjIWWfxEzpgHbQA98XjNjJLBrk5GmU9KjH6e+4+VYlmkMGKYGYYVoQG0NCRkCDWkVLHdU2RNYqC4bIHEFFDTOYCcyKNSg+I6aQ15rynMyWuKv7yXWhagoGQnLGBlnkR2CJztPZ2Whm9EeTgynU9jj8xErEo/AjtNRYtNJU6WRQCcxRhwL4SysPvbpB51HKAvtAuT9osj0Bxy95aCpNNRSIbXPDv0n1k+UikM7bvvU3pKKq1whalgKnFkTSCci8mlgdJWZLpUTAMTqNR0ij3xT4lz5jjEyx6kCnTPn+7E/zIStd1vGLcy3y1enSMGrSgZjn26R6Dtl7P1aYttsYBBq0xVYUKkZvL56kkDlGLk3E4KEEhUZmVt0EFjVt4Cpzzz0jPLSn33Rpjrku4i/Y7xLo1OECLTaJmFsLrLoK6YnfkqKOquZoMtYOWGTk+HPr5xU6RUP1ikivLTvjPjmlPizXkxuUOaAFiScWBZiRhBbEtCG4gU4dZhj3SJ1qQMKrRi1DTJUZjQ88o17TpISqAZ6wIsRrNfDkTLmKvaylB/qhkMv/pdUIyYkoVdkvsduozLZ0jDdkoSDTi26vfqe6Pa5ukYP2U7NTrKs0z0CF8IUV3qLWtRwzMb6bpDG7mZGqjQNmSDUlWIrw+fpDGEzPQ5GmQHEUHhUeEXUArnpD3QcKnszjVJxTExcmvMHi0moDKfXlnTlnCBQ55g58weJOmuhi0VHPxy9Y4bPXgD/AMpEJ/5A0vlIFNfdfxodTFgRXmXcDwI/4fzMPWz00JGVPCBuQVDzLcgVJjnSCtK5xywORqQTTXSBLFgxDimeR58z4xz8+8jRj2QZukf55OqRNPYTMkj0r5wUtGdp7FEB9lqta3Na4JCj/wAkxiP/AKjBmtbS/cPKOh0yrGhfUeJL6BYQo7CjQZyK0ndMCLj/AHsw9Q9YK2w7pgXs+N6aewesAGSvi0Br1KA5qwmH+SzhKDvmeRg4kvdJoTQ0oOytTGdt7sbxfAjOZcyczhaVCtLlS1oCRUlhWmu6YLWa2LMFUYHgRoQeTKc1PUYtFbE5vF6ewRFkzzI4jlyAIPEVOvVHRIGVWoOsgEVrTKvIeYimrU0h1YmhNlnCnE1yHEZ1FSc/CkArud1mPIFAktqgnM4HGJFVeo4hU6BRlBUQNtFilta0xKDikOAdCCkxGBVhmDSY2nKKyelWMgtT0lmxuZLOjgdDOmbpGQls4C4WXgGau8OLZgVjzG9rcZbPL5MQOyuR8I9LmK1JkljirLxI5GdKlaPwLKcJrxB5gmMjt7YMbLPRGrgUTarliAAxA8eVRyEYs8VOpI3dPKWNuLMlJvOYDuEaUyU+oMVDZ5ruQizJpGeWajwyHbB+4bZKkjC8qW6lq74ORpSleHDKLt/bWDo+ikBFByKywRUDTE1BlmYzqMUbG5P/AKYz9ndal6DhQGviecan2e2ak7pCpYUZFoK7xGI0ryUHxgE1meYUlKKu5Ap1n0j1+57sSyWZUyyH9R+JvGH4sPbW+EY+ozLFS5LlkGldaRZnaRJKs1QGGRpWkcnyWpoYUouMlZRtNbFSUc8tf+VhxIJ90ZciOcRpUE0164sEH7IPfDs3JTFwMoPvr40+cNAHBl8APSkOJH2WHZ+hjuCvE94+TCEWOo4JZ4eTH5iGl6aqe3I+kdeR2eFPQxUmlq9XafQxZWVdElnbOIqB0J11GdRp29kV7LO3vGMpadoLQrzEXNcbAZUNMRoInLHvlMb7pvdhh9baDWpwWcec5v8AdBizis+YfvfKAPsvmM8qfMf3jNVe5ZSEebNB27TWa5+8fWNeFVBFc3j9PZBmFChQ0SVredwwP2d0mH7w9Iu3mdwxV2dH1bHm59BAADuey0n2xyBv2ht8HNgihACOAWhHXnEF/SVE+zlBSazNiIyxSlQ4g/2t4pSuhgLaJ83op80TGVZU6e0tVNAQtocl3Px1GKgOVOEGLe1bYvVZz/dOX/8APlExT2L5X3pIsR2sMrFmzWQuCdAPPshr2MvLpEMSrdQZ0mMSCmKnAb64TWLBkBdOGvOHDSFt2hsVpdiaUM+MNmykK4WUYSCDu5Z8DEq6Ras6ZUMEVp4Jk9XJ5PtJst0TFpa45ZOg3qQHVxTDKlkt1L6xvtutmp2VpsjtLmIpExFO7NQVYEpoXXPhmOwRhf8AFFoAzSSWHxGWQwPc1PKMmaGLXb2s14cubRSp1+jDN1WeVYV6e0sOlYbqjMqOSDix4nQRa2UvObeFtLsMMiQMQTWrkYZeI8SBiamgpx1jEizTbTMLMxYkric8ATQYV456Koj2rZPZtbHZ1lgDEd6Y32nOpPZkO6GY56u7BVH3FZYU9U3cvYKS5dFiC3WpJUsvMYIo1ZjQDtMT220LLQsxoqgknqEeQ7R297e9ZhZZSnclg0UDmftN1+ERlnGHIYscp8F+/wD2sqapZ5ImcOlmVUHrVBvEdpEZK2bd2xyT07J1IAoHz84bPulAaCvjFaZYlEYZZYyZtjgkkdl7YW0H/wB1N/qJ9YNXd7TLXLp0hScPvLhP9SU8wYzbWMGIJkkrE2mVcGj2G49uZFqIXOVMOiMRn+FtD2ZGDOCsfPy2kj8/SPWfZ9tR+0yMMzOZKOFm5g1wMes0I7RFt0L2CqLRvGMxa8pj/iPrGl6bf8YB22R9Yx+9DcniE4/Cbj2aywLET9qbNJ7mwjyUQVuManmYo7Erhu2WeYmse0u8ErjG7GqHhRGXxsKQoUKLCgffDbkNuMUkAnLMnz/SI78bdiC2nDds06Us80//ABsaxDLRWppGVuqWGssoMKhpS1BGuJamo66xYstiSXXCDU0BJZnYgaDExJoOUUPpN5WFJlnmA4KjAyTBhFFrQEHXhSHjaCUPe6RPxSpg/wBtI0LgRNtyb8wqi1IA4wdkUSg4aQF2ftcuczNLdXwUrTgTWlRw0PhBl9IpJ26JiqVkVd5x1xE/BRDid/tEPlJmTygA44i2sViM4uSxFWWRImceVbSXGLPaZwwBlynIWrQKzBSrZ5rWq6ZUGkepuCMx3jnA6+9nJFsCGaoLLkrZ1ALK5FNCCUXWFzhrVDIT0OzKbF7LzDNSdOUhJY+rUqEBY6FVHKtanPSN+xAis1nwOXqSSAKcBTkPzrHWFBU6mJhHSqCc9TsyvtDvHBIVK/vGz7F/Ujwjz1Z9RQQd9q16Ks+VLYmolg0AJpiLHOMxZbUrDIxzeqb1nT6VJQouJYy2sQWy6sIrWLk28FlgYvzipMvtZuSI7H8IHzgxQiy+STQImLSKtqbKLFptAJpQg8j+kUbRMprFK3B8FCasan2U2iltdD8clvFSrelYydpeDPs7tFLwQj7EzzWNUYuSMORpM9Trv95ira6AsWNAMyYnVt6pgdtQv+XYjmPyi2XxpC8W6Z6Js2MN2SuuTXuarDyYQSucbginYlw3dKHKRKH9iiL91LRBGmPBXJvN/my7ChQokWBb/OUR34cN2zB9qTg7OkGCvdir3QtoGyhbUClhYD/sjxmyx4xEuBmLxx/NGTvGZW1sP+nKlr3szzD5FYcDFVzW12s/fljuEpaepiwI3Y/CjBk8RorilUllvtH0yi67RyxysMpR1CI5zRmbttj1sqGNmV7afP5RZ0y4xUc0p2iJ1PGBgivab0ly3wMTiw4iAjvhWtMT4FOFa8TTSCtncEChBrpQg17OcC7dc0meD0iAllwkglWw1xAVUioBzzivL2UXEDKmPLG9iOIu29mcNTRSSK16+yi22aIRxtbujRRXcFTQZgnwirJumapFbQ7Z1NQBUakADdFTh4ZAGmsE8FSIEVkkuHYwSSTUxBPO8BFyc9BA+SakmJRRnlvtOlTP21aBFlui4prAsAVBFCq73AeMYm7ZrtMAKUqASRkKnh2iNvtqyzbXMxE4VoooaUoM/OBFhu9fhyyyqefEkxzM04tyVHWwY5VF2UL/AJwRd0YiAOuKD2qdJlI8qbLmswJMpUYlTlQE01NTnpunWCU6Rharg055EfqI5Iu4E/V+EVxzilui+XFJvZmeF5O+cyWVbjlHZ2esH7xsOAaUPHKM5bJmsTs3sVacVuD59WIVdeEELiY2ScJv7xhiWgG6KihBbnFKzoSThNCBBa02YIlATmqkCtcycqHxOcNlJruoTHGp95nqdy2pLRJSYFoWrUHUMDmIkv8AkqLPNGo6NqdoBI84EbKW5Usq0BGbE1pmS1TTPTSCU62CaBLp77y0rqKPMVDXuJjPJTlK2Tj0ppLg9Dt8ro7MEHwhF8KD5RZu4bgivfrbijm4+Zi3YxuiOsc5uyeFChQAZ6/tQIftb+4ljnOkj+8H5Qy885qD7w9Y7tYc7MOc8nwkzW+UVlwMxeIxk00tdp6zKbxlAf7TFuyridRzI/WKV4jDbnH/AFJEt+9GZD6iCN1CswdVY2QfcMU13w8akZEg9RPppEE2eya73kfyiUnOK89oUhpA9qJJqDXdPZRh+sFVmVgIkuszPQinmDBcTKL1xLIRZDRaszZGBqOdTpCs9r3uqKUWsLGdwhNaMIrSvOKqvr1Q1p491qEEUIMRRNklrtFaU4w+XLosU7OqLxAVRQCug74bar5ByljFTiNB3xNEWeWbeyTJtUxfhmb6nqb3h3EGM+GIIGIgUpSteGVAdI1e2QE33yMSk8eB1HkDAC7LulqwZlx7tChYgE8CDqD2c45mXHUmdfp5uaSHWeyLRcQduosWHhWJJgwPiBodSIKiZZcFf2anWZz9fWTXTSMvapYxFgSBwUkmnjn5xDikuRtSXKo5e17liamsZm1zjxglPnKIz95WwVy1i2KNsz557F+6rXKDHGRUUIrof1GUK3XsDUIMyTvHkeCjhlAiUtB1mJUSNkcCcrMEupajpRpLv2rZEVMAIUU1IJ45/pGh2Lvp7TeNllvQIZysAMgMALjtNVGsefrGz9k0vFe1myrQufCW2caJ4oqLdCcOWTmkfQN9nOWOsnyH5wRs43RA69f3ksdvy/KCcsZCFDB0KFCgAzeKtpT8UN2pmf5izAkUwz214gS1r4OR/NCM0JaAzZAV4V4RftNpss6gmiW9NMaBqV1piGWg8Ihq0Xg0nv8AX2POrdKaZa5rlmBlHo0AAKhSiMeGdSa6wS2YkOrvjYPlk2YObaYdAABwjUNs7d7molSAfufV17cBEdTZGx/DiX8NpnqPBZlIYp1GqKuEG7v7fyQT3UCtR4wJnt0mQc/yUNO1mBEGX2Fkt/Fn/wDlDj+9Wr3w/wDwgQNy0zR2rJI8Ag9YjV9A7NfN7mYm2XoZktgZsxsQOHEWy0YkZClDpTPhBA3unSFSRi5VFfDWCv8AhicMxaFY/fkA/wClhFG8dkbRMKtWzM6GqsFmSyOYxVaqkcKdcTrI7Lya/v5oga88TU4R0TM8ojXZu1rn0Uo9S2g17sUoDzhC77UNbK57Jkg+NZgidaI7KX09V+4Q/bqDLPQHq7YgSYK7xyoSDpFNpU5fes1oU8CEV/Ey2YEdsD7bbJ/umTOHP6iYK+RiryRirLxwTk6SKt63vML7vug5VFQesiucQretoJr0xp9kKoHkK+cQYgxNThIBJxArSn4hr1Q6z4XyV1Aoc8QJPUaHKMOTqpI1Pp441urZntoNkxNDE9Ir4qhnJKEgHErMPc146EZwMut1KYWxMEbo+kyALUDELTgK0rxj0RLCJqhXdkahHTJmaFaAOPjCnMHWlRmMo7L2dln6u0khCtMSqpUNoXOW/LJzqKFdGA1CHLtOH/H99P1IjPQ7oxoMsD3j/UT84rT7ptE2U0yzyZk1QaFlGXWRnUgcSNI1A9nUiTNHSY2GeakzFIypMlKcnA4oasOGLKtu1bOzZDB5c9sJzSYgoCOGhyPVAu5z8OS+TPq4R5cmyU+Zmzonix8BlFiX7O1+Kcx7EHqTHppk485yqzcXUGWW62ANCeukMW5ZLH+In8wIH9tYh9R8sjPpb5PPpuwqU3ZjA9agjygHeWzk2TUkBlHxLw7RqI9btGy5UkK5yzowOh0IKVqKZ1pAm8brdVYijga4Tip1MNR3iHQ6nNF77oXLBFnlAMb/ANiSVvRTStJU3PlkB84wVsAExgNAxp2R6T7BJGK3zW+zIPm6iOvOV47/ACMuBVk9fZns945z0/D8zBVNIFWk1tPYogsIzGg7ChQoAKc+7VbWKr3EsFoUAANtnxEbbPco0EKADOm4mGhPjDfoyaNHb+oxpI5SADOdFPGjt419YcLXaRxr2qI0OGOGWOUAAH6Ynj4V8D+cO+npo1ljxMGjIHKGmyrygAEjaI8ZXgf0hy7SDjLYd4METYF5Qw3YnKACsNoZR1DDtWvoYimtYpvvpKb8coH/AFLFprnXlETXGsBKbXBUNyXc1T0Nmqf+2gPbkMj16xwbLWLgKA/ZtE1ddaYZgp3RO9wCIW2eiumPkX7WfzP1OJsfJFcE2cteU4uKDTdfED3gxEdiFA+rtNoQ86y244uKVpUaVp1Q83AeEN+iZg0Zh3mI0R8ie1n5la37DzJjlxad46gyVp4IRFZti7SNJshu1JieYZvSCQlT10dvGvrDha7SPir2qPyhUumxy5RKzSXl6IGvs9baS6Cz4kxAN00wZVDJl0J0YeDMOMCr02WtZmFpcjCa5FJ6Eac3wnXTLTIiNQL1tA4Kf5f1h305OGqKfERPYRqg7X/Fff8Ac8Lvb2QXl0kx0s9VLEhRMl1FTWgUMcgTG49iex1psk60TLTJeVVERcXxVYs1OzCPGN8NoX4yh4/pD12kHGWw7CDGi3VNi+6naVMfWtpbqoPKDAgNd2/MZ6UBNYMxBUUKFCgAUKFCgAUKFCgAUKFCgAUKFCgAUKFCgAUKFCgAUKFCgAUKFCgARhhhQoAI2iJo5CgAiaIpkKFABCYrtrChQAFrt0i/ChQAKFChQAf/2Q=="/>
          <p:cNvSpPr>
            <a:spLocks noChangeAspect="1" noChangeArrowheads="1"/>
          </p:cNvSpPr>
          <p:nvPr/>
        </p:nvSpPr>
        <p:spPr bwMode="auto">
          <a:xfrm>
            <a:off x="1739900" y="-590550"/>
            <a:ext cx="2019300" cy="1533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prstClr val="black"/>
              </a:solidFill>
              <a:latin typeface="Calibri" pitchFamily="34" charset="0"/>
              <a:cs typeface="Arial" charset="0"/>
            </a:endParaRPr>
          </a:p>
        </p:txBody>
      </p:sp>
      <p:sp>
        <p:nvSpPr>
          <p:cNvPr id="12" name="Rectangle 11"/>
          <p:cNvSpPr/>
          <p:nvPr/>
        </p:nvSpPr>
        <p:spPr>
          <a:xfrm>
            <a:off x="1828800" y="2133600"/>
            <a:ext cx="8534400" cy="1371600"/>
          </a:xfrm>
          <a:prstGeom prst="rect">
            <a:avLst/>
          </a:prstGeom>
          <a:noFill/>
        </p:spPr>
        <p:txBody>
          <a:bodyPr wrap="square" lIns="91440" tIns="45720" rIns="91440" bIns="45720">
            <a:noAutofit/>
          </a:bodyPr>
          <a:lstStyle/>
          <a:p>
            <a:pPr algn="ctr" fontAlgn="base">
              <a:spcBef>
                <a:spcPct val="0"/>
              </a:spcBef>
              <a:spcAft>
                <a:spcPct val="0"/>
              </a:spcAft>
            </a:pPr>
            <a:r>
              <a:rPr lang="en-US" sz="4400" b="1">
                <a:ln w="12700">
                  <a:solidFill>
                    <a:srgbClr val="1F497D">
                      <a:satMod val="155000"/>
                    </a:srgbClr>
                  </a:solidFill>
                  <a:prstDash val="solid"/>
                </a:ln>
                <a:solidFill>
                  <a:srgbClr val="0070C0"/>
                </a:solidFill>
                <a:effectLst>
                  <a:outerShdw blurRad="41275" dist="20320" dir="1800000" algn="tl" rotWithShape="0">
                    <a:srgbClr val="1F497D">
                      <a:lumMod val="60000"/>
                      <a:lumOff val="40000"/>
                      <a:alpha val="40000"/>
                    </a:srgbClr>
                  </a:outerShdw>
                </a:effectLst>
                <a:latin typeface="Calibri" pitchFamily="34" charset="0"/>
                <a:cs typeface="Arial" charset="0"/>
              </a:rPr>
              <a:t>Concentric Circles of Care in Community Engaged </a:t>
            </a:r>
          </a:p>
          <a:p>
            <a:pPr algn="ctr" fontAlgn="base">
              <a:spcBef>
                <a:spcPct val="0"/>
              </a:spcBef>
              <a:spcAft>
                <a:spcPct val="0"/>
              </a:spcAft>
            </a:pPr>
            <a:r>
              <a:rPr lang="en-US" sz="4400" b="1">
                <a:ln w="12700">
                  <a:solidFill>
                    <a:srgbClr val="1F497D">
                      <a:satMod val="155000"/>
                    </a:srgbClr>
                  </a:solidFill>
                  <a:prstDash val="solid"/>
                </a:ln>
                <a:solidFill>
                  <a:srgbClr val="0070C0"/>
                </a:solidFill>
                <a:effectLst>
                  <a:outerShdw blurRad="41275" dist="20320" dir="1800000" algn="tl" rotWithShape="0">
                    <a:srgbClr val="1F497D">
                      <a:lumMod val="60000"/>
                      <a:lumOff val="40000"/>
                      <a:alpha val="40000"/>
                    </a:srgbClr>
                  </a:outerShdw>
                </a:effectLst>
                <a:latin typeface="Calibri" pitchFamily="34" charset="0"/>
                <a:cs typeface="Arial" charset="0"/>
              </a:rPr>
              <a:t>Oral Health Systems</a:t>
            </a:r>
          </a:p>
        </p:txBody>
      </p:sp>
      <p:pic>
        <p:nvPicPr>
          <p:cNvPr id="8" name="Picture 7">
            <a:extLst>
              <a:ext uri="{FF2B5EF4-FFF2-40B4-BE49-F238E27FC236}">
                <a16:creationId xmlns:a16="http://schemas.microsoft.com/office/drawing/2014/main" id="{4529A898-F0AE-9272-A3F9-9FAD7F639DF1}"/>
              </a:ext>
            </a:extLst>
          </p:cNvPr>
          <p:cNvPicPr>
            <a:picLocks noChangeAspect="1"/>
          </p:cNvPicPr>
          <p:nvPr/>
        </p:nvPicPr>
        <p:blipFill>
          <a:blip r:embed="rId4"/>
          <a:stretch>
            <a:fillRect/>
          </a:stretch>
        </p:blipFill>
        <p:spPr>
          <a:xfrm>
            <a:off x="1788230" y="181712"/>
            <a:ext cx="2783771" cy="1847689"/>
          </a:xfrm>
          <a:prstGeom prst="rect">
            <a:avLst/>
          </a:prstGeom>
        </p:spPr>
      </p:pic>
      <p:pic>
        <p:nvPicPr>
          <p:cNvPr id="2" name="Picture 1" descr="A close-up of a child&#10;&#10;Description automatically generated">
            <a:extLst>
              <a:ext uri="{FF2B5EF4-FFF2-40B4-BE49-F238E27FC236}">
                <a16:creationId xmlns:a16="http://schemas.microsoft.com/office/drawing/2014/main" id="{68000F6C-576E-10D0-C5EE-73F9A022F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3621" y="5029200"/>
            <a:ext cx="1697970" cy="1295400"/>
          </a:xfrm>
          <a:prstGeom prst="rect">
            <a:avLst/>
          </a:prstGeom>
          <a:ln>
            <a:solidFill>
              <a:schemeClr val="accent1"/>
            </a:solidFill>
          </a:ln>
          <a:effectLst>
            <a:outerShdw blurRad="190500" dist="1905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FB636442-43F4-B8F5-A644-D434CA4543A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44579" y="326658"/>
            <a:ext cx="2995875" cy="1806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02282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9739A-46A1-4C61-55BB-E319F3DAA30C}"/>
              </a:ext>
            </a:extLst>
          </p:cNvPr>
          <p:cNvSpPr>
            <a:spLocks noGrp="1"/>
          </p:cNvSpPr>
          <p:nvPr>
            <p:ph type="ctrTitle"/>
          </p:nvPr>
        </p:nvSpPr>
        <p:spPr>
          <a:xfrm>
            <a:off x="403123" y="1563236"/>
            <a:ext cx="11788877" cy="2387600"/>
          </a:xfrm>
        </p:spPr>
        <p:txBody>
          <a:bodyPr anchor="b">
            <a:normAutofit fontScale="90000"/>
          </a:bodyPr>
          <a:lstStyle/>
          <a:p>
            <a:r>
              <a:rPr lang="en-US"/>
              <a:t>Riverside KOHA AI Video</a:t>
            </a:r>
            <a:br>
              <a:rPr lang="en-US"/>
            </a:br>
            <a:br>
              <a:rPr lang="en-US"/>
            </a:br>
            <a:r>
              <a:rPr lang="en-US" sz="4400" err="1">
                <a:hlinkClick r:id="rId2">
                  <a:extLst>
                    <a:ext uri="{A12FA001-AC4F-418D-AE19-62706E023703}">
                      <ahyp:hlinkClr xmlns:ahyp="http://schemas.microsoft.com/office/drawing/2018/hyperlinkcolor" val="tx"/>
                    </a:ext>
                  </a:extLst>
                </a:hlinkClick>
              </a:rPr>
              <a:t>Nuview</a:t>
            </a:r>
            <a:r>
              <a:rPr lang="en-US" sz="4400">
                <a:hlinkClick r:id="rId2">
                  <a:extLst>
                    <a:ext uri="{A12FA001-AC4F-418D-AE19-62706E023703}">
                      <ahyp:hlinkClr xmlns:ahyp="http://schemas.microsoft.com/office/drawing/2018/hyperlinkcolor" val="tx"/>
                    </a:ext>
                  </a:extLst>
                </a:hlinkClick>
              </a:rPr>
              <a:t> Union School District Oral Health Checkup</a:t>
            </a:r>
            <a:endParaRPr lang="en-US"/>
          </a:p>
        </p:txBody>
      </p:sp>
    </p:spTree>
    <p:extLst>
      <p:ext uri="{BB962C8B-B14F-4D97-AF65-F5344CB8AC3E}">
        <p14:creationId xmlns:p14="http://schemas.microsoft.com/office/powerpoint/2010/main" val="137019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8CB38CF-9FDE-7947-B8D0-17938F8ED68F}"/>
              </a:ext>
            </a:extLst>
          </p:cNvPr>
          <p:cNvSpPr>
            <a:spLocks noGrp="1"/>
          </p:cNvSpPr>
          <p:nvPr>
            <p:ph type="dt" sz="half" idx="2"/>
          </p:nvPr>
        </p:nvSpPr>
        <p:spPr/>
        <p:txBody>
          <a:bodyPr/>
          <a:lstStyle/>
          <a:p>
            <a:pPr defTabSz="1219170"/>
            <a:r>
              <a:rPr lang="en-US">
                <a:solidFill>
                  <a:srgbClr val="FFFFFF"/>
                </a:solidFill>
              </a:rPr>
              <a:t>LOHP PDM, 3/5/26</a:t>
            </a:r>
          </a:p>
        </p:txBody>
      </p:sp>
      <p:sp>
        <p:nvSpPr>
          <p:cNvPr id="2" name="Title 1">
            <a:extLst>
              <a:ext uri="{FF2B5EF4-FFF2-40B4-BE49-F238E27FC236}">
                <a16:creationId xmlns:a16="http://schemas.microsoft.com/office/drawing/2014/main" id="{EA2C5C1B-281B-8E40-AE3B-01687C427CF5}"/>
              </a:ext>
            </a:extLst>
          </p:cNvPr>
          <p:cNvSpPr>
            <a:spLocks noGrp="1"/>
          </p:cNvSpPr>
          <p:nvPr>
            <p:ph type="title"/>
          </p:nvPr>
        </p:nvSpPr>
        <p:spPr>
          <a:xfrm>
            <a:off x="893296" y="1503863"/>
            <a:ext cx="6811011" cy="1749284"/>
          </a:xfrm>
        </p:spPr>
        <p:txBody>
          <a:bodyPr/>
          <a:lstStyle/>
          <a:p>
            <a:r>
              <a:rPr lang="en-US" sz="4267"/>
              <a:t>Fluoride in the LOHPs</a:t>
            </a:r>
            <a:endParaRPr lang="en-US" sz="3733"/>
          </a:p>
        </p:txBody>
      </p:sp>
      <p:sp>
        <p:nvSpPr>
          <p:cNvPr id="5" name="Text Placeholder 4">
            <a:extLst>
              <a:ext uri="{FF2B5EF4-FFF2-40B4-BE49-F238E27FC236}">
                <a16:creationId xmlns:a16="http://schemas.microsoft.com/office/drawing/2014/main" id="{E3E096C0-A652-6C4B-BABD-F955B605F28D}"/>
              </a:ext>
            </a:extLst>
          </p:cNvPr>
          <p:cNvSpPr>
            <a:spLocks noGrp="1"/>
          </p:cNvSpPr>
          <p:nvPr>
            <p:ph type="body" sz="quarter" idx="15"/>
          </p:nvPr>
        </p:nvSpPr>
        <p:spPr>
          <a:xfrm>
            <a:off x="898119" y="3368001"/>
            <a:ext cx="7621592" cy="677627"/>
          </a:xfrm>
        </p:spPr>
        <p:txBody>
          <a:bodyPr/>
          <a:lstStyle/>
          <a:p>
            <a:r>
              <a:rPr lang="en-US"/>
              <a:t>Susan Fisher-Owens, MD, MPH, FAAP</a:t>
            </a:r>
          </a:p>
          <a:p>
            <a:pPr>
              <a:spcAft>
                <a:spcPts val="0"/>
              </a:spcAft>
            </a:pPr>
            <a:r>
              <a:rPr lang="en-US" sz="1867"/>
              <a:t>Chief Fluoride Consultant, California Fluoride Technical Assistance</a:t>
            </a:r>
          </a:p>
          <a:p>
            <a:pPr>
              <a:spcAft>
                <a:spcPts val="0"/>
              </a:spcAft>
            </a:pPr>
            <a:r>
              <a:rPr lang="en-US" sz="1867"/>
              <a:t>Professor of Pediatrics, UCSF SOM</a:t>
            </a:r>
          </a:p>
          <a:p>
            <a:pPr>
              <a:spcAft>
                <a:spcPts val="0"/>
              </a:spcAft>
            </a:pPr>
            <a:r>
              <a:rPr lang="en-US" sz="1867"/>
              <a:t>Professor of Preventive and Restorative Dental Sciences, </a:t>
            </a:r>
            <a:r>
              <a:rPr lang="en-US" sz="1600"/>
              <a:t>UCSF SOD</a:t>
            </a:r>
            <a:endParaRPr lang="en-US"/>
          </a:p>
        </p:txBody>
      </p:sp>
    </p:spTree>
    <p:extLst>
      <p:ext uri="{BB962C8B-B14F-4D97-AF65-F5344CB8AC3E}">
        <p14:creationId xmlns:p14="http://schemas.microsoft.com/office/powerpoint/2010/main" val="342043161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5E45A-3338-8533-0525-2F6E9575A1CF}"/>
              </a:ext>
            </a:extLst>
          </p:cNvPr>
          <p:cNvSpPr>
            <a:spLocks noGrp="1"/>
          </p:cNvSpPr>
          <p:nvPr>
            <p:ph type="ctrTitle"/>
          </p:nvPr>
        </p:nvSpPr>
        <p:spPr>
          <a:xfrm>
            <a:off x="328972" y="2040834"/>
            <a:ext cx="9663167" cy="1117981"/>
          </a:xfrm>
        </p:spPr>
        <p:txBody>
          <a:bodyPr anchor="ctr">
            <a:normAutofit/>
          </a:bodyPr>
          <a:lstStyle/>
          <a:p>
            <a:r>
              <a:rPr lang="en-US" sz="4000">
                <a:latin typeface="Arial"/>
                <a:cs typeface="Arial"/>
              </a:rPr>
              <a:t>Updates from the State Dental Director</a:t>
            </a:r>
          </a:p>
        </p:txBody>
      </p:sp>
      <p:sp>
        <p:nvSpPr>
          <p:cNvPr id="3" name="Subtitle 2">
            <a:extLst>
              <a:ext uri="{FF2B5EF4-FFF2-40B4-BE49-F238E27FC236}">
                <a16:creationId xmlns:a16="http://schemas.microsoft.com/office/drawing/2014/main" id="{14AAD414-0605-B038-EE34-42DF42A3255A}"/>
              </a:ext>
            </a:extLst>
          </p:cNvPr>
          <p:cNvSpPr>
            <a:spLocks noGrp="1"/>
          </p:cNvSpPr>
          <p:nvPr>
            <p:ph type="subTitle" idx="1"/>
          </p:nvPr>
        </p:nvSpPr>
        <p:spPr>
          <a:xfrm>
            <a:off x="328972" y="3429000"/>
            <a:ext cx="5957422" cy="1428378"/>
          </a:xfrm>
        </p:spPr>
        <p:txBody>
          <a:bodyPr vert="horz" lIns="91440" tIns="45720" rIns="91440" bIns="45720" rtlCol="0" anchor="t">
            <a:noAutofit/>
          </a:bodyPr>
          <a:lstStyle/>
          <a:p>
            <a:pPr>
              <a:buClr>
                <a:srgbClr val="A8D3C9"/>
              </a:buClr>
            </a:pPr>
            <a:r>
              <a:rPr lang="en-US" sz="3200">
                <a:solidFill>
                  <a:schemeClr val="bg1"/>
                </a:solidFill>
                <a:latin typeface="Arial"/>
                <a:cs typeface="Arial"/>
              </a:rPr>
              <a:t>Shakalpi Pendurkar, DDS, MPH</a:t>
            </a:r>
          </a:p>
          <a:p>
            <a:r>
              <a:rPr lang="en-US" sz="3200">
                <a:solidFill>
                  <a:schemeClr val="bg1"/>
                </a:solidFill>
                <a:latin typeface="Arial"/>
                <a:cs typeface="Arial"/>
              </a:rPr>
              <a:t>March 5, 2026</a:t>
            </a:r>
          </a:p>
        </p:txBody>
      </p:sp>
    </p:spTree>
    <p:extLst>
      <p:ext uri="{BB962C8B-B14F-4D97-AF65-F5344CB8AC3E}">
        <p14:creationId xmlns:p14="http://schemas.microsoft.com/office/powerpoint/2010/main" val="42382550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2D233-9C1E-94CF-11E6-37E5DDE638B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53F0CC4-E66A-12C2-002A-D27B1C8ED017}"/>
              </a:ext>
            </a:extLst>
          </p:cNvPr>
          <p:cNvPicPr>
            <a:picLocks noChangeAspect="1"/>
          </p:cNvPicPr>
          <p:nvPr/>
        </p:nvPicPr>
        <p:blipFill>
          <a:blip r:embed="rId3"/>
          <a:stretch>
            <a:fillRect/>
          </a:stretch>
        </p:blipFill>
        <p:spPr>
          <a:xfrm>
            <a:off x="7472668" y="432283"/>
            <a:ext cx="3629361" cy="5397260"/>
          </a:xfrm>
          <a:prstGeom prst="rect">
            <a:avLst/>
          </a:prstGeom>
        </p:spPr>
      </p:pic>
      <p:pic>
        <p:nvPicPr>
          <p:cNvPr id="15" name="Picture 14">
            <a:extLst>
              <a:ext uri="{FF2B5EF4-FFF2-40B4-BE49-F238E27FC236}">
                <a16:creationId xmlns:a16="http://schemas.microsoft.com/office/drawing/2014/main" id="{0CEB7CF6-7F91-BDBE-D5A0-5004C497B7EC}"/>
              </a:ext>
            </a:extLst>
          </p:cNvPr>
          <p:cNvPicPr>
            <a:picLocks noChangeAspect="1"/>
          </p:cNvPicPr>
          <p:nvPr/>
        </p:nvPicPr>
        <p:blipFill>
          <a:blip r:embed="rId4"/>
          <a:srcRect l="369" r="8434"/>
          <a:stretch>
            <a:fillRect/>
          </a:stretch>
        </p:blipFill>
        <p:spPr>
          <a:xfrm>
            <a:off x="1141943" y="431393"/>
            <a:ext cx="5527597" cy="5419588"/>
          </a:xfrm>
          <a:prstGeom prst="rect">
            <a:avLst/>
          </a:prstGeom>
        </p:spPr>
      </p:pic>
    </p:spTree>
    <p:extLst>
      <p:ext uri="{BB962C8B-B14F-4D97-AF65-F5344CB8AC3E}">
        <p14:creationId xmlns:p14="http://schemas.microsoft.com/office/powerpoint/2010/main" val="5763574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0E5ED8-2F54-45BB-9CAF-F5628AE3ED2F}"/>
              </a:ext>
            </a:extLst>
          </p:cNvPr>
          <p:cNvSpPr>
            <a:spLocks noGrp="1"/>
          </p:cNvSpPr>
          <p:nvPr>
            <p:ph type="title"/>
          </p:nvPr>
        </p:nvSpPr>
        <p:spPr>
          <a:xfrm>
            <a:off x="317233" y="338738"/>
            <a:ext cx="10898107" cy="611449"/>
          </a:xfrm>
        </p:spPr>
        <p:txBody>
          <a:bodyPr/>
          <a:lstStyle/>
          <a:p>
            <a:pPr algn="ctr"/>
            <a:r>
              <a:rPr lang="en-US" dirty="0"/>
              <a:t>Fluoride Technical Assistance</a:t>
            </a:r>
            <a:endParaRPr lang="en-US"/>
          </a:p>
        </p:txBody>
      </p:sp>
      <p:sp>
        <p:nvSpPr>
          <p:cNvPr id="6" name="Content Placeholder 5">
            <a:extLst>
              <a:ext uri="{FF2B5EF4-FFF2-40B4-BE49-F238E27FC236}">
                <a16:creationId xmlns:a16="http://schemas.microsoft.com/office/drawing/2014/main" id="{08A09544-722D-58D3-4A41-DE7AAAAD1187}"/>
              </a:ext>
            </a:extLst>
          </p:cNvPr>
          <p:cNvSpPr>
            <a:spLocks noGrp="1"/>
          </p:cNvSpPr>
          <p:nvPr>
            <p:ph sz="quarter" idx="18"/>
          </p:nvPr>
        </p:nvSpPr>
        <p:spPr>
          <a:xfrm>
            <a:off x="317232" y="2200463"/>
            <a:ext cx="3290907" cy="2265733"/>
          </a:xfrm>
        </p:spPr>
        <p:txBody>
          <a:bodyPr vert="horz" lIns="121920" tIns="60960" rIns="121920" bIns="60960" rtlCol="0" anchor="t">
            <a:noAutofit/>
          </a:bodyPr>
          <a:lstStyle/>
          <a:p>
            <a:pPr marL="0" indent="0" algn="ctr">
              <a:buNone/>
            </a:pPr>
            <a:r>
              <a:rPr lang="en-US" sz="2667" dirty="0">
                <a:latin typeface="Arial"/>
                <a:cs typeface="Arial"/>
              </a:rPr>
              <a:t> </a:t>
            </a:r>
            <a:r>
              <a:rPr lang="en-US" sz="3200" dirty="0">
                <a:latin typeface="Arial"/>
                <a:cs typeface="Arial"/>
              </a:rPr>
              <a:t>Marjorie Stocks (Community Organizer and Communicator)</a:t>
            </a:r>
          </a:p>
        </p:txBody>
      </p:sp>
      <p:pic>
        <p:nvPicPr>
          <p:cNvPr id="9" name="Picture 8">
            <a:extLst>
              <a:ext uri="{FF2B5EF4-FFF2-40B4-BE49-F238E27FC236}">
                <a16:creationId xmlns:a16="http://schemas.microsoft.com/office/drawing/2014/main" id="{257E0AFC-CC17-69BD-40F9-74268BBAD0D7}"/>
              </a:ext>
            </a:extLst>
          </p:cNvPr>
          <p:cNvPicPr>
            <a:picLocks noChangeAspect="1"/>
          </p:cNvPicPr>
          <p:nvPr/>
        </p:nvPicPr>
        <p:blipFill>
          <a:blip r:embed="rId2"/>
          <a:srcRect l="3379" t="25036" r="27502" b="-2188"/>
          <a:stretch>
            <a:fillRect/>
          </a:stretch>
        </p:blipFill>
        <p:spPr>
          <a:xfrm>
            <a:off x="3955629" y="846027"/>
            <a:ext cx="3567796" cy="4987015"/>
          </a:xfrm>
          <a:prstGeom prst="rect">
            <a:avLst/>
          </a:prstGeom>
        </p:spPr>
      </p:pic>
      <p:sp>
        <p:nvSpPr>
          <p:cNvPr id="11" name="TextBox 10">
            <a:extLst>
              <a:ext uri="{FF2B5EF4-FFF2-40B4-BE49-F238E27FC236}">
                <a16:creationId xmlns:a16="http://schemas.microsoft.com/office/drawing/2014/main" id="{0F35E4BB-0968-462C-993C-A7DC59E7CA55}"/>
              </a:ext>
            </a:extLst>
          </p:cNvPr>
          <p:cNvSpPr txBox="1"/>
          <p:nvPr/>
        </p:nvSpPr>
        <p:spPr bwMode="auto">
          <a:xfrm>
            <a:off x="3634353" y="5525792"/>
            <a:ext cx="4306016" cy="615553"/>
          </a:xfrm>
          <a:prstGeom prst="rect">
            <a:avLst/>
          </a:prstGeom>
          <a:noFill/>
          <a:ln w="19050" algn="ctr">
            <a:noFill/>
            <a:miter lim="800000"/>
            <a:headEnd/>
            <a:tailEnd/>
          </a:ln>
        </p:spPr>
        <p:txBody>
          <a:bodyPr wrap="square" lIns="121920" tIns="60960" rIns="121920" bIns="60960" anchor="t">
            <a:spAutoFit/>
          </a:bodyPr>
          <a:lstStyle/>
          <a:p>
            <a:r>
              <a:rPr lang="en-US" sz="3200" dirty="0"/>
              <a:t>Susan Fisher-Owens</a:t>
            </a:r>
          </a:p>
        </p:txBody>
      </p:sp>
      <p:sp>
        <p:nvSpPr>
          <p:cNvPr id="13" name="TextBox 12">
            <a:extLst>
              <a:ext uri="{FF2B5EF4-FFF2-40B4-BE49-F238E27FC236}">
                <a16:creationId xmlns:a16="http://schemas.microsoft.com/office/drawing/2014/main" id="{0C43101F-83A4-0776-414D-1334C50D8458}"/>
              </a:ext>
            </a:extLst>
          </p:cNvPr>
          <p:cNvSpPr txBox="1"/>
          <p:nvPr/>
        </p:nvSpPr>
        <p:spPr bwMode="auto">
          <a:xfrm>
            <a:off x="7928903" y="1715723"/>
            <a:ext cx="3601741" cy="2092881"/>
          </a:xfrm>
          <a:prstGeom prst="rect">
            <a:avLst/>
          </a:prstGeom>
          <a:noFill/>
          <a:ln w="19050" algn="ctr">
            <a:noFill/>
            <a:miter lim="800000"/>
            <a:headEnd/>
            <a:tailEnd/>
          </a:ln>
        </p:spPr>
        <p:txBody>
          <a:bodyPr wrap="square" lIns="121920" tIns="60960" rIns="121920" bIns="60960" anchor="t">
            <a:spAutoFit/>
          </a:bodyPr>
          <a:lstStyle/>
          <a:p>
            <a:pPr algn="ctr"/>
            <a:r>
              <a:rPr lang="en-US" sz="3200" dirty="0"/>
              <a:t>Mark Bartson, PE </a:t>
            </a:r>
            <a:endParaRPr lang="en-US" sz="3200" dirty="0">
              <a:cs typeface="Arial"/>
            </a:endParaRPr>
          </a:p>
          <a:p>
            <a:pPr algn="ctr"/>
            <a:r>
              <a:rPr lang="en-US" sz="3200" dirty="0"/>
              <a:t>(Water </a:t>
            </a:r>
            <a:endParaRPr lang="en-US" sz="3200" dirty="0">
              <a:cs typeface="Arial"/>
            </a:endParaRPr>
          </a:p>
          <a:p>
            <a:pPr algn="ctr"/>
            <a:r>
              <a:rPr lang="en-US" sz="3200" dirty="0"/>
              <a:t> Operator/</a:t>
            </a:r>
            <a:endParaRPr lang="en-US" sz="3200" dirty="0">
              <a:cs typeface="Arial"/>
            </a:endParaRPr>
          </a:p>
          <a:p>
            <a:pPr algn="ctr"/>
            <a:r>
              <a:rPr lang="en-US" sz="3200" dirty="0"/>
              <a:t>Regulator)</a:t>
            </a:r>
            <a:endParaRPr lang="en-US" sz="3200" dirty="0">
              <a:cs typeface="Arial"/>
            </a:endParaRPr>
          </a:p>
        </p:txBody>
      </p:sp>
    </p:spTree>
    <p:extLst>
      <p:ext uri="{BB962C8B-B14F-4D97-AF65-F5344CB8AC3E}">
        <p14:creationId xmlns:p14="http://schemas.microsoft.com/office/powerpoint/2010/main" val="1695966858"/>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9E87E-BC8E-8DAC-143E-122F0C6ED79E}"/>
              </a:ext>
            </a:extLst>
          </p:cNvPr>
          <p:cNvSpPr>
            <a:spLocks noGrp="1"/>
          </p:cNvSpPr>
          <p:nvPr>
            <p:ph type="title"/>
          </p:nvPr>
        </p:nvSpPr>
        <p:spPr/>
        <p:txBody>
          <a:bodyPr/>
          <a:lstStyle/>
          <a:p>
            <a:r>
              <a:rPr lang="en-US"/>
              <a:t>A Decade Ago</a:t>
            </a:r>
          </a:p>
        </p:txBody>
      </p:sp>
      <p:sp>
        <p:nvSpPr>
          <p:cNvPr id="3" name="Content Placeholder 2">
            <a:extLst>
              <a:ext uri="{FF2B5EF4-FFF2-40B4-BE49-F238E27FC236}">
                <a16:creationId xmlns:a16="http://schemas.microsoft.com/office/drawing/2014/main" id="{0084B19F-2CA1-AFC2-33B8-B34E3A9CE912}"/>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6C841C89-94AC-A019-3BF1-52A45858BD0A}"/>
              </a:ext>
            </a:extLst>
          </p:cNvPr>
          <p:cNvSpPr>
            <a:spLocks noGrp="1"/>
          </p:cNvSpPr>
          <p:nvPr>
            <p:ph type="dt" sz="half" idx="10"/>
          </p:nvPr>
        </p:nvSpPr>
        <p:spPr/>
        <p:txBody>
          <a:bodyPr/>
          <a:lstStyle/>
          <a:p>
            <a:pPr defTabSz="1219170"/>
            <a:r>
              <a:rPr lang="en-US" sz="2400">
                <a:solidFill>
                  <a:srgbClr val="052049"/>
                </a:solidFill>
                <a:latin typeface="Arial"/>
              </a:rPr>
              <a:t> </a:t>
            </a:r>
          </a:p>
        </p:txBody>
      </p:sp>
      <p:sp>
        <p:nvSpPr>
          <p:cNvPr id="6" name="Slide Number Placeholder 5">
            <a:extLst>
              <a:ext uri="{FF2B5EF4-FFF2-40B4-BE49-F238E27FC236}">
                <a16:creationId xmlns:a16="http://schemas.microsoft.com/office/drawing/2014/main" id="{BEA96B7C-3B96-D716-5CCF-962A5705F448}"/>
              </a:ext>
            </a:extLst>
          </p:cNvPr>
          <p:cNvSpPr>
            <a:spLocks noGrp="1"/>
          </p:cNvSpPr>
          <p:nvPr>
            <p:ph type="sldNum" sz="quarter" idx="12"/>
          </p:nvPr>
        </p:nvSpPr>
        <p:spPr/>
        <p:txBody>
          <a:bodyPr/>
          <a:lstStyle/>
          <a:p>
            <a:pPr defTabSz="1219170"/>
            <a:fld id="{91F18EF7-BE1E-4ECB-84D4-67C2B4D8F095}" type="slidenum">
              <a:rPr lang="en-US">
                <a:solidFill>
                  <a:srgbClr val="052049"/>
                </a:solidFill>
              </a:rPr>
              <a:pPr defTabSz="1219170"/>
              <a:t>52</a:t>
            </a:fld>
            <a:endParaRPr lang="en-US">
              <a:solidFill>
                <a:srgbClr val="052049"/>
              </a:solidFill>
            </a:endParaRPr>
          </a:p>
        </p:txBody>
      </p:sp>
      <p:pic>
        <p:nvPicPr>
          <p:cNvPr id="7" name="Picture 3">
            <a:extLst>
              <a:ext uri="{FF2B5EF4-FFF2-40B4-BE49-F238E27FC236}">
                <a16:creationId xmlns:a16="http://schemas.microsoft.com/office/drawing/2014/main" id="{A5563835-723C-81EF-BCB9-E00A54BC7A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850" y="1318493"/>
            <a:ext cx="10048785" cy="5539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251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00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92C676-1E10-B490-B3CD-934664E8231E}"/>
              </a:ext>
            </a:extLst>
          </p:cNvPr>
          <p:cNvSpPr>
            <a:spLocks noGrp="1"/>
          </p:cNvSpPr>
          <p:nvPr>
            <p:ph type="title"/>
          </p:nvPr>
        </p:nvSpPr>
        <p:spPr>
          <a:xfrm>
            <a:off x="627582" y="1908638"/>
            <a:ext cx="8583213" cy="1749284"/>
          </a:xfrm>
        </p:spPr>
        <p:txBody>
          <a:bodyPr/>
          <a:lstStyle/>
          <a:p>
            <a:endParaRPr lang="en-US"/>
          </a:p>
        </p:txBody>
      </p:sp>
      <p:sp>
        <p:nvSpPr>
          <p:cNvPr id="5" name="Text Placeholder 4">
            <a:extLst>
              <a:ext uri="{FF2B5EF4-FFF2-40B4-BE49-F238E27FC236}">
                <a16:creationId xmlns:a16="http://schemas.microsoft.com/office/drawing/2014/main" id="{6A6C862F-016C-C567-0427-240B5D3C880F}"/>
              </a:ext>
            </a:extLst>
          </p:cNvPr>
          <p:cNvSpPr>
            <a:spLocks noGrp="1"/>
          </p:cNvSpPr>
          <p:nvPr>
            <p:ph type="body" sz="quarter" idx="15"/>
          </p:nvPr>
        </p:nvSpPr>
        <p:spPr/>
        <p:txBody>
          <a:bodyPr/>
          <a:lstStyle/>
          <a:p>
            <a:endParaRPr lang="en-US" dirty="0"/>
          </a:p>
        </p:txBody>
      </p:sp>
      <p:pic>
        <p:nvPicPr>
          <p:cNvPr id="7" name="Picture 6">
            <a:extLst>
              <a:ext uri="{FF2B5EF4-FFF2-40B4-BE49-F238E27FC236}">
                <a16:creationId xmlns:a16="http://schemas.microsoft.com/office/drawing/2014/main" id="{296685B0-F18D-28CC-7595-0CEB8B58F33A}"/>
              </a:ext>
            </a:extLst>
          </p:cNvPr>
          <p:cNvPicPr>
            <a:picLocks noChangeAspect="1"/>
          </p:cNvPicPr>
          <p:nvPr/>
        </p:nvPicPr>
        <p:blipFill>
          <a:blip r:embed="rId3"/>
          <a:stretch>
            <a:fillRect/>
          </a:stretch>
        </p:blipFill>
        <p:spPr>
          <a:xfrm>
            <a:off x="3465640" y="0"/>
            <a:ext cx="5260720" cy="6858000"/>
          </a:xfrm>
          <a:prstGeom prst="rect">
            <a:avLst/>
          </a:prstGeom>
        </p:spPr>
      </p:pic>
    </p:spTree>
    <p:extLst>
      <p:ext uri="{BB962C8B-B14F-4D97-AF65-F5344CB8AC3E}">
        <p14:creationId xmlns:p14="http://schemas.microsoft.com/office/powerpoint/2010/main" val="481562442"/>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B7AE-0F36-1477-C9BE-AAE1ADBCD86D}"/>
              </a:ext>
            </a:extLst>
          </p:cNvPr>
          <p:cNvSpPr>
            <a:spLocks noGrp="1"/>
          </p:cNvSpPr>
          <p:nvPr>
            <p:ph type="title"/>
          </p:nvPr>
        </p:nvSpPr>
        <p:spPr/>
        <p:txBody>
          <a:bodyPr/>
          <a:lstStyle/>
          <a:p>
            <a:endParaRPr lang="en-US"/>
          </a:p>
        </p:txBody>
      </p:sp>
      <p:sp>
        <p:nvSpPr>
          <p:cNvPr id="4" name="Date Placeholder 3">
            <a:extLst>
              <a:ext uri="{FF2B5EF4-FFF2-40B4-BE49-F238E27FC236}">
                <a16:creationId xmlns:a16="http://schemas.microsoft.com/office/drawing/2014/main" id="{CFA2F558-9578-2DFE-B5C1-DE47DCC9F344}"/>
              </a:ext>
            </a:extLst>
          </p:cNvPr>
          <p:cNvSpPr>
            <a:spLocks noGrp="1"/>
          </p:cNvSpPr>
          <p:nvPr>
            <p:ph type="dt" sz="half" idx="10"/>
          </p:nvPr>
        </p:nvSpPr>
        <p:spPr/>
        <p:txBody>
          <a:bodyPr/>
          <a:lstStyle/>
          <a:p>
            <a:pPr defTabSz="1219170"/>
            <a:fld id="{C1A6CE75-888F-4B76-8602-B09E948D88DB}" type="datetime1">
              <a:rPr lang="en-US" sz="2400">
                <a:solidFill>
                  <a:srgbClr val="052049"/>
                </a:solidFill>
                <a:latin typeface="Arial"/>
              </a:rPr>
              <a:pPr defTabSz="1219170"/>
              <a:t>5/19/2026</a:t>
            </a:fld>
            <a:endParaRPr lang="en-US" sz="2400">
              <a:solidFill>
                <a:srgbClr val="052049"/>
              </a:solidFill>
              <a:latin typeface="Arial"/>
            </a:endParaRPr>
          </a:p>
        </p:txBody>
      </p:sp>
      <p:sp>
        <p:nvSpPr>
          <p:cNvPr id="5" name="Footer Placeholder 4">
            <a:extLst>
              <a:ext uri="{FF2B5EF4-FFF2-40B4-BE49-F238E27FC236}">
                <a16:creationId xmlns:a16="http://schemas.microsoft.com/office/drawing/2014/main" id="{FC5C34C1-6C9C-1964-2FEB-76E99EFFB10F}"/>
              </a:ext>
            </a:extLst>
          </p:cNvPr>
          <p:cNvSpPr>
            <a:spLocks noGrp="1"/>
          </p:cNvSpPr>
          <p:nvPr>
            <p:ph type="ftr" sz="quarter" idx="11"/>
          </p:nvPr>
        </p:nvSpPr>
        <p:spPr/>
        <p:txBody>
          <a:bodyPr/>
          <a:lstStyle/>
          <a:p>
            <a:pPr defTabSz="1219170"/>
            <a:endParaRPr lang="en-US">
              <a:solidFill>
                <a:srgbClr val="052049"/>
              </a:solidFill>
            </a:endParaRPr>
          </a:p>
        </p:txBody>
      </p:sp>
      <p:sp>
        <p:nvSpPr>
          <p:cNvPr id="6" name="Slide Number Placeholder 5">
            <a:extLst>
              <a:ext uri="{FF2B5EF4-FFF2-40B4-BE49-F238E27FC236}">
                <a16:creationId xmlns:a16="http://schemas.microsoft.com/office/drawing/2014/main" id="{558C8C59-C967-CBB2-FFD6-21D0E2A6375F}"/>
              </a:ext>
            </a:extLst>
          </p:cNvPr>
          <p:cNvSpPr>
            <a:spLocks noGrp="1"/>
          </p:cNvSpPr>
          <p:nvPr>
            <p:ph type="sldNum" sz="quarter" idx="12"/>
          </p:nvPr>
        </p:nvSpPr>
        <p:spPr/>
        <p:txBody>
          <a:bodyPr/>
          <a:lstStyle/>
          <a:p>
            <a:pPr defTabSz="1219170"/>
            <a:fld id="{CD472747-A920-4551-9857-D2828D72AEDD}" type="slidenum">
              <a:rPr lang="en-US">
                <a:solidFill>
                  <a:srgbClr val="052049"/>
                </a:solidFill>
              </a:rPr>
              <a:pPr defTabSz="1219170"/>
              <a:t>54</a:t>
            </a:fld>
            <a:endParaRPr lang="en-US">
              <a:solidFill>
                <a:srgbClr val="052049"/>
              </a:solidFill>
            </a:endParaRPr>
          </a:p>
        </p:txBody>
      </p:sp>
      <p:pic>
        <p:nvPicPr>
          <p:cNvPr id="8" name="Picture 7">
            <a:extLst>
              <a:ext uri="{FF2B5EF4-FFF2-40B4-BE49-F238E27FC236}">
                <a16:creationId xmlns:a16="http://schemas.microsoft.com/office/drawing/2014/main" id="{ED8A9644-6486-D1D9-3D3F-7968B3315A54}"/>
              </a:ext>
            </a:extLst>
          </p:cNvPr>
          <p:cNvPicPr>
            <a:picLocks noChangeAspect="1"/>
          </p:cNvPicPr>
          <p:nvPr/>
        </p:nvPicPr>
        <p:blipFill>
          <a:blip r:embed="rId3"/>
          <a:srcRect l="21834" t="29951" r="14606" b="25130"/>
          <a:stretch/>
        </p:blipFill>
        <p:spPr>
          <a:xfrm>
            <a:off x="1" y="0"/>
            <a:ext cx="6296921" cy="2167509"/>
          </a:xfrm>
          <a:prstGeom prst="rect">
            <a:avLst/>
          </a:prstGeom>
        </p:spPr>
      </p:pic>
      <p:pic>
        <p:nvPicPr>
          <p:cNvPr id="10" name="Picture 9">
            <a:extLst>
              <a:ext uri="{FF2B5EF4-FFF2-40B4-BE49-F238E27FC236}">
                <a16:creationId xmlns:a16="http://schemas.microsoft.com/office/drawing/2014/main" id="{DB4761F6-B1C0-AD5F-354C-B0ACA02B61E2}"/>
              </a:ext>
            </a:extLst>
          </p:cNvPr>
          <p:cNvPicPr>
            <a:picLocks noChangeAspect="1"/>
          </p:cNvPicPr>
          <p:nvPr/>
        </p:nvPicPr>
        <p:blipFill>
          <a:blip r:embed="rId4"/>
          <a:stretch>
            <a:fillRect/>
          </a:stretch>
        </p:blipFill>
        <p:spPr>
          <a:xfrm>
            <a:off x="26583" y="2770822"/>
            <a:ext cx="12192000" cy="3588073"/>
          </a:xfrm>
          <a:prstGeom prst="rect">
            <a:avLst/>
          </a:prstGeom>
        </p:spPr>
      </p:pic>
      <p:pic>
        <p:nvPicPr>
          <p:cNvPr id="12" name="Picture 11">
            <a:extLst>
              <a:ext uri="{FF2B5EF4-FFF2-40B4-BE49-F238E27FC236}">
                <a16:creationId xmlns:a16="http://schemas.microsoft.com/office/drawing/2014/main" id="{CBC9B047-4790-E727-B7CA-9AE32848B747}"/>
              </a:ext>
            </a:extLst>
          </p:cNvPr>
          <p:cNvPicPr>
            <a:picLocks noChangeAspect="1"/>
          </p:cNvPicPr>
          <p:nvPr/>
        </p:nvPicPr>
        <p:blipFill>
          <a:blip r:embed="rId5"/>
          <a:srcRect l="3480" t="28372" r="22437"/>
          <a:stretch>
            <a:fillRect/>
          </a:stretch>
        </p:blipFill>
        <p:spPr>
          <a:xfrm>
            <a:off x="6221338" y="629989"/>
            <a:ext cx="6063628" cy="1959804"/>
          </a:xfrm>
          <a:prstGeom prst="rect">
            <a:avLst/>
          </a:prstGeom>
        </p:spPr>
      </p:pic>
      <p:pic>
        <p:nvPicPr>
          <p:cNvPr id="3" name="Picture 2">
            <a:extLst>
              <a:ext uri="{FF2B5EF4-FFF2-40B4-BE49-F238E27FC236}">
                <a16:creationId xmlns:a16="http://schemas.microsoft.com/office/drawing/2014/main" id="{70AA9958-625E-916F-AA1B-DF3E99699867}"/>
              </a:ext>
            </a:extLst>
          </p:cNvPr>
          <p:cNvPicPr>
            <a:picLocks noChangeAspect="1"/>
          </p:cNvPicPr>
          <p:nvPr/>
        </p:nvPicPr>
        <p:blipFill>
          <a:blip r:embed="rId6"/>
          <a:stretch>
            <a:fillRect/>
          </a:stretch>
        </p:blipFill>
        <p:spPr>
          <a:xfrm>
            <a:off x="116646" y="5036919"/>
            <a:ext cx="6063629" cy="3142380"/>
          </a:xfrm>
          <a:prstGeom prst="rect">
            <a:avLst/>
          </a:prstGeom>
        </p:spPr>
      </p:pic>
      <p:pic>
        <p:nvPicPr>
          <p:cNvPr id="9" name="Picture 8">
            <a:extLst>
              <a:ext uri="{FF2B5EF4-FFF2-40B4-BE49-F238E27FC236}">
                <a16:creationId xmlns:a16="http://schemas.microsoft.com/office/drawing/2014/main" id="{002DD2EC-DA7B-8AA1-3AB0-6A48DC07B69C}"/>
              </a:ext>
            </a:extLst>
          </p:cNvPr>
          <p:cNvPicPr>
            <a:picLocks noChangeAspect="1"/>
          </p:cNvPicPr>
          <p:nvPr/>
        </p:nvPicPr>
        <p:blipFill>
          <a:blip r:embed="rId7"/>
          <a:stretch>
            <a:fillRect/>
          </a:stretch>
        </p:blipFill>
        <p:spPr>
          <a:xfrm>
            <a:off x="7401103" y="4564858"/>
            <a:ext cx="4674252" cy="2286319"/>
          </a:xfrm>
          <a:prstGeom prst="rect">
            <a:avLst/>
          </a:prstGeom>
        </p:spPr>
      </p:pic>
    </p:spTree>
    <p:extLst>
      <p:ext uri="{BB962C8B-B14F-4D97-AF65-F5344CB8AC3E}">
        <p14:creationId xmlns:p14="http://schemas.microsoft.com/office/powerpoint/2010/main" val="475683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AE894-5A6D-3EDD-7163-0EBCA9D41FD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E667F2C-D34F-320D-DD0B-83A2430985D3}"/>
              </a:ext>
            </a:extLst>
          </p:cNvPr>
          <p:cNvPicPr>
            <a:picLocks noChangeAspect="1"/>
          </p:cNvPicPr>
          <p:nvPr/>
        </p:nvPicPr>
        <p:blipFill>
          <a:blip r:embed="rId3"/>
          <a:srcRect r="-158" b="11321"/>
          <a:stretch>
            <a:fillRect/>
          </a:stretch>
        </p:blipFill>
        <p:spPr>
          <a:xfrm>
            <a:off x="1641536" y="474453"/>
            <a:ext cx="8908944" cy="5909099"/>
          </a:xfrm>
          <a:prstGeom prst="rect">
            <a:avLst/>
          </a:prstGeom>
        </p:spPr>
      </p:pic>
    </p:spTree>
    <p:extLst>
      <p:ext uri="{BB962C8B-B14F-4D97-AF65-F5344CB8AC3E}">
        <p14:creationId xmlns:p14="http://schemas.microsoft.com/office/powerpoint/2010/main" val="13956589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706FB-FE62-9BBD-2BE0-F957B2497EBF}"/>
              </a:ext>
            </a:extLst>
          </p:cNvPr>
          <p:cNvSpPr>
            <a:spLocks noGrp="1"/>
          </p:cNvSpPr>
          <p:nvPr>
            <p:ph type="title"/>
          </p:nvPr>
        </p:nvSpPr>
        <p:spPr/>
        <p:txBody>
          <a:bodyPr/>
          <a:lstStyle/>
          <a:p>
            <a:endParaRPr lang="en-US"/>
          </a:p>
        </p:txBody>
      </p:sp>
      <p:sp>
        <p:nvSpPr>
          <p:cNvPr id="4" name="Date Placeholder 3">
            <a:extLst>
              <a:ext uri="{FF2B5EF4-FFF2-40B4-BE49-F238E27FC236}">
                <a16:creationId xmlns:a16="http://schemas.microsoft.com/office/drawing/2014/main" id="{9C0ECBA7-9FF8-58B5-DF4E-DF572DD3E529}"/>
              </a:ext>
            </a:extLst>
          </p:cNvPr>
          <p:cNvSpPr>
            <a:spLocks noGrp="1"/>
          </p:cNvSpPr>
          <p:nvPr>
            <p:ph type="dt" sz="half" idx="10"/>
          </p:nvPr>
        </p:nvSpPr>
        <p:spPr/>
        <p:txBody>
          <a:bodyPr/>
          <a:lstStyle/>
          <a:p>
            <a:pPr defTabSz="1219170"/>
            <a:endParaRPr lang="en-US" sz="2400">
              <a:solidFill>
                <a:srgbClr val="052049"/>
              </a:solidFill>
              <a:latin typeface="Arial"/>
            </a:endParaRPr>
          </a:p>
        </p:txBody>
      </p:sp>
      <p:sp>
        <p:nvSpPr>
          <p:cNvPr id="5" name="Footer Placeholder 4">
            <a:extLst>
              <a:ext uri="{FF2B5EF4-FFF2-40B4-BE49-F238E27FC236}">
                <a16:creationId xmlns:a16="http://schemas.microsoft.com/office/drawing/2014/main" id="{C9FB285D-3144-11AE-F521-588C1620EF1E}"/>
              </a:ext>
            </a:extLst>
          </p:cNvPr>
          <p:cNvSpPr>
            <a:spLocks noGrp="1"/>
          </p:cNvSpPr>
          <p:nvPr>
            <p:ph type="ftr" sz="quarter" idx="11"/>
          </p:nvPr>
        </p:nvSpPr>
        <p:spPr/>
        <p:txBody>
          <a:bodyPr/>
          <a:lstStyle/>
          <a:p>
            <a:pPr defTabSz="1219170"/>
            <a:r>
              <a:rPr lang="en-US">
                <a:solidFill>
                  <a:srgbClr val="052049"/>
                </a:solidFill>
              </a:rPr>
              <a:t>Ebbs and Flows of CWF 11/2/25</a:t>
            </a:r>
          </a:p>
        </p:txBody>
      </p:sp>
      <p:sp>
        <p:nvSpPr>
          <p:cNvPr id="6" name="Slide Number Placeholder 5">
            <a:extLst>
              <a:ext uri="{FF2B5EF4-FFF2-40B4-BE49-F238E27FC236}">
                <a16:creationId xmlns:a16="http://schemas.microsoft.com/office/drawing/2014/main" id="{EA68B450-9038-2306-8838-8BFEDD198794}"/>
              </a:ext>
            </a:extLst>
          </p:cNvPr>
          <p:cNvSpPr>
            <a:spLocks noGrp="1"/>
          </p:cNvSpPr>
          <p:nvPr>
            <p:ph type="sldNum" sz="quarter" idx="12"/>
          </p:nvPr>
        </p:nvSpPr>
        <p:spPr/>
        <p:txBody>
          <a:bodyPr/>
          <a:lstStyle/>
          <a:p>
            <a:pPr defTabSz="1219170"/>
            <a:fld id="{91F18EF7-BE1E-4ECB-84D4-67C2B4D8F095}" type="slidenum">
              <a:rPr lang="en-US">
                <a:solidFill>
                  <a:srgbClr val="052049"/>
                </a:solidFill>
              </a:rPr>
              <a:pPr defTabSz="1219170"/>
              <a:t>56</a:t>
            </a:fld>
            <a:endParaRPr lang="en-US">
              <a:solidFill>
                <a:srgbClr val="052049"/>
              </a:solidFill>
            </a:endParaRPr>
          </a:p>
        </p:txBody>
      </p:sp>
      <p:pic>
        <p:nvPicPr>
          <p:cNvPr id="19458" name="Picture 2">
            <a:extLst>
              <a:ext uri="{FF2B5EF4-FFF2-40B4-BE49-F238E27FC236}">
                <a16:creationId xmlns:a16="http://schemas.microsoft.com/office/drawing/2014/main" id="{BD59C2D2-7FA1-E742-71C5-408D3F5B9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672" y="1"/>
            <a:ext cx="9393491" cy="6962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7">
            <a:extLst>
              <a:ext uri="{FF2B5EF4-FFF2-40B4-BE49-F238E27FC236}">
                <a16:creationId xmlns:a16="http://schemas.microsoft.com/office/drawing/2014/main" id="{A48D62B5-D3FB-31BC-97C2-98811FBFD52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635222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8E0B6-8A27-C457-D578-236516901009}"/>
              </a:ext>
            </a:extLst>
          </p:cNvPr>
          <p:cNvSpPr>
            <a:spLocks noGrp="1"/>
          </p:cNvSpPr>
          <p:nvPr>
            <p:ph type="title"/>
          </p:nvPr>
        </p:nvSpPr>
        <p:spPr/>
        <p:txBody>
          <a:bodyPr/>
          <a:lstStyle/>
          <a:p>
            <a:pPr algn="ctr"/>
            <a:r>
              <a:rPr lang="en-US" sz="8800">
                <a:latin typeface="Garamond"/>
                <a:cs typeface="Arial"/>
              </a:rPr>
              <a:t>FDA Panel</a:t>
            </a:r>
            <a:endParaRPr lang="en-US" sz="8800"/>
          </a:p>
        </p:txBody>
      </p:sp>
      <p:pic>
        <p:nvPicPr>
          <p:cNvPr id="7" name="Content Placeholder 6">
            <a:extLst>
              <a:ext uri="{FF2B5EF4-FFF2-40B4-BE49-F238E27FC236}">
                <a16:creationId xmlns:a16="http://schemas.microsoft.com/office/drawing/2014/main" id="{8979F275-AC23-4963-C35E-3D5D4AA0431C}"/>
              </a:ext>
            </a:extLst>
          </p:cNvPr>
          <p:cNvPicPr>
            <a:picLocks noGrp="1" noChangeAspect="1"/>
          </p:cNvPicPr>
          <p:nvPr>
            <p:ph idx="1"/>
          </p:nvPr>
        </p:nvPicPr>
        <p:blipFill>
          <a:blip r:embed="rId2"/>
          <a:srcRect l="-1636" t="20065" r="10830" b="34951"/>
          <a:stretch>
            <a:fillRect/>
          </a:stretch>
        </p:blipFill>
        <p:spPr>
          <a:xfrm>
            <a:off x="602042" y="1710758"/>
            <a:ext cx="10986969" cy="4004855"/>
          </a:xfrm>
          <a:prstGeom prst="rect">
            <a:avLst/>
          </a:prstGeom>
        </p:spPr>
      </p:pic>
      <p:sp>
        <p:nvSpPr>
          <p:cNvPr id="4" name="Date Placeholder 3">
            <a:extLst>
              <a:ext uri="{FF2B5EF4-FFF2-40B4-BE49-F238E27FC236}">
                <a16:creationId xmlns:a16="http://schemas.microsoft.com/office/drawing/2014/main" id="{3A3B8607-B120-B918-D1B4-773751910EC8}"/>
              </a:ext>
            </a:extLst>
          </p:cNvPr>
          <p:cNvSpPr>
            <a:spLocks noGrp="1"/>
          </p:cNvSpPr>
          <p:nvPr>
            <p:ph type="dt" sz="half" idx="10"/>
          </p:nvPr>
        </p:nvSpPr>
        <p:spPr/>
        <p:txBody>
          <a:bodyPr/>
          <a:lstStyle/>
          <a:p>
            <a:r>
              <a:rPr lang="en-US" dirty="0"/>
              <a:t> </a:t>
            </a:r>
          </a:p>
        </p:txBody>
      </p:sp>
    </p:spTree>
    <p:extLst>
      <p:ext uri="{BB962C8B-B14F-4D97-AF65-F5344CB8AC3E}">
        <p14:creationId xmlns:p14="http://schemas.microsoft.com/office/powerpoint/2010/main" val="29493197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C34B2-6C9B-E24F-3368-8BDD79DEDB32}"/>
              </a:ext>
            </a:extLst>
          </p:cNvPr>
          <p:cNvSpPr>
            <a:spLocks noGrp="1"/>
          </p:cNvSpPr>
          <p:nvPr>
            <p:ph type="title"/>
          </p:nvPr>
        </p:nvSpPr>
        <p:spPr/>
        <p:txBody>
          <a:bodyPr/>
          <a:lstStyle/>
          <a:p>
            <a:r>
              <a:rPr lang="en-US" sz="4267"/>
              <a:t>Cohort Studies with Comparable CWF and IQ</a:t>
            </a:r>
          </a:p>
        </p:txBody>
      </p:sp>
      <p:sp>
        <p:nvSpPr>
          <p:cNvPr id="3" name="Content Placeholder 2">
            <a:extLst>
              <a:ext uri="{FF2B5EF4-FFF2-40B4-BE49-F238E27FC236}">
                <a16:creationId xmlns:a16="http://schemas.microsoft.com/office/drawing/2014/main" id="{5BA3D2A6-CC4D-9F6A-48B0-4629E24E1E3F}"/>
              </a:ext>
            </a:extLst>
          </p:cNvPr>
          <p:cNvSpPr>
            <a:spLocks noGrp="1"/>
          </p:cNvSpPr>
          <p:nvPr>
            <p:ph idx="1"/>
          </p:nvPr>
        </p:nvSpPr>
        <p:spPr/>
        <p:txBody>
          <a:bodyPr/>
          <a:lstStyle/>
          <a:p>
            <a:endParaRPr lang="en-US"/>
          </a:p>
        </p:txBody>
      </p:sp>
      <p:sp>
        <p:nvSpPr>
          <p:cNvPr id="5" name="Footer Placeholder 4">
            <a:extLst>
              <a:ext uri="{FF2B5EF4-FFF2-40B4-BE49-F238E27FC236}">
                <a16:creationId xmlns:a16="http://schemas.microsoft.com/office/drawing/2014/main" id="{E5A44CE6-E0A5-A8D4-71A0-12B5E1D85B24}"/>
              </a:ext>
            </a:extLst>
          </p:cNvPr>
          <p:cNvSpPr>
            <a:spLocks noGrp="1"/>
          </p:cNvSpPr>
          <p:nvPr>
            <p:ph type="ftr" sz="quarter" idx="11"/>
          </p:nvPr>
        </p:nvSpPr>
        <p:spPr/>
        <p:txBody>
          <a:bodyPr/>
          <a:lstStyle/>
          <a:p>
            <a:pPr defTabSz="1219170"/>
            <a:r>
              <a:rPr lang="en-US">
                <a:solidFill>
                  <a:srgbClr val="052049"/>
                </a:solidFill>
              </a:rPr>
              <a:t>Ebbs and Flows of CWF 11/2/25</a:t>
            </a:r>
          </a:p>
        </p:txBody>
      </p:sp>
      <p:sp>
        <p:nvSpPr>
          <p:cNvPr id="6" name="Slide Number Placeholder 5">
            <a:extLst>
              <a:ext uri="{FF2B5EF4-FFF2-40B4-BE49-F238E27FC236}">
                <a16:creationId xmlns:a16="http://schemas.microsoft.com/office/drawing/2014/main" id="{15706917-DD49-F6F4-B2EB-9573F09CC7B3}"/>
              </a:ext>
            </a:extLst>
          </p:cNvPr>
          <p:cNvSpPr>
            <a:spLocks noGrp="1"/>
          </p:cNvSpPr>
          <p:nvPr>
            <p:ph type="sldNum" sz="quarter" idx="12"/>
          </p:nvPr>
        </p:nvSpPr>
        <p:spPr/>
        <p:txBody>
          <a:bodyPr/>
          <a:lstStyle/>
          <a:p>
            <a:pPr defTabSz="1219170"/>
            <a:fld id="{91F18EF7-BE1E-4ECB-84D4-67C2B4D8F095}" type="slidenum">
              <a:rPr lang="en-US">
                <a:solidFill>
                  <a:srgbClr val="052049"/>
                </a:solidFill>
              </a:rPr>
              <a:pPr defTabSz="1219170"/>
              <a:t>58</a:t>
            </a:fld>
            <a:endParaRPr lang="en-US">
              <a:solidFill>
                <a:srgbClr val="052049"/>
              </a:solidFill>
            </a:endParaRPr>
          </a:p>
        </p:txBody>
      </p:sp>
      <p:pic>
        <p:nvPicPr>
          <p:cNvPr id="8" name="Picture 7">
            <a:extLst>
              <a:ext uri="{FF2B5EF4-FFF2-40B4-BE49-F238E27FC236}">
                <a16:creationId xmlns:a16="http://schemas.microsoft.com/office/drawing/2014/main" id="{05F65A5E-7892-2193-14D3-F559E5211AC8}"/>
              </a:ext>
            </a:extLst>
          </p:cNvPr>
          <p:cNvPicPr>
            <a:picLocks noChangeAspect="1"/>
          </p:cNvPicPr>
          <p:nvPr/>
        </p:nvPicPr>
        <p:blipFill>
          <a:blip r:embed="rId3"/>
          <a:stretch>
            <a:fillRect/>
          </a:stretch>
        </p:blipFill>
        <p:spPr>
          <a:xfrm>
            <a:off x="55484" y="1204302"/>
            <a:ext cx="11947627" cy="5174503"/>
          </a:xfrm>
          <a:prstGeom prst="rect">
            <a:avLst/>
          </a:prstGeom>
        </p:spPr>
      </p:pic>
      <p:sp>
        <p:nvSpPr>
          <p:cNvPr id="9" name="TextBox 8">
            <a:extLst>
              <a:ext uri="{FF2B5EF4-FFF2-40B4-BE49-F238E27FC236}">
                <a16:creationId xmlns:a16="http://schemas.microsoft.com/office/drawing/2014/main" id="{15A6555A-78B8-1D7B-6ECC-E34908B91E3A}"/>
              </a:ext>
            </a:extLst>
          </p:cNvPr>
          <p:cNvSpPr txBox="1"/>
          <p:nvPr/>
        </p:nvSpPr>
        <p:spPr>
          <a:xfrm>
            <a:off x="2240924" y="1011693"/>
            <a:ext cx="9346296" cy="369332"/>
          </a:xfrm>
          <a:prstGeom prst="rect">
            <a:avLst/>
          </a:prstGeom>
          <a:noFill/>
        </p:spPr>
        <p:txBody>
          <a:bodyPr wrap="square" rtlCol="0">
            <a:spAutoFit/>
          </a:bodyPr>
          <a:lstStyle/>
          <a:p>
            <a:pPr defTabSz="1219170">
              <a:tabLst>
                <a:tab pos="2793930" algn="ctr"/>
                <a:tab pos="4854453" algn="ctr"/>
                <a:tab pos="6683208" algn="ctr"/>
              </a:tabLst>
            </a:pPr>
            <a:r>
              <a:rPr lang="en-US">
                <a:solidFill>
                  <a:srgbClr val="052049"/>
                </a:solidFill>
                <a:latin typeface="Arial"/>
              </a:rPr>
              <a:t>New Zealand                        Canada	Spain	Canada	          Australia</a:t>
            </a:r>
          </a:p>
        </p:txBody>
      </p:sp>
    </p:spTree>
    <p:extLst>
      <p:ext uri="{BB962C8B-B14F-4D97-AF65-F5344CB8AC3E}">
        <p14:creationId xmlns:p14="http://schemas.microsoft.com/office/powerpoint/2010/main" val="33036337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91A2-2F3E-198A-1526-CDC1CFD4DD47}"/>
              </a:ext>
            </a:extLst>
          </p:cNvPr>
          <p:cNvSpPr>
            <a:spLocks noGrp="1"/>
          </p:cNvSpPr>
          <p:nvPr>
            <p:ph type="title"/>
          </p:nvPr>
        </p:nvSpPr>
        <p:spPr>
          <a:xfrm>
            <a:off x="646947" y="112450"/>
            <a:ext cx="10898107" cy="611449"/>
          </a:xfrm>
        </p:spPr>
        <p:txBody>
          <a:bodyPr/>
          <a:lstStyle/>
          <a:p>
            <a:r>
              <a:rPr lang="en-US" sz="4267" b="1"/>
              <a:t>Childhood</a:t>
            </a:r>
            <a:r>
              <a:rPr lang="en-US" sz="4267"/>
              <a:t> </a:t>
            </a:r>
            <a:r>
              <a:rPr lang="en-US" sz="4267" b="1"/>
              <a:t>Fluoride Exposure and Cognition across the Life Course</a:t>
            </a:r>
            <a:br>
              <a:rPr lang="en-US" sz="4267" b="1"/>
            </a:br>
            <a:r>
              <a:rPr lang="en-US"/>
              <a:t> </a:t>
            </a:r>
          </a:p>
        </p:txBody>
      </p:sp>
      <p:sp>
        <p:nvSpPr>
          <p:cNvPr id="3" name="Content Placeholder 2">
            <a:extLst>
              <a:ext uri="{FF2B5EF4-FFF2-40B4-BE49-F238E27FC236}">
                <a16:creationId xmlns:a16="http://schemas.microsoft.com/office/drawing/2014/main" id="{96DAC6EE-32A4-E38E-E760-37759D53E4B3}"/>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4D2B22F5-E88A-6894-6CAF-A0DAD48B8F28}"/>
              </a:ext>
            </a:extLst>
          </p:cNvPr>
          <p:cNvSpPr>
            <a:spLocks noGrp="1"/>
          </p:cNvSpPr>
          <p:nvPr>
            <p:ph type="dt" sz="half" idx="10"/>
          </p:nvPr>
        </p:nvSpPr>
        <p:spPr/>
        <p:txBody>
          <a:bodyPr/>
          <a:lstStyle/>
          <a:p>
            <a:pPr defTabSz="1219170"/>
            <a:r>
              <a:rPr lang="en-US" sz="2400">
                <a:solidFill>
                  <a:srgbClr val="052049"/>
                </a:solidFill>
                <a:latin typeface="Arial"/>
              </a:rPr>
              <a:t> </a:t>
            </a:r>
          </a:p>
        </p:txBody>
      </p:sp>
      <p:sp>
        <p:nvSpPr>
          <p:cNvPr id="5" name="Footer Placeholder 4">
            <a:extLst>
              <a:ext uri="{FF2B5EF4-FFF2-40B4-BE49-F238E27FC236}">
                <a16:creationId xmlns:a16="http://schemas.microsoft.com/office/drawing/2014/main" id="{9292293A-E7D9-1360-6115-EC32463D2125}"/>
              </a:ext>
            </a:extLst>
          </p:cNvPr>
          <p:cNvSpPr>
            <a:spLocks noGrp="1"/>
          </p:cNvSpPr>
          <p:nvPr>
            <p:ph type="ftr" sz="quarter" idx="11"/>
          </p:nvPr>
        </p:nvSpPr>
        <p:spPr/>
        <p:txBody>
          <a:bodyPr/>
          <a:lstStyle/>
          <a:p>
            <a:pPr defTabSz="1219170"/>
            <a:r>
              <a:rPr lang="en-US">
                <a:solidFill>
                  <a:srgbClr val="052049"/>
                </a:solidFill>
              </a:rPr>
              <a:t>CFSF Kickoff: Fluoride 2/19/26</a:t>
            </a:r>
          </a:p>
        </p:txBody>
      </p:sp>
      <p:sp>
        <p:nvSpPr>
          <p:cNvPr id="6" name="Slide Number Placeholder 5">
            <a:extLst>
              <a:ext uri="{FF2B5EF4-FFF2-40B4-BE49-F238E27FC236}">
                <a16:creationId xmlns:a16="http://schemas.microsoft.com/office/drawing/2014/main" id="{27E3D6C4-124F-47D2-1D31-F25A6BA37FC8}"/>
              </a:ext>
            </a:extLst>
          </p:cNvPr>
          <p:cNvSpPr>
            <a:spLocks noGrp="1"/>
          </p:cNvSpPr>
          <p:nvPr>
            <p:ph type="sldNum" sz="quarter" idx="12"/>
          </p:nvPr>
        </p:nvSpPr>
        <p:spPr/>
        <p:txBody>
          <a:bodyPr/>
          <a:lstStyle/>
          <a:p>
            <a:pPr defTabSz="1219170"/>
            <a:fld id="{91F18EF7-BE1E-4ECB-84D4-67C2B4D8F095}" type="slidenum">
              <a:rPr lang="en-US">
                <a:solidFill>
                  <a:srgbClr val="052049"/>
                </a:solidFill>
              </a:rPr>
              <a:pPr defTabSz="1219170"/>
              <a:t>59</a:t>
            </a:fld>
            <a:endParaRPr lang="en-US">
              <a:solidFill>
                <a:srgbClr val="052049"/>
              </a:solidFill>
            </a:endParaRPr>
          </a:p>
        </p:txBody>
      </p:sp>
      <p:pic>
        <p:nvPicPr>
          <p:cNvPr id="8" name="Picture 7">
            <a:extLst>
              <a:ext uri="{FF2B5EF4-FFF2-40B4-BE49-F238E27FC236}">
                <a16:creationId xmlns:a16="http://schemas.microsoft.com/office/drawing/2014/main" id="{FE9BC64B-45D2-9698-0515-C0834410A0A3}"/>
              </a:ext>
            </a:extLst>
          </p:cNvPr>
          <p:cNvPicPr>
            <a:picLocks noChangeAspect="1"/>
          </p:cNvPicPr>
          <p:nvPr/>
        </p:nvPicPr>
        <p:blipFill>
          <a:blip r:embed="rId2"/>
          <a:stretch>
            <a:fillRect/>
          </a:stretch>
        </p:blipFill>
        <p:spPr>
          <a:xfrm>
            <a:off x="0" y="1263463"/>
            <a:ext cx="12192000" cy="5626475"/>
          </a:xfrm>
          <a:prstGeom prst="rect">
            <a:avLst/>
          </a:prstGeom>
        </p:spPr>
      </p:pic>
      <p:sp>
        <p:nvSpPr>
          <p:cNvPr id="9" name="TextBox 8">
            <a:extLst>
              <a:ext uri="{FF2B5EF4-FFF2-40B4-BE49-F238E27FC236}">
                <a16:creationId xmlns:a16="http://schemas.microsoft.com/office/drawing/2014/main" id="{9FD2BAE7-5754-1D5F-5B7F-4D103D039653}"/>
              </a:ext>
            </a:extLst>
          </p:cNvPr>
          <p:cNvSpPr txBox="1"/>
          <p:nvPr/>
        </p:nvSpPr>
        <p:spPr bwMode="auto">
          <a:xfrm>
            <a:off x="6096000" y="825271"/>
            <a:ext cx="5954322" cy="410433"/>
          </a:xfrm>
          <a:prstGeom prst="rect">
            <a:avLst/>
          </a:prstGeom>
          <a:noFill/>
          <a:ln w="19050" algn="ctr">
            <a:noFill/>
            <a:miter lim="800000"/>
            <a:headEnd/>
            <a:tailEnd/>
          </a:ln>
        </p:spPr>
        <p:txBody>
          <a:bodyPr wrap="none" lIns="0" tIns="0" rIns="0" bIns="0" rtlCol="0">
            <a:spAutoFit/>
          </a:bodyPr>
          <a:lstStyle/>
          <a:p>
            <a:pPr defTabSz="1219170"/>
            <a:r>
              <a:rPr lang="en-US" sz="2667">
                <a:solidFill>
                  <a:srgbClr val="052049"/>
                </a:solidFill>
                <a:latin typeface="Arial"/>
              </a:rPr>
              <a:t>Warren et al, Science Advances, 11/25 </a:t>
            </a:r>
          </a:p>
        </p:txBody>
      </p:sp>
    </p:spTree>
    <p:extLst>
      <p:ext uri="{BB962C8B-B14F-4D97-AF65-F5344CB8AC3E}">
        <p14:creationId xmlns:p14="http://schemas.microsoft.com/office/powerpoint/2010/main" val="2920733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2BFA2-63F1-136F-DD7B-E851E7ACA368}"/>
              </a:ext>
            </a:extLst>
          </p:cNvPr>
          <p:cNvSpPr>
            <a:spLocks noGrp="1"/>
          </p:cNvSpPr>
          <p:nvPr>
            <p:ph type="ctrTitle"/>
          </p:nvPr>
        </p:nvSpPr>
        <p:spPr>
          <a:xfrm>
            <a:off x="576942" y="2313862"/>
            <a:ext cx="7358744" cy="1636974"/>
          </a:xfrm>
        </p:spPr>
        <p:txBody>
          <a:bodyPr/>
          <a:lstStyle/>
          <a:p>
            <a:r>
              <a:rPr lang="en-US">
                <a:latin typeface="Arial"/>
                <a:cs typeface="Arial"/>
              </a:rPr>
              <a:t>OOH Staff Updates</a:t>
            </a:r>
            <a:endParaRPr lang="en-US"/>
          </a:p>
        </p:txBody>
      </p:sp>
    </p:spTree>
    <p:extLst>
      <p:ext uri="{BB962C8B-B14F-4D97-AF65-F5344CB8AC3E}">
        <p14:creationId xmlns:p14="http://schemas.microsoft.com/office/powerpoint/2010/main" val="37356714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4CC10-08B6-12CA-28C1-6B4D3FBA593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E838B58-AA12-4335-C740-17A59CB6FC3E}"/>
              </a:ext>
            </a:extLst>
          </p:cNvPr>
          <p:cNvSpPr>
            <a:spLocks noGrp="1"/>
          </p:cNvSpPr>
          <p:nvPr>
            <p:ph type="title"/>
          </p:nvPr>
        </p:nvSpPr>
        <p:spPr>
          <a:xfrm>
            <a:off x="532893" y="-610167"/>
            <a:ext cx="10898107" cy="611449"/>
          </a:xfrm>
        </p:spPr>
        <p:txBody>
          <a:bodyPr/>
          <a:lstStyle/>
          <a:p>
            <a:endParaRPr lang="en-US"/>
          </a:p>
        </p:txBody>
      </p:sp>
      <p:pic>
        <p:nvPicPr>
          <p:cNvPr id="9" name="Picture 8">
            <a:extLst>
              <a:ext uri="{FF2B5EF4-FFF2-40B4-BE49-F238E27FC236}">
                <a16:creationId xmlns:a16="http://schemas.microsoft.com/office/drawing/2014/main" id="{27C6A941-4A74-46BD-F17A-281C2A5391D4}"/>
              </a:ext>
            </a:extLst>
          </p:cNvPr>
          <p:cNvPicPr>
            <a:picLocks noChangeAspect="1"/>
          </p:cNvPicPr>
          <p:nvPr/>
        </p:nvPicPr>
        <p:blipFill>
          <a:blip r:embed="rId2"/>
          <a:srcRect l="3259" t="12910" b="6783"/>
          <a:stretch>
            <a:fillRect/>
          </a:stretch>
        </p:blipFill>
        <p:spPr>
          <a:xfrm>
            <a:off x="497997" y="516980"/>
            <a:ext cx="10975143" cy="4932417"/>
          </a:xfrm>
          <a:prstGeom prst="rect">
            <a:avLst/>
          </a:prstGeom>
        </p:spPr>
      </p:pic>
      <p:sp>
        <p:nvSpPr>
          <p:cNvPr id="12" name="Title 3">
            <a:extLst>
              <a:ext uri="{FF2B5EF4-FFF2-40B4-BE49-F238E27FC236}">
                <a16:creationId xmlns:a16="http://schemas.microsoft.com/office/drawing/2014/main" id="{BB3FE2C5-26D0-4A93-F45F-E7B4C2D50608}"/>
              </a:ext>
            </a:extLst>
          </p:cNvPr>
          <p:cNvSpPr txBox="1">
            <a:spLocks/>
          </p:cNvSpPr>
          <p:nvPr/>
        </p:nvSpPr>
        <p:spPr>
          <a:xfrm>
            <a:off x="4090132" y="521424"/>
            <a:ext cx="2998057" cy="3390221"/>
          </a:xfrm>
          <a:prstGeom prst="rect">
            <a:avLst/>
          </a:prstGeom>
        </p:spPr>
        <p:txBody>
          <a:bodyPr vert="horz" wrap="square" lIns="121920" tIns="60960" rIns="121920" bIns="60960" rtlCol="0" anchor="b" anchorCtr="0">
            <a:noAutofit/>
          </a:bodyPr>
          <a:lstStyle>
            <a:lvl1pPr algn="l" defTabSz="914378" rtl="0" eaLnBrk="1" latinLnBrk="0" hangingPunct="1">
              <a:lnSpc>
                <a:spcPct val="85000"/>
              </a:lnSpc>
              <a:spcBef>
                <a:spcPct val="0"/>
              </a:spcBef>
              <a:buNone/>
              <a:defRPr lang="en-US" sz="3600" b="0" i="0" kern="1200" cap="none" spc="0" baseline="0">
                <a:solidFill>
                  <a:schemeClr val="tx1"/>
                </a:solidFill>
                <a:latin typeface="Garamond" panose="02020404030301010803" pitchFamily="18" charset="0"/>
                <a:ea typeface="Helvetica Neue" panose="02000503000000020004" pitchFamily="2" charset="0"/>
                <a:cs typeface="Arial" panose="020B0604020202020204" pitchFamily="34" charset="0"/>
              </a:defRPr>
            </a:lvl1pPr>
          </a:lstStyle>
          <a:p>
            <a:pPr algn="ctr"/>
            <a:endParaRPr lang="en-US" sz="4800" dirty="0">
              <a:latin typeface="+mn-lt"/>
              <a:cs typeface="Arial"/>
            </a:endParaRPr>
          </a:p>
          <a:p>
            <a:pPr algn="ctr"/>
            <a:r>
              <a:rPr lang="en-US" sz="4800" dirty="0">
                <a:latin typeface="+mn-lt"/>
                <a:cs typeface="Arial"/>
              </a:rPr>
              <a:t>Fluoride Strategic Meeting 6/25</a:t>
            </a:r>
            <a:endParaRPr lang="en-US" sz="4800">
              <a:cs typeface="Arial"/>
            </a:endParaRPr>
          </a:p>
        </p:txBody>
      </p:sp>
    </p:spTree>
    <p:extLst>
      <p:ext uri="{BB962C8B-B14F-4D97-AF65-F5344CB8AC3E}">
        <p14:creationId xmlns:p14="http://schemas.microsoft.com/office/powerpoint/2010/main" val="3581186055"/>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4E619-FA04-84C3-AC99-E814C512CD8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1E59A5E-7382-912E-24F0-FB57CA5507D6}"/>
              </a:ext>
            </a:extLst>
          </p:cNvPr>
          <p:cNvPicPr>
            <a:picLocks noChangeAspect="1"/>
          </p:cNvPicPr>
          <p:nvPr/>
        </p:nvPicPr>
        <p:blipFill>
          <a:blip r:embed="rId2"/>
          <a:srcRect t="15304" r="-192" b="5660"/>
          <a:stretch>
            <a:fillRect/>
          </a:stretch>
        </p:blipFill>
        <p:spPr>
          <a:xfrm>
            <a:off x="58484" y="460075"/>
            <a:ext cx="12069669" cy="5334043"/>
          </a:xfrm>
          <a:prstGeom prst="rect">
            <a:avLst/>
          </a:prstGeom>
        </p:spPr>
      </p:pic>
    </p:spTree>
    <p:extLst>
      <p:ext uri="{BB962C8B-B14F-4D97-AF65-F5344CB8AC3E}">
        <p14:creationId xmlns:p14="http://schemas.microsoft.com/office/powerpoint/2010/main" val="3335192197"/>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5B77ABF-B827-F670-EFBC-4612861DBD0E}"/>
              </a:ext>
            </a:extLst>
          </p:cNvPr>
          <p:cNvSpPr>
            <a:spLocks noGrp="1"/>
          </p:cNvSpPr>
          <p:nvPr>
            <p:ph type="dt" sz="half" idx="2"/>
          </p:nvPr>
        </p:nvSpPr>
        <p:spPr/>
        <p:txBody>
          <a:bodyPr/>
          <a:lstStyle/>
          <a:p>
            <a:r>
              <a:rPr lang="en-US"/>
              <a:t> </a:t>
            </a:r>
            <a:endParaRPr lang="en-US" dirty="0"/>
          </a:p>
        </p:txBody>
      </p:sp>
      <p:sp>
        <p:nvSpPr>
          <p:cNvPr id="5" name="Footer Placeholder 4">
            <a:extLst>
              <a:ext uri="{FF2B5EF4-FFF2-40B4-BE49-F238E27FC236}">
                <a16:creationId xmlns:a16="http://schemas.microsoft.com/office/drawing/2014/main" id="{24412E01-8D75-3C52-FFAE-96C691224694}"/>
              </a:ext>
            </a:extLst>
          </p:cNvPr>
          <p:cNvSpPr>
            <a:spLocks noGrp="1"/>
          </p:cNvSpPr>
          <p:nvPr>
            <p:ph type="ftr" sz="quarter" idx="4294967295"/>
          </p:nvPr>
        </p:nvSpPr>
        <p:spPr>
          <a:xfrm>
            <a:off x="0" y="6470651"/>
            <a:ext cx="5748867" cy="137583"/>
          </a:xfrm>
        </p:spPr>
        <p:txBody>
          <a:bodyPr/>
          <a:lstStyle/>
          <a:p>
            <a:r>
              <a:rPr lang="en-US" dirty="0"/>
              <a:t>CFSF Kickoff: Fluoride 2/19/26</a:t>
            </a:r>
          </a:p>
        </p:txBody>
      </p:sp>
      <p:sp>
        <p:nvSpPr>
          <p:cNvPr id="6" name="Slide Number Placeholder 5">
            <a:extLst>
              <a:ext uri="{FF2B5EF4-FFF2-40B4-BE49-F238E27FC236}">
                <a16:creationId xmlns:a16="http://schemas.microsoft.com/office/drawing/2014/main" id="{2DADBED9-EDE0-2C4E-3CB1-1BE5A3690DD5}"/>
              </a:ext>
            </a:extLst>
          </p:cNvPr>
          <p:cNvSpPr>
            <a:spLocks noGrp="1"/>
          </p:cNvSpPr>
          <p:nvPr>
            <p:ph type="sldNum" sz="quarter" idx="4294967295"/>
          </p:nvPr>
        </p:nvSpPr>
        <p:spPr>
          <a:xfrm>
            <a:off x="1" y="6453718"/>
            <a:ext cx="328084" cy="154516"/>
          </a:xfrm>
        </p:spPr>
        <p:txBody>
          <a:bodyPr/>
          <a:lstStyle/>
          <a:p>
            <a:fld id="{91F18EF7-BE1E-4ECB-84D4-67C2B4D8F095}" type="slidenum">
              <a:rPr lang="en-US" smtClean="0"/>
              <a:t>62</a:t>
            </a:fld>
            <a:endParaRPr lang="en-US"/>
          </a:p>
        </p:txBody>
      </p:sp>
      <p:pic>
        <p:nvPicPr>
          <p:cNvPr id="9" name="Picture 8">
            <a:extLst>
              <a:ext uri="{FF2B5EF4-FFF2-40B4-BE49-F238E27FC236}">
                <a16:creationId xmlns:a16="http://schemas.microsoft.com/office/drawing/2014/main" id="{7984AEC7-752D-B7B2-6F93-DAB4A5F26DCB}"/>
              </a:ext>
            </a:extLst>
          </p:cNvPr>
          <p:cNvPicPr>
            <a:picLocks noChangeAspect="1"/>
          </p:cNvPicPr>
          <p:nvPr/>
        </p:nvPicPr>
        <p:blipFill>
          <a:blip r:embed="rId3"/>
          <a:stretch>
            <a:fillRect/>
          </a:stretch>
        </p:blipFill>
        <p:spPr>
          <a:xfrm>
            <a:off x="3765977" y="316303"/>
            <a:ext cx="4660047" cy="6297283"/>
          </a:xfrm>
          <a:prstGeom prst="rect">
            <a:avLst/>
          </a:prstGeom>
        </p:spPr>
      </p:pic>
    </p:spTree>
    <p:extLst>
      <p:ext uri="{BB962C8B-B14F-4D97-AF65-F5344CB8AC3E}">
        <p14:creationId xmlns:p14="http://schemas.microsoft.com/office/powerpoint/2010/main" val="1438982890"/>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BD29B-DB1B-9799-684F-905DA78AD0C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64F8788-9478-9A2E-1963-D88F59637904}"/>
              </a:ext>
            </a:extLst>
          </p:cNvPr>
          <p:cNvSpPr>
            <a:spLocks noGrp="1"/>
          </p:cNvSpPr>
          <p:nvPr>
            <p:ph type="ftr" sz="quarter" idx="12"/>
          </p:nvPr>
        </p:nvSpPr>
        <p:spPr/>
        <p:txBody>
          <a:bodyPr/>
          <a:lstStyle/>
          <a:p>
            <a:pPr defTabSz="1219170"/>
            <a:r>
              <a:rPr lang="en-US">
                <a:solidFill>
                  <a:srgbClr val="FFFFFF"/>
                </a:solidFill>
              </a:rPr>
              <a:t>COHTAC Fluoride at LOHP Convening 5/25</a:t>
            </a:r>
          </a:p>
        </p:txBody>
      </p:sp>
      <p:sp>
        <p:nvSpPr>
          <p:cNvPr id="3" name="Slide Number Placeholder 2">
            <a:extLst>
              <a:ext uri="{FF2B5EF4-FFF2-40B4-BE49-F238E27FC236}">
                <a16:creationId xmlns:a16="http://schemas.microsoft.com/office/drawing/2014/main" id="{E0034541-A7ED-7B06-6FBD-9E96E8066930}"/>
              </a:ext>
            </a:extLst>
          </p:cNvPr>
          <p:cNvSpPr>
            <a:spLocks noGrp="1"/>
          </p:cNvSpPr>
          <p:nvPr>
            <p:ph type="sldNum" sz="quarter" idx="13"/>
          </p:nvPr>
        </p:nvSpPr>
        <p:spPr/>
        <p:txBody>
          <a:bodyPr/>
          <a:lstStyle/>
          <a:p>
            <a:pPr defTabSz="1219170"/>
            <a:fld id="{7BCC8D0D-EAEC-449D-9161-023DFF90F2E2}" type="slidenum">
              <a:rPr lang="en-US">
                <a:solidFill>
                  <a:srgbClr val="FFFFFF"/>
                </a:solidFill>
              </a:rPr>
              <a:pPr defTabSz="1219170"/>
              <a:t>63</a:t>
            </a:fld>
            <a:endParaRPr lang="en-US">
              <a:solidFill>
                <a:srgbClr val="FFFFFF"/>
              </a:solidFill>
            </a:endParaRPr>
          </a:p>
        </p:txBody>
      </p:sp>
      <p:sp>
        <p:nvSpPr>
          <p:cNvPr id="4" name="Title 3">
            <a:extLst>
              <a:ext uri="{FF2B5EF4-FFF2-40B4-BE49-F238E27FC236}">
                <a16:creationId xmlns:a16="http://schemas.microsoft.com/office/drawing/2014/main" id="{608D81A0-25DD-E6E3-7FD7-B6F5485CBC0C}"/>
              </a:ext>
            </a:extLst>
          </p:cNvPr>
          <p:cNvSpPr>
            <a:spLocks noGrp="1"/>
          </p:cNvSpPr>
          <p:nvPr>
            <p:ph type="title"/>
          </p:nvPr>
        </p:nvSpPr>
        <p:spPr/>
        <p:txBody>
          <a:bodyPr/>
          <a:lstStyle/>
          <a:p>
            <a:r>
              <a:rPr lang="en-US"/>
              <a:t>How Fluoride TA Can Help You</a:t>
            </a:r>
          </a:p>
        </p:txBody>
      </p:sp>
      <p:sp>
        <p:nvSpPr>
          <p:cNvPr id="5" name="Text Placeholder 4">
            <a:extLst>
              <a:ext uri="{FF2B5EF4-FFF2-40B4-BE49-F238E27FC236}">
                <a16:creationId xmlns:a16="http://schemas.microsoft.com/office/drawing/2014/main" id="{5B6249A5-DDE9-B2F5-303D-8DC290BF2306}"/>
              </a:ext>
            </a:extLst>
          </p:cNvPr>
          <p:cNvSpPr>
            <a:spLocks noGrp="1"/>
          </p:cNvSpPr>
          <p:nvPr>
            <p:ph type="body" sz="quarter" idx="15"/>
          </p:nvPr>
        </p:nvSpPr>
        <p:spPr/>
        <p:txBody>
          <a:bodyPr/>
          <a:lstStyle/>
          <a:p>
            <a:endParaRPr lang="en-US"/>
          </a:p>
        </p:txBody>
      </p:sp>
      <p:sp>
        <p:nvSpPr>
          <p:cNvPr id="6" name="Content Placeholder 5">
            <a:extLst>
              <a:ext uri="{FF2B5EF4-FFF2-40B4-BE49-F238E27FC236}">
                <a16:creationId xmlns:a16="http://schemas.microsoft.com/office/drawing/2014/main" id="{7CB7CCFB-53A6-D86A-FE01-0EF9BD57175A}"/>
              </a:ext>
            </a:extLst>
          </p:cNvPr>
          <p:cNvSpPr>
            <a:spLocks noGrp="1"/>
          </p:cNvSpPr>
          <p:nvPr>
            <p:ph sz="quarter" idx="18"/>
          </p:nvPr>
        </p:nvSpPr>
        <p:spPr>
          <a:xfrm>
            <a:off x="609603" y="1876838"/>
            <a:ext cx="10893284" cy="3804111"/>
          </a:xfrm>
        </p:spPr>
        <p:txBody>
          <a:bodyPr/>
          <a:lstStyle/>
          <a:p>
            <a:r>
              <a:rPr lang="en-US">
                <a:hlinkClick r:id="rId3"/>
              </a:rPr>
              <a:t>https://oralhealthsupport.ucsf.edu/our-programs/fluoridation</a:t>
            </a:r>
            <a:endParaRPr lang="en-US"/>
          </a:p>
          <a:p>
            <a:pPr lvl="1"/>
            <a:r>
              <a:rPr lang="en-US"/>
              <a:t>Fluoridation Manual includes supports for maintaining (will update for fluorides)</a:t>
            </a:r>
          </a:p>
          <a:p>
            <a:pPr lvl="1"/>
            <a:r>
              <a:rPr lang="en-US"/>
              <a:t>FREE CE for your local water operators (a good reason to reach out to them!)</a:t>
            </a:r>
          </a:p>
          <a:p>
            <a:r>
              <a:rPr lang="en-US"/>
              <a:t>Bimonthly state of the state (including you!) &amp; science updates</a:t>
            </a:r>
          </a:p>
          <a:p>
            <a:pPr lvl="1"/>
            <a:r>
              <a:rPr lang="en-US"/>
              <a:t>Second Wednesdays of odd months, 11-12 (next week!)</a:t>
            </a:r>
          </a:p>
          <a:p>
            <a:pPr lvl="1"/>
            <a:r>
              <a:rPr lang="en-US"/>
              <a:t>Also, briefings on water systems and communications</a:t>
            </a:r>
          </a:p>
          <a:p>
            <a:pPr lvl="1"/>
            <a:r>
              <a:rPr lang="en-US">
                <a:hlinkClick r:id="rId4"/>
              </a:rPr>
              <a:t>oralhealthsupport@ucsf.edu</a:t>
            </a:r>
            <a:r>
              <a:rPr lang="en-US"/>
              <a:t>  or me</a:t>
            </a:r>
          </a:p>
          <a:p>
            <a:pPr marL="0" indent="0">
              <a:buNone/>
            </a:pPr>
            <a:endParaRPr lang="en-US"/>
          </a:p>
        </p:txBody>
      </p:sp>
    </p:spTree>
    <p:extLst>
      <p:ext uri="{BB962C8B-B14F-4D97-AF65-F5344CB8AC3E}">
        <p14:creationId xmlns:p14="http://schemas.microsoft.com/office/powerpoint/2010/main" val="3302646604"/>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504FD-0A18-9F81-D28A-2A1A12F58B81}"/>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19B7C141-7384-F11D-B9CD-0C562F63160E}"/>
              </a:ext>
            </a:extLst>
          </p:cNvPr>
          <p:cNvSpPr>
            <a:spLocks noGrp="1"/>
          </p:cNvSpPr>
          <p:nvPr>
            <p:ph type="ftr" sz="quarter" idx="12"/>
          </p:nvPr>
        </p:nvSpPr>
        <p:spPr/>
        <p:txBody>
          <a:bodyPr/>
          <a:lstStyle/>
          <a:p>
            <a:pPr defTabSz="1219170"/>
            <a:r>
              <a:rPr lang="en-US">
                <a:solidFill>
                  <a:srgbClr val="FFFFFF"/>
                </a:solidFill>
              </a:rPr>
              <a:t>COHTAC Fluoride at LOHP Convening 5/25</a:t>
            </a:r>
          </a:p>
        </p:txBody>
      </p:sp>
      <p:sp>
        <p:nvSpPr>
          <p:cNvPr id="3" name="Slide Number Placeholder 2">
            <a:extLst>
              <a:ext uri="{FF2B5EF4-FFF2-40B4-BE49-F238E27FC236}">
                <a16:creationId xmlns:a16="http://schemas.microsoft.com/office/drawing/2014/main" id="{C9E6A1DB-57F5-EF5E-AE03-6B47F896A2BC}"/>
              </a:ext>
            </a:extLst>
          </p:cNvPr>
          <p:cNvSpPr>
            <a:spLocks noGrp="1"/>
          </p:cNvSpPr>
          <p:nvPr>
            <p:ph type="sldNum" sz="quarter" idx="13"/>
          </p:nvPr>
        </p:nvSpPr>
        <p:spPr/>
        <p:txBody>
          <a:bodyPr/>
          <a:lstStyle/>
          <a:p>
            <a:pPr defTabSz="1219170"/>
            <a:fld id="{7BCC8D0D-EAEC-449D-9161-023DFF90F2E2}" type="slidenum">
              <a:rPr lang="en-US">
                <a:solidFill>
                  <a:srgbClr val="FFFFFF"/>
                </a:solidFill>
              </a:rPr>
              <a:pPr defTabSz="1219170"/>
              <a:t>64</a:t>
            </a:fld>
            <a:endParaRPr lang="en-US">
              <a:solidFill>
                <a:srgbClr val="FFFFFF"/>
              </a:solidFill>
            </a:endParaRPr>
          </a:p>
        </p:txBody>
      </p:sp>
      <p:sp>
        <p:nvSpPr>
          <p:cNvPr id="4" name="Title 3">
            <a:extLst>
              <a:ext uri="{FF2B5EF4-FFF2-40B4-BE49-F238E27FC236}">
                <a16:creationId xmlns:a16="http://schemas.microsoft.com/office/drawing/2014/main" id="{E0D44B56-7467-E1B4-7855-5AE911F8F149}"/>
              </a:ext>
            </a:extLst>
          </p:cNvPr>
          <p:cNvSpPr>
            <a:spLocks noGrp="1"/>
          </p:cNvSpPr>
          <p:nvPr>
            <p:ph type="title"/>
          </p:nvPr>
        </p:nvSpPr>
        <p:spPr/>
        <p:txBody>
          <a:bodyPr/>
          <a:lstStyle/>
          <a:p>
            <a:r>
              <a:rPr lang="en-US"/>
              <a:t>How Fluoride TA Can Help You</a:t>
            </a:r>
          </a:p>
        </p:txBody>
      </p:sp>
      <p:sp>
        <p:nvSpPr>
          <p:cNvPr id="5" name="Text Placeholder 4">
            <a:extLst>
              <a:ext uri="{FF2B5EF4-FFF2-40B4-BE49-F238E27FC236}">
                <a16:creationId xmlns:a16="http://schemas.microsoft.com/office/drawing/2014/main" id="{2BCA4680-2C74-59DF-0A56-949CA37EB9A1}"/>
              </a:ext>
            </a:extLst>
          </p:cNvPr>
          <p:cNvSpPr>
            <a:spLocks noGrp="1"/>
          </p:cNvSpPr>
          <p:nvPr>
            <p:ph type="body" sz="quarter" idx="15"/>
          </p:nvPr>
        </p:nvSpPr>
        <p:spPr/>
        <p:txBody>
          <a:bodyPr/>
          <a:lstStyle/>
          <a:p>
            <a:r>
              <a:rPr lang="en-US"/>
              <a:t>Cont’d</a:t>
            </a:r>
          </a:p>
        </p:txBody>
      </p:sp>
      <p:sp>
        <p:nvSpPr>
          <p:cNvPr id="6" name="Content Placeholder 5">
            <a:extLst>
              <a:ext uri="{FF2B5EF4-FFF2-40B4-BE49-F238E27FC236}">
                <a16:creationId xmlns:a16="http://schemas.microsoft.com/office/drawing/2014/main" id="{F20B9DE5-A423-DEBC-662A-0E9D534DEF4F}"/>
              </a:ext>
            </a:extLst>
          </p:cNvPr>
          <p:cNvSpPr>
            <a:spLocks noGrp="1"/>
          </p:cNvSpPr>
          <p:nvPr>
            <p:ph sz="quarter" idx="18"/>
          </p:nvPr>
        </p:nvSpPr>
        <p:spPr>
          <a:xfrm>
            <a:off x="609604" y="1876838"/>
            <a:ext cx="6897185" cy="3804111"/>
          </a:xfrm>
        </p:spPr>
        <p:txBody>
          <a:bodyPr/>
          <a:lstStyle/>
          <a:p>
            <a:r>
              <a:rPr lang="en-US"/>
              <a:t>Communication strategies – stay tuned for our Share &amp; Learn June 18</a:t>
            </a:r>
          </a:p>
          <a:p>
            <a:r>
              <a:rPr lang="en-US"/>
              <a:t>Fluoride varnish technical support</a:t>
            </a:r>
          </a:p>
          <a:p>
            <a:r>
              <a:rPr lang="en-US"/>
              <a:t>And pretty much anything else fluoride related!</a:t>
            </a:r>
          </a:p>
          <a:p>
            <a:endParaRPr lang="en-US"/>
          </a:p>
        </p:txBody>
      </p:sp>
      <p:pic>
        <p:nvPicPr>
          <p:cNvPr id="8" name="Picture 7">
            <a:extLst>
              <a:ext uri="{FF2B5EF4-FFF2-40B4-BE49-F238E27FC236}">
                <a16:creationId xmlns:a16="http://schemas.microsoft.com/office/drawing/2014/main" id="{3242E7EC-1A8B-4C76-955B-0164294A21E3}"/>
              </a:ext>
            </a:extLst>
          </p:cNvPr>
          <p:cNvPicPr>
            <a:picLocks noChangeAspect="1"/>
          </p:cNvPicPr>
          <p:nvPr/>
        </p:nvPicPr>
        <p:blipFill>
          <a:blip r:embed="rId3"/>
          <a:stretch>
            <a:fillRect/>
          </a:stretch>
        </p:blipFill>
        <p:spPr>
          <a:xfrm>
            <a:off x="7413113" y="927654"/>
            <a:ext cx="4778887" cy="5930345"/>
          </a:xfrm>
          <a:prstGeom prst="rect">
            <a:avLst/>
          </a:prstGeom>
        </p:spPr>
      </p:pic>
    </p:spTree>
    <p:extLst>
      <p:ext uri="{BB962C8B-B14F-4D97-AF65-F5344CB8AC3E}">
        <p14:creationId xmlns:p14="http://schemas.microsoft.com/office/powerpoint/2010/main" val="279889639"/>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006D3-6DB3-BB10-45F8-026A1E6651C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AADDF27-888E-3219-70CB-2F0721896AFC}"/>
              </a:ext>
            </a:extLst>
          </p:cNvPr>
          <p:cNvSpPr>
            <a:spLocks noGrp="1"/>
          </p:cNvSpPr>
          <p:nvPr>
            <p:ph type="body" sz="quarter" idx="15"/>
          </p:nvPr>
        </p:nvSpPr>
        <p:spPr>
          <a:xfrm>
            <a:off x="307679" y="309428"/>
            <a:ext cx="11569020" cy="964115"/>
          </a:xfrm>
        </p:spPr>
        <p:txBody>
          <a:bodyPr vert="horz" lIns="121920" tIns="60960" rIns="121920" bIns="60960" rtlCol="0" anchor="t">
            <a:noAutofit/>
          </a:bodyPr>
          <a:lstStyle/>
          <a:p>
            <a:r>
              <a:rPr lang="en-US" sz="4800" dirty="0">
                <a:latin typeface="Arial"/>
                <a:cs typeface="Arial"/>
              </a:rPr>
              <a:t>West Sacramento Water Treatment Plant</a:t>
            </a:r>
            <a:endParaRPr lang="en-US" sz="4800" dirty="0"/>
          </a:p>
        </p:txBody>
      </p:sp>
      <p:pic>
        <p:nvPicPr>
          <p:cNvPr id="11" name="Picture 10">
            <a:extLst>
              <a:ext uri="{FF2B5EF4-FFF2-40B4-BE49-F238E27FC236}">
                <a16:creationId xmlns:a16="http://schemas.microsoft.com/office/drawing/2014/main" id="{C83F21CA-FB9A-8CC3-410A-2FC71AA68912}"/>
              </a:ext>
            </a:extLst>
          </p:cNvPr>
          <p:cNvPicPr>
            <a:picLocks noChangeAspect="1"/>
          </p:cNvPicPr>
          <p:nvPr/>
        </p:nvPicPr>
        <p:blipFill>
          <a:blip r:embed="rId3"/>
          <a:srcRect t="33333" r="8267" b="6186"/>
          <a:stretch>
            <a:fillRect/>
          </a:stretch>
        </p:blipFill>
        <p:spPr>
          <a:xfrm>
            <a:off x="1912189" y="1365850"/>
            <a:ext cx="8388084" cy="4147801"/>
          </a:xfrm>
          <a:prstGeom prst="rect">
            <a:avLst/>
          </a:prstGeom>
        </p:spPr>
      </p:pic>
    </p:spTree>
    <p:extLst>
      <p:ext uri="{BB962C8B-B14F-4D97-AF65-F5344CB8AC3E}">
        <p14:creationId xmlns:p14="http://schemas.microsoft.com/office/powerpoint/2010/main" val="1629159426"/>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B6E1D7E-7E8F-C72D-39F4-EACB00C60B6A}"/>
              </a:ext>
            </a:extLst>
          </p:cNvPr>
          <p:cNvSpPr>
            <a:spLocks noGrp="1"/>
          </p:cNvSpPr>
          <p:nvPr>
            <p:ph type="ftr" sz="quarter" idx="12"/>
          </p:nvPr>
        </p:nvSpPr>
        <p:spPr/>
        <p:txBody>
          <a:bodyPr/>
          <a:lstStyle/>
          <a:p>
            <a:pPr defTabSz="1219170"/>
            <a:r>
              <a:rPr lang="en-US">
                <a:solidFill>
                  <a:srgbClr val="FFFFFF"/>
                </a:solidFill>
              </a:rPr>
              <a:t>Ebbs and Flows of CWF 11/2/25</a:t>
            </a:r>
          </a:p>
        </p:txBody>
      </p:sp>
      <p:sp>
        <p:nvSpPr>
          <p:cNvPr id="3" name="Slide Number Placeholder 2">
            <a:extLst>
              <a:ext uri="{FF2B5EF4-FFF2-40B4-BE49-F238E27FC236}">
                <a16:creationId xmlns:a16="http://schemas.microsoft.com/office/drawing/2014/main" id="{BDD0454C-960D-B7FC-F36D-163EE5C40B6B}"/>
              </a:ext>
            </a:extLst>
          </p:cNvPr>
          <p:cNvSpPr>
            <a:spLocks noGrp="1"/>
          </p:cNvSpPr>
          <p:nvPr>
            <p:ph type="sldNum" sz="quarter" idx="13"/>
          </p:nvPr>
        </p:nvSpPr>
        <p:spPr/>
        <p:txBody>
          <a:bodyPr/>
          <a:lstStyle/>
          <a:p>
            <a:pPr defTabSz="1219170"/>
            <a:fld id="{7BCC8D0D-EAEC-449D-9161-023DFF90F2E2}" type="slidenum">
              <a:rPr lang="en-US">
                <a:solidFill>
                  <a:srgbClr val="FFFFFF"/>
                </a:solidFill>
              </a:rPr>
              <a:pPr defTabSz="1219170"/>
              <a:t>66</a:t>
            </a:fld>
            <a:endParaRPr lang="en-US">
              <a:solidFill>
                <a:srgbClr val="FFFFFF"/>
              </a:solidFill>
            </a:endParaRPr>
          </a:p>
        </p:txBody>
      </p:sp>
      <p:sp>
        <p:nvSpPr>
          <p:cNvPr id="4" name="Title 3">
            <a:extLst>
              <a:ext uri="{FF2B5EF4-FFF2-40B4-BE49-F238E27FC236}">
                <a16:creationId xmlns:a16="http://schemas.microsoft.com/office/drawing/2014/main" id="{9C6E8FDE-5E0B-4327-27F8-519913A198DC}"/>
              </a:ext>
            </a:extLst>
          </p:cNvPr>
          <p:cNvSpPr>
            <a:spLocks noGrp="1"/>
          </p:cNvSpPr>
          <p:nvPr>
            <p:ph type="title"/>
          </p:nvPr>
        </p:nvSpPr>
        <p:spPr>
          <a:xfrm>
            <a:off x="604781" y="425002"/>
            <a:ext cx="4308415" cy="611449"/>
          </a:xfrm>
        </p:spPr>
        <p:txBody>
          <a:bodyPr/>
          <a:lstStyle/>
          <a:p>
            <a:pPr algn="ctr"/>
            <a:r>
              <a:rPr lang="en-US">
                <a:latin typeface="+mn-lt"/>
              </a:rPr>
              <a:t>Oroville</a:t>
            </a:r>
          </a:p>
        </p:txBody>
      </p:sp>
      <p:sp>
        <p:nvSpPr>
          <p:cNvPr id="5" name="Text Placeholder 4">
            <a:extLst>
              <a:ext uri="{FF2B5EF4-FFF2-40B4-BE49-F238E27FC236}">
                <a16:creationId xmlns:a16="http://schemas.microsoft.com/office/drawing/2014/main" id="{535E1CA9-8B3A-1146-DE55-F2CE8282A85C}"/>
              </a:ext>
            </a:extLst>
          </p:cNvPr>
          <p:cNvSpPr>
            <a:spLocks noGrp="1"/>
          </p:cNvSpPr>
          <p:nvPr>
            <p:ph type="body" sz="quarter" idx="15"/>
          </p:nvPr>
        </p:nvSpPr>
        <p:spPr/>
        <p:txBody>
          <a:bodyPr/>
          <a:lstStyle/>
          <a:p>
            <a:endParaRPr lang="en-US"/>
          </a:p>
        </p:txBody>
      </p:sp>
      <p:pic>
        <p:nvPicPr>
          <p:cNvPr id="9" name="Content Placeholder 8">
            <a:extLst>
              <a:ext uri="{FF2B5EF4-FFF2-40B4-BE49-F238E27FC236}">
                <a16:creationId xmlns:a16="http://schemas.microsoft.com/office/drawing/2014/main" id="{24F14E79-9514-4F8E-279D-F0A875DF6E85}"/>
              </a:ext>
            </a:extLst>
          </p:cNvPr>
          <p:cNvPicPr>
            <a:picLocks noGrp="1" noChangeAspect="1"/>
          </p:cNvPicPr>
          <p:nvPr>
            <p:ph sz="quarter" idx="18"/>
          </p:nvPr>
        </p:nvPicPr>
        <p:blipFill>
          <a:blip r:embed="rId3"/>
          <a:stretch>
            <a:fillRect/>
          </a:stretch>
        </p:blipFill>
        <p:spPr>
          <a:xfrm>
            <a:off x="102321" y="927655"/>
            <a:ext cx="5085175" cy="4770412"/>
          </a:xfrm>
          <a:prstGeom prst="rect">
            <a:avLst/>
          </a:prstGeom>
        </p:spPr>
      </p:pic>
      <p:pic>
        <p:nvPicPr>
          <p:cNvPr id="15" name="Content Placeholder 14">
            <a:extLst>
              <a:ext uri="{FF2B5EF4-FFF2-40B4-BE49-F238E27FC236}">
                <a16:creationId xmlns:a16="http://schemas.microsoft.com/office/drawing/2014/main" id="{F74F84A7-AFBC-794B-FDF4-21800756B923}"/>
              </a:ext>
            </a:extLst>
          </p:cNvPr>
          <p:cNvPicPr>
            <a:picLocks noGrp="1" noChangeAspect="1"/>
          </p:cNvPicPr>
          <p:nvPr>
            <p:ph sz="quarter" idx="19"/>
          </p:nvPr>
        </p:nvPicPr>
        <p:blipFill>
          <a:blip r:embed="rId4"/>
          <a:stretch>
            <a:fillRect/>
          </a:stretch>
        </p:blipFill>
        <p:spPr>
          <a:xfrm>
            <a:off x="5495757" y="902337"/>
            <a:ext cx="6259515" cy="4857472"/>
          </a:xfrm>
          <a:prstGeom prst="rect">
            <a:avLst/>
          </a:prstGeom>
        </p:spPr>
      </p:pic>
      <p:sp>
        <p:nvSpPr>
          <p:cNvPr id="16" name="Title 3">
            <a:extLst>
              <a:ext uri="{FF2B5EF4-FFF2-40B4-BE49-F238E27FC236}">
                <a16:creationId xmlns:a16="http://schemas.microsoft.com/office/drawing/2014/main" id="{FD0DFD7F-EEA6-B01F-2BEF-F3C015438E10}"/>
              </a:ext>
            </a:extLst>
          </p:cNvPr>
          <p:cNvSpPr txBox="1">
            <a:spLocks/>
          </p:cNvSpPr>
          <p:nvPr/>
        </p:nvSpPr>
        <p:spPr>
          <a:xfrm>
            <a:off x="6478746" y="425001"/>
            <a:ext cx="4308415" cy="611449"/>
          </a:xfrm>
          <a:prstGeom prst="rect">
            <a:avLst/>
          </a:prstGeom>
        </p:spPr>
        <p:txBody>
          <a:bodyPr vert="horz" wrap="square" lIns="121920" tIns="60960" rIns="121920" bIns="60960" rtlCol="0" anchor="b" anchorCtr="0">
            <a:noAutofit/>
          </a:bodyPr>
          <a:lstStyle>
            <a:lvl1pPr algn="l" defTabSz="914378" rtl="0" eaLnBrk="1" latinLnBrk="0" hangingPunct="1">
              <a:lnSpc>
                <a:spcPct val="85000"/>
              </a:lnSpc>
              <a:spcBef>
                <a:spcPct val="0"/>
              </a:spcBef>
              <a:buNone/>
              <a:defRPr lang="en-US" sz="3600" b="0" i="0" kern="1200" cap="none" spc="0" baseline="0">
                <a:solidFill>
                  <a:schemeClr val="tx1"/>
                </a:solidFill>
                <a:latin typeface="Garamond" panose="02020404030301010803" pitchFamily="18" charset="0"/>
                <a:ea typeface="Helvetica Neue" panose="02000503000000020004" pitchFamily="2" charset="0"/>
                <a:cs typeface="Arial" panose="020B0604020202020204" pitchFamily="34" charset="0"/>
              </a:defRPr>
            </a:lvl1pPr>
          </a:lstStyle>
          <a:p>
            <a:pPr algn="ctr" defTabSz="1219140"/>
            <a:r>
              <a:rPr lang="en-US" sz="4800">
                <a:solidFill>
                  <a:srgbClr val="FFFFFF"/>
                </a:solidFill>
                <a:latin typeface="Arial"/>
              </a:rPr>
              <a:t>San Diego</a:t>
            </a:r>
          </a:p>
        </p:txBody>
      </p:sp>
    </p:spTree>
    <p:extLst>
      <p:ext uri="{BB962C8B-B14F-4D97-AF65-F5344CB8AC3E}">
        <p14:creationId xmlns:p14="http://schemas.microsoft.com/office/powerpoint/2010/main" val="902566308"/>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5E6A971-BE48-C6F1-4C55-6D5743860C1B}"/>
              </a:ext>
            </a:extLst>
          </p:cNvPr>
          <p:cNvPicPr>
            <a:picLocks noChangeAspect="1"/>
          </p:cNvPicPr>
          <p:nvPr/>
        </p:nvPicPr>
        <p:blipFill>
          <a:blip r:embed="rId3"/>
          <a:srcRect l="298" t="-923" b="16731"/>
          <a:stretch>
            <a:fillRect/>
          </a:stretch>
        </p:blipFill>
        <p:spPr>
          <a:xfrm>
            <a:off x="646982" y="1720231"/>
            <a:ext cx="4822911" cy="3941085"/>
          </a:xfrm>
          <a:prstGeom prst="rect">
            <a:avLst/>
          </a:prstGeom>
        </p:spPr>
      </p:pic>
      <p:sp>
        <p:nvSpPr>
          <p:cNvPr id="16" name="Title 3">
            <a:extLst>
              <a:ext uri="{FF2B5EF4-FFF2-40B4-BE49-F238E27FC236}">
                <a16:creationId xmlns:a16="http://schemas.microsoft.com/office/drawing/2014/main" id="{2849F9EB-B004-6121-6CAE-2D596DE47F1C}"/>
              </a:ext>
            </a:extLst>
          </p:cNvPr>
          <p:cNvSpPr txBox="1">
            <a:spLocks/>
          </p:cNvSpPr>
          <p:nvPr/>
        </p:nvSpPr>
        <p:spPr>
          <a:xfrm>
            <a:off x="1259760" y="340708"/>
            <a:ext cx="10014208" cy="1028392"/>
          </a:xfrm>
          <a:prstGeom prst="rect">
            <a:avLst/>
          </a:prstGeom>
        </p:spPr>
        <p:txBody>
          <a:bodyPr vert="horz" wrap="square" lIns="121920" tIns="60960" rIns="121920" bIns="60960" rtlCol="0" anchor="b" anchorCtr="0">
            <a:noAutofit/>
          </a:bodyPr>
          <a:lstStyle>
            <a:lvl1pPr algn="l" defTabSz="914378" rtl="0" eaLnBrk="1" latinLnBrk="0" hangingPunct="1">
              <a:lnSpc>
                <a:spcPct val="85000"/>
              </a:lnSpc>
              <a:spcBef>
                <a:spcPct val="0"/>
              </a:spcBef>
              <a:buNone/>
              <a:defRPr lang="en-US" sz="3600" b="0" i="0" kern="1200" cap="none" spc="0" baseline="0">
                <a:solidFill>
                  <a:schemeClr val="tx1"/>
                </a:solidFill>
                <a:latin typeface="Garamond" panose="02020404030301010803" pitchFamily="18" charset="0"/>
                <a:ea typeface="Helvetica Neue" panose="02000503000000020004" pitchFamily="2" charset="0"/>
                <a:cs typeface="Arial" panose="020B0604020202020204" pitchFamily="34" charset="0"/>
              </a:defRPr>
            </a:lvl1pPr>
          </a:lstStyle>
          <a:p>
            <a:pPr algn="ctr"/>
            <a:r>
              <a:rPr lang="en-US" sz="4800" dirty="0">
                <a:latin typeface="+mn-lt"/>
                <a:cs typeface="Arial"/>
              </a:rPr>
              <a:t>Daly City Water Treatment Plant</a:t>
            </a:r>
            <a:endParaRPr lang="en-US" sz="4800" dirty="0">
              <a:latin typeface="+mn-lt"/>
            </a:endParaRPr>
          </a:p>
        </p:txBody>
      </p:sp>
      <p:pic>
        <p:nvPicPr>
          <p:cNvPr id="6" name="Picture 5">
            <a:extLst>
              <a:ext uri="{FF2B5EF4-FFF2-40B4-BE49-F238E27FC236}">
                <a16:creationId xmlns:a16="http://schemas.microsoft.com/office/drawing/2014/main" id="{CA316518-7C87-0872-EBFD-0B8E6BEC5254}"/>
              </a:ext>
            </a:extLst>
          </p:cNvPr>
          <p:cNvPicPr>
            <a:picLocks noChangeAspect="1"/>
          </p:cNvPicPr>
          <p:nvPr/>
        </p:nvPicPr>
        <p:blipFill>
          <a:blip r:embed="rId4"/>
          <a:srcRect l="-238" t="-783" r="15250" b="19215"/>
          <a:stretch>
            <a:fillRect/>
          </a:stretch>
        </p:blipFill>
        <p:spPr>
          <a:xfrm rot="10800000">
            <a:off x="6096001" y="1720362"/>
            <a:ext cx="5427748" cy="3954893"/>
          </a:xfrm>
          <a:prstGeom prst="rect">
            <a:avLst/>
          </a:prstGeom>
        </p:spPr>
      </p:pic>
    </p:spTree>
    <p:extLst>
      <p:ext uri="{BB962C8B-B14F-4D97-AF65-F5344CB8AC3E}">
        <p14:creationId xmlns:p14="http://schemas.microsoft.com/office/powerpoint/2010/main" val="6298375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A01C0-7784-070B-9A18-0F16845EC85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A2CA59C-C8C9-A74E-6878-6B63C815E5B7}"/>
              </a:ext>
            </a:extLst>
          </p:cNvPr>
          <p:cNvSpPr>
            <a:spLocks noGrp="1"/>
          </p:cNvSpPr>
          <p:nvPr>
            <p:ph idx="1"/>
          </p:nvPr>
        </p:nvSpPr>
        <p:spPr>
          <a:xfrm>
            <a:off x="268221" y="2019301"/>
            <a:ext cx="11555183" cy="4114801"/>
          </a:xfrm>
        </p:spPr>
        <p:txBody>
          <a:bodyPr/>
          <a:lstStyle/>
          <a:p>
            <a:pPr marL="0" indent="0" algn="ctr">
              <a:buNone/>
            </a:pPr>
            <a:r>
              <a:rPr lang="en-US" sz="5067">
                <a:latin typeface="+mn-lt"/>
              </a:rPr>
              <a:t>We Look Forward to Working with You!</a:t>
            </a:r>
          </a:p>
          <a:p>
            <a:pPr marL="0" indent="0" algn="ctr">
              <a:buNone/>
            </a:pPr>
            <a:endParaRPr lang="en-US" sz="5333" i="1">
              <a:latin typeface="+mn-lt"/>
            </a:endParaRPr>
          </a:p>
          <a:p>
            <a:pPr marL="0" indent="0" algn="ctr">
              <a:buNone/>
            </a:pPr>
            <a:r>
              <a:rPr lang="en-US" sz="5333" i="1">
                <a:latin typeface="+mn-lt"/>
              </a:rPr>
              <a:t>Susan.Fisher-Owens@UCSF.edu</a:t>
            </a:r>
          </a:p>
        </p:txBody>
      </p:sp>
      <p:sp>
        <p:nvSpPr>
          <p:cNvPr id="4" name="Date Placeholder 3">
            <a:extLst>
              <a:ext uri="{FF2B5EF4-FFF2-40B4-BE49-F238E27FC236}">
                <a16:creationId xmlns:a16="http://schemas.microsoft.com/office/drawing/2014/main" id="{37F84CB3-A91E-6E9F-2ED7-50774A4DB809}"/>
              </a:ext>
            </a:extLst>
          </p:cNvPr>
          <p:cNvSpPr>
            <a:spLocks noGrp="1"/>
          </p:cNvSpPr>
          <p:nvPr>
            <p:ph type="dt" sz="half" idx="10"/>
          </p:nvPr>
        </p:nvSpPr>
        <p:spPr/>
        <p:txBody>
          <a:bodyPr/>
          <a:lstStyle/>
          <a:p>
            <a:pPr defTabSz="1219170"/>
            <a:r>
              <a:rPr lang="en-US" sz="2400">
                <a:solidFill>
                  <a:srgbClr val="052049"/>
                </a:solidFill>
                <a:latin typeface="Arial"/>
              </a:rPr>
              <a:t> </a:t>
            </a:r>
          </a:p>
        </p:txBody>
      </p:sp>
      <p:sp>
        <p:nvSpPr>
          <p:cNvPr id="5" name="Footer Placeholder 4">
            <a:extLst>
              <a:ext uri="{FF2B5EF4-FFF2-40B4-BE49-F238E27FC236}">
                <a16:creationId xmlns:a16="http://schemas.microsoft.com/office/drawing/2014/main" id="{1A3AAAF7-CA99-5928-AA47-F22A6166C0DB}"/>
              </a:ext>
            </a:extLst>
          </p:cNvPr>
          <p:cNvSpPr>
            <a:spLocks noGrp="1"/>
          </p:cNvSpPr>
          <p:nvPr>
            <p:ph type="ftr" sz="quarter" idx="11"/>
          </p:nvPr>
        </p:nvSpPr>
        <p:spPr/>
        <p:txBody>
          <a:bodyPr/>
          <a:lstStyle/>
          <a:p>
            <a:pPr defTabSz="1219170"/>
            <a:r>
              <a:rPr lang="en-US">
                <a:solidFill>
                  <a:srgbClr val="052049"/>
                </a:solidFill>
              </a:rPr>
              <a:t>LOHP PDM: Fluoride 3/5/26</a:t>
            </a:r>
          </a:p>
        </p:txBody>
      </p:sp>
      <p:sp>
        <p:nvSpPr>
          <p:cNvPr id="6" name="Slide Number Placeholder 5">
            <a:extLst>
              <a:ext uri="{FF2B5EF4-FFF2-40B4-BE49-F238E27FC236}">
                <a16:creationId xmlns:a16="http://schemas.microsoft.com/office/drawing/2014/main" id="{5EEE7855-64E2-D690-BEC3-1A684DB2EEF6}"/>
              </a:ext>
            </a:extLst>
          </p:cNvPr>
          <p:cNvSpPr>
            <a:spLocks noGrp="1"/>
          </p:cNvSpPr>
          <p:nvPr>
            <p:ph type="sldNum" sz="quarter" idx="12"/>
          </p:nvPr>
        </p:nvSpPr>
        <p:spPr/>
        <p:txBody>
          <a:bodyPr/>
          <a:lstStyle/>
          <a:p>
            <a:pPr defTabSz="1219170"/>
            <a:fld id="{91F18EF7-BE1E-4ECB-84D4-67C2B4D8F095}" type="slidenum">
              <a:rPr lang="en-US">
                <a:solidFill>
                  <a:srgbClr val="052049"/>
                </a:solidFill>
              </a:rPr>
              <a:pPr defTabSz="1219170"/>
              <a:t>68</a:t>
            </a:fld>
            <a:endParaRPr lang="en-US">
              <a:solidFill>
                <a:srgbClr val="052049"/>
              </a:solidFill>
            </a:endParaRPr>
          </a:p>
        </p:txBody>
      </p:sp>
    </p:spTree>
    <p:extLst>
      <p:ext uri="{BB962C8B-B14F-4D97-AF65-F5344CB8AC3E}">
        <p14:creationId xmlns:p14="http://schemas.microsoft.com/office/powerpoint/2010/main" val="16860050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D723-B478-61FF-0D4A-345E89EB96E7}"/>
              </a:ext>
            </a:extLst>
          </p:cNvPr>
          <p:cNvSpPr>
            <a:spLocks noGrp="1"/>
          </p:cNvSpPr>
          <p:nvPr>
            <p:ph type="ctrTitle"/>
          </p:nvPr>
        </p:nvSpPr>
        <p:spPr>
          <a:xfrm>
            <a:off x="1188611" y="1919785"/>
            <a:ext cx="7358744" cy="2387600"/>
          </a:xfrm>
        </p:spPr>
        <p:txBody>
          <a:bodyPr>
            <a:normAutofit fontScale="90000"/>
          </a:bodyPr>
          <a:lstStyle/>
          <a:p>
            <a:r>
              <a:rPr lang="en-US" sz="4000"/>
              <a:t>Dana Durham</a:t>
            </a:r>
            <a:br>
              <a:rPr lang="en-US" sz="4400"/>
            </a:br>
            <a:r>
              <a:rPr lang="en-US" sz="3100" b="0"/>
              <a:t>Chief of the Medi-Cal Dental Services</a:t>
            </a:r>
            <a:br>
              <a:rPr lang="en-US" sz="3100"/>
            </a:br>
            <a:r>
              <a:rPr lang="en-US" sz="3100" b="0"/>
              <a:t>Department of Health Care Services (DHCS)</a:t>
            </a:r>
            <a:br>
              <a:rPr lang="en-US" sz="3100"/>
            </a:br>
            <a:br>
              <a:rPr lang="en-US" sz="3100"/>
            </a:br>
            <a:endParaRPr lang="en-US" sz="3100"/>
          </a:p>
        </p:txBody>
      </p:sp>
    </p:spTree>
    <p:extLst>
      <p:ext uri="{BB962C8B-B14F-4D97-AF65-F5344CB8AC3E}">
        <p14:creationId xmlns:p14="http://schemas.microsoft.com/office/powerpoint/2010/main" val="2238758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5A6B0-7186-A82E-ECFA-1E7563A31C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CC7293-FB21-C631-1ABE-7E034BED542B}"/>
              </a:ext>
            </a:extLst>
          </p:cNvPr>
          <p:cNvSpPr>
            <a:spLocks noGrp="1"/>
          </p:cNvSpPr>
          <p:nvPr>
            <p:ph type="title"/>
          </p:nvPr>
        </p:nvSpPr>
        <p:spPr>
          <a:xfrm>
            <a:off x="112627" y="1928071"/>
            <a:ext cx="4597159" cy="2763733"/>
          </a:xfrm>
        </p:spPr>
        <p:txBody>
          <a:bodyPr/>
          <a:lstStyle/>
          <a:p>
            <a:pPr algn="ctr"/>
            <a:r>
              <a:rPr lang="en-US">
                <a:latin typeface="Arial"/>
                <a:cs typeface="Arial"/>
              </a:rPr>
              <a:t>Non-Traumatic Dental Conditions</a:t>
            </a:r>
            <a:br>
              <a:rPr lang="en-US">
                <a:latin typeface="Arial"/>
                <a:cs typeface="Arial"/>
              </a:rPr>
            </a:br>
            <a:r>
              <a:rPr lang="en-US">
                <a:latin typeface="Arial"/>
                <a:cs typeface="Arial"/>
              </a:rPr>
              <a:t>Emergency Department</a:t>
            </a:r>
            <a:endParaRPr lang="en-US"/>
          </a:p>
        </p:txBody>
      </p:sp>
      <p:pic>
        <p:nvPicPr>
          <p:cNvPr id="6" name="Picture 5">
            <a:extLst>
              <a:ext uri="{FF2B5EF4-FFF2-40B4-BE49-F238E27FC236}">
                <a16:creationId xmlns:a16="http://schemas.microsoft.com/office/drawing/2014/main" id="{686CB2DD-7081-399B-18BB-0DF1EBF887C7}"/>
              </a:ext>
            </a:extLst>
          </p:cNvPr>
          <p:cNvPicPr>
            <a:picLocks noChangeAspect="1"/>
          </p:cNvPicPr>
          <p:nvPr/>
        </p:nvPicPr>
        <p:blipFill>
          <a:blip r:embed="rId2"/>
          <a:stretch>
            <a:fillRect/>
          </a:stretch>
        </p:blipFill>
        <p:spPr>
          <a:xfrm>
            <a:off x="5958182" y="0"/>
            <a:ext cx="5276260" cy="6619876"/>
          </a:xfrm>
          <a:prstGeom prst="rect">
            <a:avLst/>
          </a:prstGeom>
        </p:spPr>
      </p:pic>
    </p:spTree>
    <p:extLst>
      <p:ext uri="{BB962C8B-B14F-4D97-AF65-F5344CB8AC3E}">
        <p14:creationId xmlns:p14="http://schemas.microsoft.com/office/powerpoint/2010/main" val="16343618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62A896-DF3D-7594-EC77-5C5D74FADE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3" name="Title 2">
            <a:extLst>
              <a:ext uri="{FF2B5EF4-FFF2-40B4-BE49-F238E27FC236}">
                <a16:creationId xmlns:a16="http://schemas.microsoft.com/office/drawing/2014/main" id="{AA0569C2-01FA-1929-FA2F-83B856BC68C0}"/>
              </a:ext>
            </a:extLst>
          </p:cNvPr>
          <p:cNvSpPr>
            <a:spLocks noGrp="1"/>
          </p:cNvSpPr>
          <p:nvPr>
            <p:ph type="title"/>
          </p:nvPr>
        </p:nvSpPr>
        <p:spPr/>
        <p:txBody>
          <a:bodyPr/>
          <a:lstStyle/>
          <a:p>
            <a:r>
              <a:rPr lang="en-US" b="1">
                <a:solidFill>
                  <a:schemeClr val="bg1"/>
                </a:solidFill>
              </a:rPr>
              <a:t>Agenda</a:t>
            </a:r>
          </a:p>
        </p:txBody>
      </p:sp>
      <p:graphicFrame>
        <p:nvGraphicFramePr>
          <p:cNvPr id="5" name="Diagram 4">
            <a:extLst>
              <a:ext uri="{FF2B5EF4-FFF2-40B4-BE49-F238E27FC236}">
                <a16:creationId xmlns:a16="http://schemas.microsoft.com/office/drawing/2014/main" id="{D306E030-34A6-B54A-FC1A-CBD5CE7F55B6}"/>
              </a:ext>
            </a:extLst>
          </p:cNvPr>
          <p:cNvGraphicFramePr/>
          <p:nvPr/>
        </p:nvGraphicFramePr>
        <p:xfrm>
          <a:off x="1391363" y="1921564"/>
          <a:ext cx="9409274" cy="42941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19448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1FF35-3B90-8A74-0EFD-8A3FE5272274}"/>
              </a:ext>
            </a:extLst>
          </p:cNvPr>
          <p:cNvSpPr>
            <a:spLocks noGrp="1"/>
          </p:cNvSpPr>
          <p:nvPr>
            <p:ph type="ctrTitle"/>
          </p:nvPr>
        </p:nvSpPr>
        <p:spPr>
          <a:xfrm>
            <a:off x="1524000" y="1686560"/>
            <a:ext cx="9144000" cy="2387600"/>
          </a:xfrm>
        </p:spPr>
        <p:txBody>
          <a:bodyPr anchor="ctr"/>
          <a:lstStyle/>
          <a:p>
            <a:r>
              <a:rPr lang="en-US" b="1"/>
              <a:t>State Budget and Federal Legislation</a:t>
            </a:r>
          </a:p>
        </p:txBody>
      </p:sp>
    </p:spTree>
    <p:extLst>
      <p:ext uri="{BB962C8B-B14F-4D97-AF65-F5344CB8AC3E}">
        <p14:creationId xmlns:p14="http://schemas.microsoft.com/office/powerpoint/2010/main" val="13669110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6265B-3F92-FB5F-92BA-F7B73D1145D1}"/>
            </a:ext>
          </a:extLst>
        </p:cNvPr>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CD66DDE3-307F-A2BA-8429-F278713AB9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Title 5">
            <a:extLst>
              <a:ext uri="{FF2B5EF4-FFF2-40B4-BE49-F238E27FC236}">
                <a16:creationId xmlns:a16="http://schemas.microsoft.com/office/drawing/2014/main" id="{0228FBB9-9D81-26CF-CFE0-A8EE35BB9F56}"/>
              </a:ext>
            </a:extLst>
          </p:cNvPr>
          <p:cNvSpPr>
            <a:spLocks noGrp="1"/>
          </p:cNvSpPr>
          <p:nvPr>
            <p:ph type="title"/>
          </p:nvPr>
        </p:nvSpPr>
        <p:spPr/>
        <p:txBody>
          <a:bodyPr/>
          <a:lstStyle/>
          <a:p>
            <a:r>
              <a:rPr lang="en-US" b="1"/>
              <a:t>UIS Dental Benefits Elimination</a:t>
            </a:r>
          </a:p>
        </p:txBody>
      </p:sp>
      <p:sp>
        <p:nvSpPr>
          <p:cNvPr id="7" name="Content Placeholder 6">
            <a:extLst>
              <a:ext uri="{FF2B5EF4-FFF2-40B4-BE49-F238E27FC236}">
                <a16:creationId xmlns:a16="http://schemas.microsoft.com/office/drawing/2014/main" id="{77E88718-5D54-383A-0718-F1F277577878}"/>
              </a:ext>
            </a:extLst>
          </p:cNvPr>
          <p:cNvSpPr>
            <a:spLocks noGrp="1"/>
          </p:cNvSpPr>
          <p:nvPr>
            <p:ph sz="half" idx="15"/>
          </p:nvPr>
        </p:nvSpPr>
        <p:spPr>
          <a:solidFill>
            <a:srgbClr val="CADBE2"/>
          </a:solidFill>
        </p:spPr>
        <p:txBody>
          <a:bodyPr/>
          <a:lstStyle/>
          <a:p>
            <a:r>
              <a:rPr lang="en-US" b="1">
                <a:solidFill>
                  <a:srgbClr val="173059"/>
                </a:solidFill>
              </a:rPr>
              <a:t>Effective July 1, 2026</a:t>
            </a:r>
          </a:p>
          <a:p>
            <a:endParaRPr lang="en-US" b="1">
              <a:solidFill>
                <a:srgbClr val="173059"/>
              </a:solidFill>
            </a:endParaRPr>
          </a:p>
        </p:txBody>
      </p:sp>
      <p:sp>
        <p:nvSpPr>
          <p:cNvPr id="3" name="Content Placeholder 2">
            <a:extLst>
              <a:ext uri="{FF2B5EF4-FFF2-40B4-BE49-F238E27FC236}">
                <a16:creationId xmlns:a16="http://schemas.microsoft.com/office/drawing/2014/main" id="{AEA2EEFC-F1EE-FEAF-9642-D84547856BE3}"/>
              </a:ext>
            </a:extLst>
          </p:cNvPr>
          <p:cNvSpPr>
            <a:spLocks noGrp="1"/>
          </p:cNvSpPr>
          <p:nvPr>
            <p:ph sz="quarter" idx="17"/>
          </p:nvPr>
        </p:nvSpPr>
        <p:spPr/>
        <p:txBody>
          <a:bodyPr/>
          <a:lstStyle/>
          <a:p>
            <a:pPr marL="0" lvl="0" indent="0">
              <a:spcAft>
                <a:spcPts val="0"/>
              </a:spcAft>
              <a:buClrTx/>
              <a:buNone/>
              <a:defRPr/>
            </a:pPr>
            <a:r>
              <a:rPr lang="en-US" sz="2500">
                <a:solidFill>
                  <a:srgbClr val="14315A"/>
                </a:solidFill>
                <a:latin typeface="Segoe UI"/>
              </a:rPr>
              <a:t>Elimination of full-scope dental coverage for Medi-Cal members with unsatisfactory immigration status (UIS) for adults ages 19 and older. This UIS population will continue to have access to restricted-scope, emergency dental coverage. </a:t>
            </a:r>
          </a:p>
          <a:p>
            <a:pPr marL="0" lvl="0" indent="0">
              <a:spcAft>
                <a:spcPts val="0"/>
              </a:spcAft>
              <a:buClrTx/>
              <a:buNone/>
              <a:defRPr/>
            </a:pPr>
            <a:endParaRPr lang="en-US" sz="2500">
              <a:solidFill>
                <a:srgbClr val="14315A"/>
              </a:solidFill>
              <a:latin typeface="Segoe UI"/>
              <a:cs typeface="Segoe UI"/>
            </a:endParaRPr>
          </a:p>
          <a:p>
            <a:pPr>
              <a:defRPr/>
            </a:pPr>
            <a:r>
              <a:rPr lang="en-US" sz="2500">
                <a:solidFill>
                  <a:srgbClr val="14315A"/>
                </a:solidFill>
                <a:latin typeface="Segoe UI"/>
              </a:rPr>
              <a:t>Estimated General Fund savings are $308 million in 2026-27 and $336 million annually thereafter.</a:t>
            </a:r>
            <a:endParaRPr lang="en-US" sz="2500">
              <a:solidFill>
                <a:srgbClr val="14315A"/>
              </a:solidFill>
              <a:latin typeface="Segoe UI"/>
              <a:cs typeface="Segoe UI"/>
            </a:endParaRPr>
          </a:p>
        </p:txBody>
      </p:sp>
      <p:sp>
        <p:nvSpPr>
          <p:cNvPr id="5" name="TextBox 4">
            <a:extLst>
              <a:ext uri="{FF2B5EF4-FFF2-40B4-BE49-F238E27FC236}">
                <a16:creationId xmlns:a16="http://schemas.microsoft.com/office/drawing/2014/main" id="{03A56876-8ED0-BA16-D97F-9270C98013F7}"/>
              </a:ext>
            </a:extLst>
          </p:cNvPr>
          <p:cNvSpPr txBox="1"/>
          <p:nvPr/>
        </p:nvSpPr>
        <p:spPr>
          <a:xfrm>
            <a:off x="11814629" y="3113314"/>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4610952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4DF1E-D8E8-DD0B-5726-7A55638AF86A}"/>
            </a:ext>
          </a:extLst>
        </p:cNvPr>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9CCCB39D-6D7E-479F-65BC-99FB55C6B9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Title 5">
            <a:extLst>
              <a:ext uri="{FF2B5EF4-FFF2-40B4-BE49-F238E27FC236}">
                <a16:creationId xmlns:a16="http://schemas.microsoft.com/office/drawing/2014/main" id="{3B5C466A-B4FC-CB35-721C-4F91A7CE282E}"/>
              </a:ext>
            </a:extLst>
          </p:cNvPr>
          <p:cNvSpPr>
            <a:spLocks noGrp="1"/>
          </p:cNvSpPr>
          <p:nvPr>
            <p:ph type="title"/>
          </p:nvPr>
        </p:nvSpPr>
        <p:spPr/>
        <p:txBody>
          <a:bodyPr/>
          <a:lstStyle/>
          <a:p>
            <a:r>
              <a:rPr lang="en-US" b="1"/>
              <a:t>Eligibility Asset Limitations</a:t>
            </a:r>
          </a:p>
        </p:txBody>
      </p:sp>
      <p:sp>
        <p:nvSpPr>
          <p:cNvPr id="7" name="Content Placeholder 6">
            <a:extLst>
              <a:ext uri="{FF2B5EF4-FFF2-40B4-BE49-F238E27FC236}">
                <a16:creationId xmlns:a16="http://schemas.microsoft.com/office/drawing/2014/main" id="{A014A899-A527-B9C1-403F-290B36125146}"/>
              </a:ext>
            </a:extLst>
          </p:cNvPr>
          <p:cNvSpPr>
            <a:spLocks noGrp="1"/>
          </p:cNvSpPr>
          <p:nvPr>
            <p:ph sz="half" idx="15"/>
          </p:nvPr>
        </p:nvSpPr>
        <p:spPr>
          <a:solidFill>
            <a:srgbClr val="CADBE2"/>
          </a:solidFill>
        </p:spPr>
        <p:txBody>
          <a:bodyPr/>
          <a:lstStyle/>
          <a:p>
            <a:r>
              <a:rPr lang="en-US" b="1">
                <a:solidFill>
                  <a:srgbClr val="173059"/>
                </a:solidFill>
              </a:rPr>
              <a:t>Effective January 1, 2026</a:t>
            </a:r>
          </a:p>
        </p:txBody>
      </p:sp>
      <p:sp>
        <p:nvSpPr>
          <p:cNvPr id="3" name="Content Placeholder 2">
            <a:extLst>
              <a:ext uri="{FF2B5EF4-FFF2-40B4-BE49-F238E27FC236}">
                <a16:creationId xmlns:a16="http://schemas.microsoft.com/office/drawing/2014/main" id="{AD53B3B9-5AED-0C45-6244-DAFAE652B282}"/>
              </a:ext>
            </a:extLst>
          </p:cNvPr>
          <p:cNvSpPr>
            <a:spLocks noGrp="1"/>
          </p:cNvSpPr>
          <p:nvPr>
            <p:ph sz="quarter" idx="17"/>
          </p:nvPr>
        </p:nvSpPr>
        <p:spPr/>
        <p:txBody>
          <a:bodyPr/>
          <a:lstStyle/>
          <a:p>
            <a:r>
              <a:rPr lang="en-US" sz="2500">
                <a:solidFill>
                  <a:srgbClr val="173059"/>
                </a:solidFill>
              </a:rPr>
              <a:t>This policy places a limit on the total amount of assets a person or family can have to qualify for Medi-Cal. </a:t>
            </a:r>
          </a:p>
          <a:p>
            <a:r>
              <a:rPr lang="en-US" sz="2500">
                <a:solidFill>
                  <a:srgbClr val="173059"/>
                </a:solidFill>
              </a:rPr>
              <a:t>The new asset limits are:</a:t>
            </a:r>
          </a:p>
          <a:p>
            <a:pPr lvl="1"/>
            <a:r>
              <a:rPr lang="en-US" sz="2500">
                <a:solidFill>
                  <a:srgbClr val="173059"/>
                </a:solidFill>
              </a:rPr>
              <a:t>$130,000 for one person</a:t>
            </a:r>
          </a:p>
          <a:p>
            <a:pPr lvl="1"/>
            <a:r>
              <a:rPr lang="en-US" sz="2500">
                <a:solidFill>
                  <a:srgbClr val="173059"/>
                </a:solidFill>
              </a:rPr>
              <a:t>Plus $65,000 for each additional household member up to 10 people total</a:t>
            </a:r>
          </a:p>
          <a:p>
            <a:pPr lvl="0"/>
            <a:r>
              <a:rPr lang="en-US" sz="2500">
                <a:solidFill>
                  <a:srgbClr val="173059"/>
                </a:solidFill>
              </a:rPr>
              <a:t>There may also be higher asset limits for some married couples and registered domestic partners, if they qualify.</a:t>
            </a:r>
          </a:p>
          <a:p>
            <a:endParaRPr lang="en-US" sz="2500">
              <a:solidFill>
                <a:srgbClr val="173059"/>
              </a:solidFill>
            </a:endParaRPr>
          </a:p>
        </p:txBody>
      </p:sp>
      <p:sp>
        <p:nvSpPr>
          <p:cNvPr id="5" name="TextBox 4">
            <a:extLst>
              <a:ext uri="{FF2B5EF4-FFF2-40B4-BE49-F238E27FC236}">
                <a16:creationId xmlns:a16="http://schemas.microsoft.com/office/drawing/2014/main" id="{2A76CCDC-DE3D-6F06-6B6C-715C1D4ECA5D}"/>
              </a:ext>
            </a:extLst>
          </p:cNvPr>
          <p:cNvSpPr txBox="1"/>
          <p:nvPr/>
        </p:nvSpPr>
        <p:spPr>
          <a:xfrm>
            <a:off x="11814629" y="3113314"/>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18631377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2F575-916F-D297-38CD-6877103C545D}"/>
            </a:ext>
          </a:extLst>
        </p:cNvPr>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F4DCEF68-C71D-6B85-FC88-F36EED8286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Title 5">
            <a:extLst>
              <a:ext uri="{FF2B5EF4-FFF2-40B4-BE49-F238E27FC236}">
                <a16:creationId xmlns:a16="http://schemas.microsoft.com/office/drawing/2014/main" id="{A5D974FB-CAE1-5534-C323-5B50B8EF7EC4}"/>
              </a:ext>
            </a:extLst>
          </p:cNvPr>
          <p:cNvSpPr>
            <a:spLocks noGrp="1"/>
          </p:cNvSpPr>
          <p:nvPr>
            <p:ph type="title"/>
          </p:nvPr>
        </p:nvSpPr>
        <p:spPr/>
        <p:txBody>
          <a:bodyPr/>
          <a:lstStyle/>
          <a:p>
            <a:r>
              <a:rPr lang="en-US" b="1"/>
              <a:t>Re-Definition of QNC</a:t>
            </a:r>
          </a:p>
        </p:txBody>
      </p:sp>
      <p:sp>
        <p:nvSpPr>
          <p:cNvPr id="7" name="Content Placeholder 6">
            <a:extLst>
              <a:ext uri="{FF2B5EF4-FFF2-40B4-BE49-F238E27FC236}">
                <a16:creationId xmlns:a16="http://schemas.microsoft.com/office/drawing/2014/main" id="{8E4880A9-9053-FAB8-D004-9554B3B42EDA}"/>
              </a:ext>
            </a:extLst>
          </p:cNvPr>
          <p:cNvSpPr>
            <a:spLocks noGrp="1"/>
          </p:cNvSpPr>
          <p:nvPr>
            <p:ph sz="half" idx="15"/>
          </p:nvPr>
        </p:nvSpPr>
        <p:spPr>
          <a:solidFill>
            <a:srgbClr val="CADBE2"/>
          </a:solidFill>
        </p:spPr>
        <p:txBody>
          <a:bodyPr/>
          <a:lstStyle/>
          <a:p>
            <a:r>
              <a:rPr lang="en-US" b="1">
                <a:solidFill>
                  <a:srgbClr val="173059"/>
                </a:solidFill>
              </a:rPr>
              <a:t>Effective October 1, 2026</a:t>
            </a:r>
          </a:p>
        </p:txBody>
      </p:sp>
      <p:sp>
        <p:nvSpPr>
          <p:cNvPr id="3" name="Content Placeholder 2">
            <a:extLst>
              <a:ext uri="{FF2B5EF4-FFF2-40B4-BE49-F238E27FC236}">
                <a16:creationId xmlns:a16="http://schemas.microsoft.com/office/drawing/2014/main" id="{7C5A31F0-43EA-137A-2F39-A0CD8BF527F0}"/>
              </a:ext>
            </a:extLst>
          </p:cNvPr>
          <p:cNvSpPr>
            <a:spLocks noGrp="1"/>
          </p:cNvSpPr>
          <p:nvPr>
            <p:ph sz="quarter" idx="17"/>
          </p:nvPr>
        </p:nvSpPr>
        <p:spPr/>
        <p:txBody>
          <a:bodyPr/>
          <a:lstStyle/>
          <a:p>
            <a:r>
              <a:rPr lang="en-US" sz="2500">
                <a:solidFill>
                  <a:srgbClr val="173059"/>
                </a:solidFill>
              </a:rPr>
              <a:t>A QNC status is what determines who can get federally funded full-scope Medi-Cal benefits, including dental coverage. </a:t>
            </a:r>
          </a:p>
          <a:p>
            <a:r>
              <a:rPr lang="en-US" sz="2500">
                <a:solidFill>
                  <a:srgbClr val="173059"/>
                </a:solidFill>
              </a:rPr>
              <a:t>Certain groups will lose QNC status, including:</a:t>
            </a:r>
          </a:p>
          <a:p>
            <a:pPr lvl="1"/>
            <a:r>
              <a:rPr lang="en-US" sz="2200">
                <a:solidFill>
                  <a:srgbClr val="173059"/>
                </a:solidFill>
              </a:rPr>
              <a:t>Refugees,</a:t>
            </a:r>
          </a:p>
          <a:p>
            <a:pPr lvl="1"/>
            <a:r>
              <a:rPr lang="en-US" sz="2200">
                <a:solidFill>
                  <a:srgbClr val="173059"/>
                </a:solidFill>
              </a:rPr>
              <a:t>Asylees,</a:t>
            </a:r>
          </a:p>
          <a:p>
            <a:pPr lvl="1"/>
            <a:r>
              <a:rPr lang="en-US" sz="2200">
                <a:solidFill>
                  <a:srgbClr val="173059"/>
                </a:solidFill>
              </a:rPr>
              <a:t>Amerasian immigrants,</a:t>
            </a:r>
          </a:p>
          <a:p>
            <a:pPr lvl="1"/>
            <a:r>
              <a:rPr lang="en-US" sz="2200">
                <a:solidFill>
                  <a:srgbClr val="173059"/>
                </a:solidFill>
              </a:rPr>
              <a:t>Anyone granted status before April 1980,</a:t>
            </a:r>
          </a:p>
          <a:p>
            <a:pPr lvl="1"/>
            <a:r>
              <a:rPr lang="en-US" sz="2200">
                <a:solidFill>
                  <a:srgbClr val="173059"/>
                </a:solidFill>
              </a:rPr>
              <a:t>People paroled into the U.S. for a year or more,</a:t>
            </a:r>
          </a:p>
          <a:p>
            <a:pPr lvl="1"/>
            <a:r>
              <a:rPr lang="en-US" sz="2200">
                <a:solidFill>
                  <a:srgbClr val="173059"/>
                </a:solidFill>
              </a:rPr>
              <a:t>Battered non-citizens, or the parent or child of a battered non-citizen.</a:t>
            </a:r>
          </a:p>
        </p:txBody>
      </p:sp>
      <p:sp>
        <p:nvSpPr>
          <p:cNvPr id="5" name="TextBox 4">
            <a:extLst>
              <a:ext uri="{FF2B5EF4-FFF2-40B4-BE49-F238E27FC236}">
                <a16:creationId xmlns:a16="http://schemas.microsoft.com/office/drawing/2014/main" id="{B96A745C-81A7-4A1F-9573-2E509E17960F}"/>
              </a:ext>
            </a:extLst>
          </p:cNvPr>
          <p:cNvSpPr txBox="1"/>
          <p:nvPr/>
        </p:nvSpPr>
        <p:spPr>
          <a:xfrm>
            <a:off x="11814629" y="3113314"/>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2065099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63C69-1A7A-4BE7-2E9F-34B822DCFBF3}"/>
            </a:ext>
          </a:extLst>
        </p:cNvPr>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BA45D24C-89D6-59D2-9D1D-1C6CAB83A4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Title 5">
            <a:extLst>
              <a:ext uri="{FF2B5EF4-FFF2-40B4-BE49-F238E27FC236}">
                <a16:creationId xmlns:a16="http://schemas.microsoft.com/office/drawing/2014/main" id="{41887FB1-E519-9486-6815-F2B3BF4D0635}"/>
              </a:ext>
            </a:extLst>
          </p:cNvPr>
          <p:cNvSpPr>
            <a:spLocks noGrp="1"/>
          </p:cNvSpPr>
          <p:nvPr>
            <p:ph type="title"/>
          </p:nvPr>
        </p:nvSpPr>
        <p:spPr/>
        <p:txBody>
          <a:bodyPr/>
          <a:lstStyle/>
          <a:p>
            <a:r>
              <a:rPr lang="en-US" b="1"/>
              <a:t>6-Month Eligibility Checks</a:t>
            </a:r>
          </a:p>
        </p:txBody>
      </p:sp>
      <p:sp>
        <p:nvSpPr>
          <p:cNvPr id="7" name="Content Placeholder 6">
            <a:extLst>
              <a:ext uri="{FF2B5EF4-FFF2-40B4-BE49-F238E27FC236}">
                <a16:creationId xmlns:a16="http://schemas.microsoft.com/office/drawing/2014/main" id="{0C10B9DD-5164-D3C8-4FD3-608FCDDBEAF6}"/>
              </a:ext>
            </a:extLst>
          </p:cNvPr>
          <p:cNvSpPr>
            <a:spLocks noGrp="1"/>
          </p:cNvSpPr>
          <p:nvPr>
            <p:ph sz="half" idx="15"/>
          </p:nvPr>
        </p:nvSpPr>
        <p:spPr>
          <a:solidFill>
            <a:srgbClr val="CADBE2"/>
          </a:solidFill>
        </p:spPr>
        <p:txBody>
          <a:bodyPr/>
          <a:lstStyle/>
          <a:p>
            <a:r>
              <a:rPr lang="en-US" b="1">
                <a:solidFill>
                  <a:srgbClr val="173059"/>
                </a:solidFill>
              </a:rPr>
              <a:t>Effective January 1, 2027</a:t>
            </a:r>
          </a:p>
        </p:txBody>
      </p:sp>
      <p:sp>
        <p:nvSpPr>
          <p:cNvPr id="3" name="Content Placeholder 2">
            <a:extLst>
              <a:ext uri="{FF2B5EF4-FFF2-40B4-BE49-F238E27FC236}">
                <a16:creationId xmlns:a16="http://schemas.microsoft.com/office/drawing/2014/main" id="{2D14FB2E-73A9-3141-2A9A-C9E38D7B172D}"/>
              </a:ext>
            </a:extLst>
          </p:cNvPr>
          <p:cNvSpPr>
            <a:spLocks noGrp="1"/>
          </p:cNvSpPr>
          <p:nvPr>
            <p:ph sz="quarter" idx="17"/>
          </p:nvPr>
        </p:nvSpPr>
        <p:spPr/>
        <p:txBody>
          <a:bodyPr/>
          <a:lstStyle/>
          <a:p>
            <a:r>
              <a:rPr lang="en-US">
                <a:solidFill>
                  <a:srgbClr val="173059"/>
                </a:solidFill>
              </a:rPr>
              <a:t>Starting January 1, 2027, eligibility redeterminations for adult expansion enrollees will be conducted every 6 months rather than once a year, which is the current policy. </a:t>
            </a:r>
          </a:p>
          <a:p>
            <a:r>
              <a:rPr lang="en-US">
                <a:solidFill>
                  <a:srgbClr val="173059"/>
                </a:solidFill>
              </a:rPr>
              <a:t>This requirement does not apply to tribal members, pregnant members, and children.</a:t>
            </a:r>
          </a:p>
        </p:txBody>
      </p:sp>
      <p:sp>
        <p:nvSpPr>
          <p:cNvPr id="5" name="TextBox 4">
            <a:extLst>
              <a:ext uri="{FF2B5EF4-FFF2-40B4-BE49-F238E27FC236}">
                <a16:creationId xmlns:a16="http://schemas.microsoft.com/office/drawing/2014/main" id="{1A657FBA-7DC3-0643-CE56-2324275A8AF3}"/>
              </a:ext>
            </a:extLst>
          </p:cNvPr>
          <p:cNvSpPr txBox="1"/>
          <p:nvPr/>
        </p:nvSpPr>
        <p:spPr>
          <a:xfrm>
            <a:off x="11814629" y="3113314"/>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25134512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36803-624E-E644-DD35-739F10E94177}"/>
            </a:ext>
          </a:extLst>
        </p:cNvPr>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321FABE6-DA32-C0B3-4861-23F6EA2DE0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Title 5">
            <a:extLst>
              <a:ext uri="{FF2B5EF4-FFF2-40B4-BE49-F238E27FC236}">
                <a16:creationId xmlns:a16="http://schemas.microsoft.com/office/drawing/2014/main" id="{A3318680-233E-C268-0567-09005B0D9D6C}"/>
              </a:ext>
            </a:extLst>
          </p:cNvPr>
          <p:cNvSpPr>
            <a:spLocks noGrp="1"/>
          </p:cNvSpPr>
          <p:nvPr>
            <p:ph type="title"/>
          </p:nvPr>
        </p:nvSpPr>
        <p:spPr/>
        <p:txBody>
          <a:bodyPr/>
          <a:lstStyle/>
          <a:p>
            <a:r>
              <a:rPr lang="en-US" b="1"/>
              <a:t>Elimination of Proposition 56</a:t>
            </a:r>
          </a:p>
        </p:txBody>
      </p:sp>
      <p:sp>
        <p:nvSpPr>
          <p:cNvPr id="7" name="Content Placeholder 6">
            <a:extLst>
              <a:ext uri="{FF2B5EF4-FFF2-40B4-BE49-F238E27FC236}">
                <a16:creationId xmlns:a16="http://schemas.microsoft.com/office/drawing/2014/main" id="{A1BEE79E-3C6C-0B3C-1E5E-CB827C141841}"/>
              </a:ext>
            </a:extLst>
          </p:cNvPr>
          <p:cNvSpPr>
            <a:spLocks noGrp="1"/>
          </p:cNvSpPr>
          <p:nvPr>
            <p:ph sz="half" idx="15"/>
          </p:nvPr>
        </p:nvSpPr>
        <p:spPr>
          <a:solidFill>
            <a:srgbClr val="CADBE2"/>
          </a:solidFill>
        </p:spPr>
        <p:txBody>
          <a:bodyPr/>
          <a:lstStyle/>
          <a:p>
            <a:r>
              <a:rPr lang="en-US" b="1">
                <a:solidFill>
                  <a:srgbClr val="173059"/>
                </a:solidFill>
              </a:rPr>
              <a:t>Effective July 1, 2026</a:t>
            </a:r>
          </a:p>
        </p:txBody>
      </p:sp>
      <p:sp>
        <p:nvSpPr>
          <p:cNvPr id="3" name="Content Placeholder 2">
            <a:extLst>
              <a:ext uri="{FF2B5EF4-FFF2-40B4-BE49-F238E27FC236}">
                <a16:creationId xmlns:a16="http://schemas.microsoft.com/office/drawing/2014/main" id="{41F2A30D-133A-500B-E446-10AD7C652288}"/>
              </a:ext>
            </a:extLst>
          </p:cNvPr>
          <p:cNvSpPr>
            <a:spLocks noGrp="1"/>
          </p:cNvSpPr>
          <p:nvPr>
            <p:ph sz="quarter" idx="17"/>
          </p:nvPr>
        </p:nvSpPr>
        <p:spPr/>
        <p:txBody>
          <a:bodyPr/>
          <a:lstStyle/>
          <a:p>
            <a:r>
              <a:rPr lang="en-US">
                <a:solidFill>
                  <a:srgbClr val="14315A"/>
                </a:solidFill>
                <a:latin typeface="Segoe UI"/>
              </a:rPr>
              <a:t>Proposition 56 is California’s tobacco tax measure that provides supplemental payments to Medi-Cal Dental providers to increase access and incentivize utilization. </a:t>
            </a:r>
          </a:p>
          <a:p>
            <a:r>
              <a:rPr lang="en-US">
                <a:solidFill>
                  <a:srgbClr val="14315A"/>
                </a:solidFill>
                <a:latin typeface="Segoe UI"/>
              </a:rPr>
              <a:t>Eliminates approximately $362 million annually for Proposition 56 supplemental payments. </a:t>
            </a:r>
            <a:endParaRPr lang="en-US" sz="2200">
              <a:solidFill>
                <a:srgbClr val="173059"/>
              </a:solidFill>
            </a:endParaRPr>
          </a:p>
        </p:txBody>
      </p:sp>
      <p:sp>
        <p:nvSpPr>
          <p:cNvPr id="5" name="TextBox 4">
            <a:extLst>
              <a:ext uri="{FF2B5EF4-FFF2-40B4-BE49-F238E27FC236}">
                <a16:creationId xmlns:a16="http://schemas.microsoft.com/office/drawing/2014/main" id="{714C8597-E0AB-A8EE-42A1-DA75404D260F}"/>
              </a:ext>
            </a:extLst>
          </p:cNvPr>
          <p:cNvSpPr txBox="1"/>
          <p:nvPr/>
        </p:nvSpPr>
        <p:spPr>
          <a:xfrm>
            <a:off x="11814629" y="3113314"/>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178110351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6D7420-22D8-0DAD-7139-1B4E51CDFE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3" name="Title 2">
            <a:extLst>
              <a:ext uri="{FF2B5EF4-FFF2-40B4-BE49-F238E27FC236}">
                <a16:creationId xmlns:a16="http://schemas.microsoft.com/office/drawing/2014/main" id="{291F6B42-0B55-D02D-0B93-58D21F87FD02}"/>
              </a:ext>
            </a:extLst>
          </p:cNvPr>
          <p:cNvSpPr>
            <a:spLocks noGrp="1"/>
          </p:cNvSpPr>
          <p:nvPr>
            <p:ph type="title"/>
          </p:nvPr>
        </p:nvSpPr>
        <p:spPr>
          <a:xfrm>
            <a:off x="838200" y="365125"/>
            <a:ext cx="4378176" cy="1325563"/>
          </a:xfrm>
        </p:spPr>
        <p:txBody>
          <a:bodyPr/>
          <a:lstStyle/>
          <a:p>
            <a:r>
              <a:rPr lang="en-US" b="1"/>
              <a:t>Proposition 56 Notices</a:t>
            </a:r>
          </a:p>
        </p:txBody>
      </p:sp>
      <p:sp>
        <p:nvSpPr>
          <p:cNvPr id="5" name="Content Placeholder 4">
            <a:extLst>
              <a:ext uri="{FF2B5EF4-FFF2-40B4-BE49-F238E27FC236}">
                <a16:creationId xmlns:a16="http://schemas.microsoft.com/office/drawing/2014/main" id="{92CF97F1-6D1C-DB9F-095E-8B4D4FE60F5B}"/>
              </a:ext>
            </a:extLst>
          </p:cNvPr>
          <p:cNvSpPr>
            <a:spLocks noGrp="1"/>
          </p:cNvSpPr>
          <p:nvPr>
            <p:ph sz="quarter" idx="18"/>
          </p:nvPr>
        </p:nvSpPr>
        <p:spPr>
          <a:xfrm>
            <a:off x="838200" y="1803400"/>
            <a:ext cx="4237027" cy="4351338"/>
          </a:xfrm>
        </p:spPr>
        <p:txBody>
          <a:bodyPr/>
          <a:lstStyle/>
          <a:p>
            <a:r>
              <a:rPr lang="en-US">
                <a:solidFill>
                  <a:schemeClr val="tx2"/>
                </a:solidFill>
              </a:rPr>
              <a:t>MDSD published a provider bulletin on February 6th to notify providers about the discontinuation of Proposition 56 supplemental payments.</a:t>
            </a:r>
          </a:p>
          <a:p>
            <a:r>
              <a:rPr lang="en-US">
                <a:solidFill>
                  <a:schemeClr val="tx2"/>
                </a:solidFill>
              </a:rPr>
              <a:t>Additional information is forthcoming.</a:t>
            </a:r>
          </a:p>
        </p:txBody>
      </p:sp>
      <p:sp>
        <p:nvSpPr>
          <p:cNvPr id="4" name="TextBox 3">
            <a:extLst>
              <a:ext uri="{FF2B5EF4-FFF2-40B4-BE49-F238E27FC236}">
                <a16:creationId xmlns:a16="http://schemas.microsoft.com/office/drawing/2014/main" id="{F2B98F73-ADFC-7C31-19E7-E13330164DE2}"/>
              </a:ext>
            </a:extLst>
          </p:cNvPr>
          <p:cNvSpPr txBox="1"/>
          <p:nvPr/>
        </p:nvSpPr>
        <p:spPr>
          <a:xfrm>
            <a:off x="11356622" y="-1241778"/>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sp>
        <p:nvSpPr>
          <p:cNvPr id="8" name="Picture Placeholder 7">
            <a:extLst>
              <a:ext uri="{FF2B5EF4-FFF2-40B4-BE49-F238E27FC236}">
                <a16:creationId xmlns:a16="http://schemas.microsoft.com/office/drawing/2014/main" id="{39E4D8CA-5D64-A067-780E-BF9E8FA41C09}"/>
              </a:ext>
            </a:extLst>
          </p:cNvPr>
          <p:cNvSpPr>
            <a:spLocks noGrp="1"/>
          </p:cNvSpPr>
          <p:nvPr>
            <p:ph type="pic" sz="quarter" idx="17"/>
          </p:nvPr>
        </p:nvSpPr>
        <p:spPr/>
        <p:txBody>
          <a:bodyPr/>
          <a:lstStyle/>
          <a:p>
            <a:endParaRPr lang="en-US"/>
          </a:p>
        </p:txBody>
      </p:sp>
      <p:pic>
        <p:nvPicPr>
          <p:cNvPr id="10" name="Picture 9">
            <a:extLst>
              <a:ext uri="{FF2B5EF4-FFF2-40B4-BE49-F238E27FC236}">
                <a16:creationId xmlns:a16="http://schemas.microsoft.com/office/drawing/2014/main" id="{A69135E2-8D4B-A6C3-5AD3-D84CF8201712}"/>
              </a:ext>
            </a:extLst>
          </p:cNvPr>
          <p:cNvPicPr>
            <a:picLocks noChangeAspect="1"/>
          </p:cNvPicPr>
          <p:nvPr/>
        </p:nvPicPr>
        <p:blipFill>
          <a:blip r:embed="rId3"/>
          <a:stretch>
            <a:fillRect/>
          </a:stretch>
        </p:blipFill>
        <p:spPr>
          <a:xfrm>
            <a:off x="5698084" y="833908"/>
            <a:ext cx="6118634" cy="6858000"/>
          </a:xfrm>
          <a:prstGeom prst="rect">
            <a:avLst/>
          </a:prstGeom>
        </p:spPr>
      </p:pic>
      <p:sp>
        <p:nvSpPr>
          <p:cNvPr id="11" name="Rectangle 10">
            <a:extLst>
              <a:ext uri="{FF2B5EF4-FFF2-40B4-BE49-F238E27FC236}">
                <a16:creationId xmlns:a16="http://schemas.microsoft.com/office/drawing/2014/main" id="{B7D946A5-A924-5E3B-4761-4DF413CDF341}"/>
              </a:ext>
            </a:extLst>
          </p:cNvPr>
          <p:cNvSpPr/>
          <p:nvPr/>
        </p:nvSpPr>
        <p:spPr>
          <a:xfrm>
            <a:off x="5698084" y="3429000"/>
            <a:ext cx="1908664" cy="573157"/>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Tree>
    <p:extLst>
      <p:ext uri="{BB962C8B-B14F-4D97-AF65-F5344CB8AC3E}">
        <p14:creationId xmlns:p14="http://schemas.microsoft.com/office/powerpoint/2010/main" val="30491824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A8FA0-6778-A894-A844-96952655A5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C4BE34-10A6-FC6D-19BF-6110DB13731D}"/>
              </a:ext>
            </a:extLst>
          </p:cNvPr>
          <p:cNvSpPr>
            <a:spLocks noGrp="1"/>
          </p:cNvSpPr>
          <p:nvPr>
            <p:ph type="ctrTitle"/>
          </p:nvPr>
        </p:nvSpPr>
        <p:spPr>
          <a:xfrm>
            <a:off x="1524000" y="1686560"/>
            <a:ext cx="9144000" cy="2387600"/>
          </a:xfrm>
        </p:spPr>
        <p:txBody>
          <a:bodyPr anchor="ctr"/>
          <a:lstStyle/>
          <a:p>
            <a:r>
              <a:rPr lang="en-US" b="1"/>
              <a:t>Community Health Workers </a:t>
            </a:r>
            <a:br>
              <a:rPr lang="en-US" b="1"/>
            </a:br>
            <a:r>
              <a:rPr lang="en-US" b="1"/>
              <a:t>(CHWs)</a:t>
            </a:r>
          </a:p>
        </p:txBody>
      </p:sp>
    </p:spTree>
    <p:extLst>
      <p:ext uri="{BB962C8B-B14F-4D97-AF65-F5344CB8AC3E}">
        <p14:creationId xmlns:p14="http://schemas.microsoft.com/office/powerpoint/2010/main" val="19800227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B8287-7F59-82D7-3B1D-FB0EE311CB00}"/>
            </a:ext>
          </a:extLst>
        </p:cNvPr>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8A98711D-AA7F-CAD7-15B9-377BB45752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6" name="Title 5">
            <a:extLst>
              <a:ext uri="{FF2B5EF4-FFF2-40B4-BE49-F238E27FC236}">
                <a16:creationId xmlns:a16="http://schemas.microsoft.com/office/drawing/2014/main" id="{9EDB4EE6-6CD8-7064-A52E-9FEE7B32602A}"/>
              </a:ext>
            </a:extLst>
          </p:cNvPr>
          <p:cNvSpPr>
            <a:spLocks noGrp="1"/>
          </p:cNvSpPr>
          <p:nvPr>
            <p:ph type="title"/>
          </p:nvPr>
        </p:nvSpPr>
        <p:spPr/>
        <p:txBody>
          <a:bodyPr/>
          <a:lstStyle/>
          <a:p>
            <a:r>
              <a:rPr lang="en-US" b="1"/>
              <a:t>Community Health Workers (CHWs)</a:t>
            </a:r>
            <a:endParaRPr lang="en-US"/>
          </a:p>
        </p:txBody>
      </p:sp>
      <p:sp>
        <p:nvSpPr>
          <p:cNvPr id="23" name="Content Placeholder 22">
            <a:extLst>
              <a:ext uri="{FF2B5EF4-FFF2-40B4-BE49-F238E27FC236}">
                <a16:creationId xmlns:a16="http://schemas.microsoft.com/office/drawing/2014/main" id="{523BA1B5-581D-CA83-C4D7-7D7422B72A78}"/>
              </a:ext>
            </a:extLst>
          </p:cNvPr>
          <p:cNvSpPr>
            <a:spLocks noGrp="1"/>
          </p:cNvSpPr>
          <p:nvPr>
            <p:ph sz="half" idx="15"/>
          </p:nvPr>
        </p:nvSpPr>
        <p:spPr/>
        <p:txBody>
          <a:bodyPr anchor="ctr"/>
          <a:lstStyle/>
          <a:p>
            <a:pPr algn="ctr"/>
            <a:r>
              <a:rPr lang="en-US" sz="2600"/>
              <a:t>On July 26, 2024, California received federal approval to include CHW services as a benefit under Medi-Cal Dental, effective </a:t>
            </a:r>
            <a:r>
              <a:rPr lang="en-US" sz="2600" b="1"/>
              <a:t>December 1, 2024</a:t>
            </a:r>
            <a:r>
              <a:rPr lang="en-US" sz="2600"/>
              <a:t>. ​</a:t>
            </a:r>
          </a:p>
        </p:txBody>
      </p:sp>
      <p:sp>
        <p:nvSpPr>
          <p:cNvPr id="24" name="Content Placeholder 23">
            <a:extLst>
              <a:ext uri="{FF2B5EF4-FFF2-40B4-BE49-F238E27FC236}">
                <a16:creationId xmlns:a16="http://schemas.microsoft.com/office/drawing/2014/main" id="{E96248A4-BCD1-AFE9-60FB-1F0098F37C06}"/>
              </a:ext>
            </a:extLst>
          </p:cNvPr>
          <p:cNvSpPr>
            <a:spLocks noGrp="1"/>
          </p:cNvSpPr>
          <p:nvPr>
            <p:ph sz="quarter" idx="17"/>
          </p:nvPr>
        </p:nvSpPr>
        <p:spPr/>
        <p:txBody>
          <a:bodyPr vert="horz" lIns="91440" tIns="45720" rIns="91440" bIns="45720" rtlCol="0" anchor="t">
            <a:noAutofit/>
          </a:bodyPr>
          <a:lstStyle/>
          <a:p>
            <a:r>
              <a:rPr lang="en-US" sz="2400" b="1"/>
              <a:t>CHW services are preventive health services </a:t>
            </a:r>
            <a:r>
              <a:rPr lang="en-US" sz="2400"/>
              <a:t>to prevent disease, disability, and other health conditions or their progression; to prolong life; and promote physical and mental health. </a:t>
            </a:r>
          </a:p>
          <a:p>
            <a:endParaRPr lang="en-US" sz="2400"/>
          </a:p>
          <a:p>
            <a:r>
              <a:rPr lang="en-US" sz="2400">
                <a:latin typeface="Segoe UI"/>
                <a:cs typeface="Segoe UI"/>
              </a:rPr>
              <a:t>CHWs may include individuals known by a variety of job titles, including </a:t>
            </a:r>
            <a:r>
              <a:rPr lang="en-US" sz="2400" b="1">
                <a:latin typeface="Segoe UI"/>
                <a:cs typeface="Segoe UI"/>
              </a:rPr>
              <a:t>promotors</a:t>
            </a:r>
            <a:r>
              <a:rPr lang="en-US" sz="2400">
                <a:latin typeface="Segoe UI"/>
                <a:cs typeface="Segoe UI"/>
              </a:rPr>
              <a:t>, </a:t>
            </a:r>
            <a:r>
              <a:rPr lang="en-US" sz="2400" b="1">
                <a:latin typeface="Segoe UI"/>
                <a:cs typeface="Segoe UI"/>
              </a:rPr>
              <a:t>community health representatives</a:t>
            </a:r>
            <a:r>
              <a:rPr lang="en-US" sz="2400">
                <a:latin typeface="Segoe UI"/>
                <a:cs typeface="Segoe UI"/>
              </a:rPr>
              <a:t>, </a:t>
            </a:r>
            <a:r>
              <a:rPr lang="en-US" sz="2400" b="1">
                <a:latin typeface="Segoe UI"/>
                <a:cs typeface="Segoe UI"/>
              </a:rPr>
              <a:t>navigators</a:t>
            </a:r>
            <a:r>
              <a:rPr lang="en-US" sz="2400">
                <a:latin typeface="Segoe UI"/>
                <a:cs typeface="Segoe UI"/>
              </a:rPr>
              <a:t>, and other </a:t>
            </a:r>
            <a:r>
              <a:rPr lang="en-US" sz="2400" b="1">
                <a:latin typeface="Segoe UI"/>
                <a:cs typeface="Segoe UI"/>
              </a:rPr>
              <a:t>non-licensed public health workers</a:t>
            </a:r>
            <a:r>
              <a:rPr lang="en-US" sz="2400">
                <a:latin typeface="Segoe UI"/>
                <a:cs typeface="Segoe UI"/>
              </a:rPr>
              <a:t>, including violence prevention professionals.</a:t>
            </a:r>
          </a:p>
          <a:p>
            <a:pPr marL="0" indent="0">
              <a:buNone/>
            </a:pPr>
            <a:endParaRPr lang="en-US"/>
          </a:p>
        </p:txBody>
      </p:sp>
      <p:sp>
        <p:nvSpPr>
          <p:cNvPr id="5" name="TextBox 4">
            <a:extLst>
              <a:ext uri="{FF2B5EF4-FFF2-40B4-BE49-F238E27FC236}">
                <a16:creationId xmlns:a16="http://schemas.microsoft.com/office/drawing/2014/main" id="{F65AE264-EAA2-6843-6E94-1BB8FACB8BEC}"/>
              </a:ext>
            </a:extLst>
          </p:cNvPr>
          <p:cNvSpPr txBox="1"/>
          <p:nvPr/>
        </p:nvSpPr>
        <p:spPr>
          <a:xfrm>
            <a:off x="11814629" y="3113314"/>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3130091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267E8-DE72-D6AC-7A26-C49E2F7FCAF8}"/>
              </a:ext>
            </a:extLst>
          </p:cNvPr>
          <p:cNvSpPr>
            <a:spLocks noGrp="1"/>
          </p:cNvSpPr>
          <p:nvPr>
            <p:ph type="title"/>
          </p:nvPr>
        </p:nvSpPr>
        <p:spPr>
          <a:xfrm>
            <a:off x="252572" y="2451652"/>
            <a:ext cx="4306176" cy="1890999"/>
          </a:xfrm>
        </p:spPr>
        <p:txBody>
          <a:bodyPr>
            <a:noAutofit/>
          </a:bodyPr>
          <a:lstStyle/>
          <a:p>
            <a:pPr algn="ctr"/>
            <a:r>
              <a:rPr lang="en-US">
                <a:latin typeface="Arial"/>
                <a:cs typeface="Arial"/>
              </a:rPr>
              <a:t>California Population Served by CWF  </a:t>
            </a:r>
            <a:endParaRPr lang="en-US"/>
          </a:p>
        </p:txBody>
      </p:sp>
      <p:pic>
        <p:nvPicPr>
          <p:cNvPr id="7" name="Content Placeholder 6">
            <a:extLst>
              <a:ext uri="{FF2B5EF4-FFF2-40B4-BE49-F238E27FC236}">
                <a16:creationId xmlns:a16="http://schemas.microsoft.com/office/drawing/2014/main" id="{402BA6C3-F687-7EFB-4064-0D37D9F819A4}"/>
              </a:ext>
            </a:extLst>
          </p:cNvPr>
          <p:cNvPicPr>
            <a:picLocks noGrp="1" noChangeAspect="1"/>
          </p:cNvPicPr>
          <p:nvPr>
            <p:ph idx="1"/>
          </p:nvPr>
        </p:nvPicPr>
        <p:blipFill>
          <a:blip r:embed="rId3"/>
          <a:stretch>
            <a:fillRect/>
          </a:stretch>
        </p:blipFill>
        <p:spPr>
          <a:xfrm>
            <a:off x="6090199" y="500245"/>
            <a:ext cx="4932801" cy="5835493"/>
          </a:xfrm>
          <a:prstGeom prst="rect">
            <a:avLst/>
          </a:prstGeom>
        </p:spPr>
      </p:pic>
    </p:spTree>
    <p:extLst>
      <p:ext uri="{BB962C8B-B14F-4D97-AF65-F5344CB8AC3E}">
        <p14:creationId xmlns:p14="http://schemas.microsoft.com/office/powerpoint/2010/main" val="40205792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Rounded Corners 46">
            <a:extLst>
              <a:ext uri="{FF2B5EF4-FFF2-40B4-BE49-F238E27FC236}">
                <a16:creationId xmlns:a16="http://schemas.microsoft.com/office/drawing/2014/main" id="{FA64680F-C157-5B92-23C6-AA22A7A5F26F}"/>
              </a:ext>
            </a:extLst>
          </p:cNvPr>
          <p:cNvSpPr/>
          <p:nvPr/>
        </p:nvSpPr>
        <p:spPr>
          <a:xfrm>
            <a:off x="2099370" y="4134136"/>
            <a:ext cx="6599353" cy="2134118"/>
          </a:xfrm>
          <a:prstGeom prst="roundRect">
            <a:avLst/>
          </a:prstGeom>
          <a:solidFill>
            <a:schemeClr val="accent4">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4" name="Rectangle 3">
            <a:extLst>
              <a:ext uri="{FF2B5EF4-FFF2-40B4-BE49-F238E27FC236}">
                <a16:creationId xmlns:a16="http://schemas.microsoft.com/office/drawing/2014/main" id="{3130C1E7-F12A-E85F-383A-A692E7E1D8EC}"/>
              </a:ext>
            </a:extLst>
          </p:cNvPr>
          <p:cNvSpPr/>
          <p:nvPr/>
        </p:nvSpPr>
        <p:spPr>
          <a:xfrm>
            <a:off x="0" y="0"/>
            <a:ext cx="592853" cy="6858000"/>
          </a:xfrm>
          <a:prstGeom prst="rect">
            <a:avLst/>
          </a:prstGeom>
          <a:solidFill>
            <a:srgbClr val="D6E3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5" name="Rectangle: Rounded Corners 4">
            <a:extLst>
              <a:ext uri="{FF2B5EF4-FFF2-40B4-BE49-F238E27FC236}">
                <a16:creationId xmlns:a16="http://schemas.microsoft.com/office/drawing/2014/main" id="{FAE1A951-F0E9-1EA9-EE22-B8D100E1F356}"/>
              </a:ext>
            </a:extLst>
          </p:cNvPr>
          <p:cNvSpPr/>
          <p:nvPr/>
        </p:nvSpPr>
        <p:spPr>
          <a:xfrm rot="5400000">
            <a:off x="5870776" y="-5414964"/>
            <a:ext cx="450447" cy="12192002"/>
          </a:xfrm>
          <a:prstGeom prst="roundRect">
            <a:avLst/>
          </a:prstGeom>
          <a:solidFill>
            <a:srgbClr val="1431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7" name="Picture 6">
            <a:extLst>
              <a:ext uri="{FF2B5EF4-FFF2-40B4-BE49-F238E27FC236}">
                <a16:creationId xmlns:a16="http://schemas.microsoft.com/office/drawing/2014/main" id="{6C2B490A-5C37-15A4-CDC5-BFD049542104}"/>
              </a:ext>
            </a:extLst>
          </p:cNvPr>
          <p:cNvPicPr>
            <a:picLocks noChangeAspect="1"/>
          </p:cNvPicPr>
          <p:nvPr/>
        </p:nvPicPr>
        <p:blipFill>
          <a:blip r:embed="rId3"/>
          <a:stretch>
            <a:fillRect/>
          </a:stretch>
        </p:blipFill>
        <p:spPr>
          <a:xfrm>
            <a:off x="719873" y="1005430"/>
            <a:ext cx="1533525" cy="600075"/>
          </a:xfrm>
          <a:prstGeom prst="rect">
            <a:avLst/>
          </a:prstGeom>
        </p:spPr>
      </p:pic>
      <p:pic>
        <p:nvPicPr>
          <p:cNvPr id="9" name="Picture 8">
            <a:extLst>
              <a:ext uri="{FF2B5EF4-FFF2-40B4-BE49-F238E27FC236}">
                <a16:creationId xmlns:a16="http://schemas.microsoft.com/office/drawing/2014/main" id="{9ABC2644-C125-D344-3079-06C0305C0032}"/>
              </a:ext>
            </a:extLst>
          </p:cNvPr>
          <p:cNvPicPr>
            <a:picLocks noChangeAspect="1"/>
          </p:cNvPicPr>
          <p:nvPr/>
        </p:nvPicPr>
        <p:blipFill>
          <a:blip r:embed="rId4"/>
          <a:stretch>
            <a:fillRect/>
          </a:stretch>
        </p:blipFill>
        <p:spPr>
          <a:xfrm>
            <a:off x="0" y="134721"/>
            <a:ext cx="12192000" cy="275748"/>
          </a:xfrm>
          <a:prstGeom prst="rect">
            <a:avLst/>
          </a:prstGeom>
        </p:spPr>
      </p:pic>
      <p:sp>
        <p:nvSpPr>
          <p:cNvPr id="16" name="TextBox 15">
            <a:extLst>
              <a:ext uri="{FF2B5EF4-FFF2-40B4-BE49-F238E27FC236}">
                <a16:creationId xmlns:a16="http://schemas.microsoft.com/office/drawing/2014/main" id="{6BEAA997-74CE-83FE-5F72-031C96A39B75}"/>
              </a:ext>
            </a:extLst>
          </p:cNvPr>
          <p:cNvSpPr txBox="1"/>
          <p:nvPr/>
        </p:nvSpPr>
        <p:spPr>
          <a:xfrm>
            <a:off x="3042314" y="4676113"/>
            <a:ext cx="5542594"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14315A"/>
                </a:solidFill>
                <a:effectLst/>
                <a:uLnTx/>
                <a:uFillTx/>
                <a:latin typeface="Segoe UI" panose="020B0502040204020203" pitchFamily="34" charset="0"/>
                <a:ea typeface="+mn-ea"/>
                <a:cs typeface="Segoe UI" panose="020B0502040204020203" pitchFamily="34" charset="0"/>
              </a:rPr>
              <a:t>Production of the </a:t>
            </a:r>
            <a:r>
              <a:rPr kumimoji="0" lang="en-US" sz="2200" b="1" i="0" u="none" strike="noStrike" kern="1200" cap="none" spc="0" normalizeH="0" baseline="0" noProof="0">
                <a:ln>
                  <a:noFill/>
                </a:ln>
                <a:solidFill>
                  <a:srgbClr val="14315A"/>
                </a:solidFill>
                <a:effectLst/>
                <a:uLnTx/>
                <a:uFillTx/>
                <a:latin typeface="Segoe UI" panose="020B0502040204020203" pitchFamily="34" charset="0"/>
                <a:ea typeface="+mn-ea"/>
                <a:cs typeface="Segoe UI" panose="020B0502040204020203" pitchFamily="34" charset="0"/>
              </a:rPr>
              <a:t>CHW Oral Health Video Series</a:t>
            </a:r>
            <a:r>
              <a:rPr kumimoji="0" lang="en-US" sz="2200" b="0" i="0" u="none" strike="noStrike" kern="1200" cap="none" spc="0" normalizeH="0" baseline="0" noProof="0">
                <a:ln>
                  <a:noFill/>
                </a:ln>
                <a:solidFill>
                  <a:srgbClr val="14315A"/>
                </a:solidFill>
                <a:effectLst/>
                <a:uLnTx/>
                <a:uFillTx/>
                <a:latin typeface="Segoe UI" panose="020B0502040204020203" pitchFamily="34" charset="0"/>
                <a:ea typeface="+mn-ea"/>
                <a:cs typeface="Segoe UI" panose="020B0502040204020203" pitchFamily="34" charset="0"/>
              </a:rPr>
              <a:t> is underway with the first series released in </a:t>
            </a:r>
            <a:r>
              <a:rPr kumimoji="0" lang="en-US" sz="2200" b="1" i="0" u="none" strike="noStrike" kern="1200" cap="none" spc="0" normalizeH="0" baseline="0" noProof="0">
                <a:ln>
                  <a:noFill/>
                </a:ln>
                <a:solidFill>
                  <a:srgbClr val="14315A"/>
                </a:solidFill>
                <a:effectLst/>
                <a:uLnTx/>
                <a:uFillTx/>
                <a:latin typeface="Segoe UI" panose="020B0502040204020203" pitchFamily="34" charset="0"/>
                <a:ea typeface="+mn-ea"/>
                <a:cs typeface="Segoe UI" panose="020B0502040204020203" pitchFamily="34" charset="0"/>
              </a:rPr>
              <a:t>April 2025</a:t>
            </a:r>
            <a:r>
              <a:rPr kumimoji="0" lang="en-US" sz="2200" b="0" i="0" u="none" strike="noStrike" kern="1200" cap="none" spc="0" normalizeH="0" baseline="0" noProof="0">
                <a:ln>
                  <a:noFill/>
                </a:ln>
                <a:solidFill>
                  <a:srgbClr val="14315A"/>
                </a:solidFill>
                <a:effectLst/>
                <a:uLnTx/>
                <a:uFillTx/>
                <a:latin typeface="Segoe UI" panose="020B0502040204020203" pitchFamily="34" charset="0"/>
                <a:ea typeface="+mn-ea"/>
                <a:cs typeface="Segoe UI" panose="020B0502040204020203" pitchFamily="34" charset="0"/>
              </a:rPr>
              <a:t>.</a:t>
            </a:r>
          </a:p>
        </p:txBody>
      </p:sp>
      <p:cxnSp>
        <p:nvCxnSpPr>
          <p:cNvPr id="19" name="Straight Connector 18">
            <a:extLst>
              <a:ext uri="{FF2B5EF4-FFF2-40B4-BE49-F238E27FC236}">
                <a16:creationId xmlns:a16="http://schemas.microsoft.com/office/drawing/2014/main" id="{551FA36E-0A6A-B5C9-5CB5-16BDD6753BB3}"/>
              </a:ext>
            </a:extLst>
          </p:cNvPr>
          <p:cNvCxnSpPr>
            <a:cxnSpLocks/>
          </p:cNvCxnSpPr>
          <p:nvPr/>
        </p:nvCxnSpPr>
        <p:spPr>
          <a:xfrm>
            <a:off x="783771" y="2303246"/>
            <a:ext cx="11280131" cy="0"/>
          </a:xfrm>
          <a:prstGeom prst="line">
            <a:avLst/>
          </a:prstGeom>
          <a:ln w="19050">
            <a:solidFill>
              <a:srgbClr val="E6AF28"/>
            </a:solidFill>
          </a:ln>
        </p:spPr>
        <p:style>
          <a:lnRef idx="1">
            <a:schemeClr val="accent1"/>
          </a:lnRef>
          <a:fillRef idx="0">
            <a:schemeClr val="accent1"/>
          </a:fillRef>
          <a:effectRef idx="0">
            <a:schemeClr val="accent1"/>
          </a:effectRef>
          <a:fontRef idx="minor">
            <a:schemeClr val="tx1"/>
          </a:fontRef>
        </p:style>
      </p:cxnSp>
      <p:sp>
        <p:nvSpPr>
          <p:cNvPr id="20" name="Rectangle: Diagonal Corners Rounded 19">
            <a:extLst>
              <a:ext uri="{FF2B5EF4-FFF2-40B4-BE49-F238E27FC236}">
                <a16:creationId xmlns:a16="http://schemas.microsoft.com/office/drawing/2014/main" id="{AFE8722A-E160-3BC7-592C-DB4F8259A545}"/>
              </a:ext>
            </a:extLst>
          </p:cNvPr>
          <p:cNvSpPr/>
          <p:nvPr/>
        </p:nvSpPr>
        <p:spPr>
          <a:xfrm>
            <a:off x="2107150" y="3942022"/>
            <a:ext cx="6610706" cy="595653"/>
          </a:xfrm>
          <a:prstGeom prst="round2DiagRect">
            <a:avLst/>
          </a:prstGeom>
          <a:solidFill>
            <a:srgbClr val="E6AF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Segoe UI" panose="020B0502040204020203" pitchFamily="34" charset="0"/>
                <a:ea typeface="ADLaM Display" panose="02010000000000000000" pitchFamily="2" charset="0"/>
                <a:cs typeface="Segoe UI" panose="020B0502040204020203" pitchFamily="34" charset="0"/>
              </a:rPr>
              <a:t>Video Series</a:t>
            </a:r>
          </a:p>
        </p:txBody>
      </p:sp>
      <p:pic>
        <p:nvPicPr>
          <p:cNvPr id="22" name="Picture 21">
            <a:extLst>
              <a:ext uri="{FF2B5EF4-FFF2-40B4-BE49-F238E27FC236}">
                <a16:creationId xmlns:a16="http://schemas.microsoft.com/office/drawing/2014/main" id="{300D83FE-53E4-7C90-DF28-5666FA34F678}"/>
              </a:ext>
            </a:extLst>
          </p:cNvPr>
          <p:cNvPicPr>
            <a:picLocks noChangeAspect="1"/>
          </p:cNvPicPr>
          <p:nvPr/>
        </p:nvPicPr>
        <p:blipFill>
          <a:blip r:embed="rId5"/>
          <a:stretch>
            <a:fillRect/>
          </a:stretch>
        </p:blipFill>
        <p:spPr>
          <a:xfrm rot="20047762">
            <a:off x="11704762" y="3866436"/>
            <a:ext cx="295275" cy="360546"/>
          </a:xfrm>
          <a:prstGeom prst="rect">
            <a:avLst/>
          </a:prstGeom>
        </p:spPr>
      </p:pic>
      <p:sp>
        <p:nvSpPr>
          <p:cNvPr id="30" name="TextBox 29">
            <a:extLst>
              <a:ext uri="{FF2B5EF4-FFF2-40B4-BE49-F238E27FC236}">
                <a16:creationId xmlns:a16="http://schemas.microsoft.com/office/drawing/2014/main" id="{D6D7A655-9BC2-4302-8110-821D652833EE}"/>
              </a:ext>
            </a:extLst>
          </p:cNvPr>
          <p:cNvSpPr txBox="1"/>
          <p:nvPr/>
        </p:nvSpPr>
        <p:spPr>
          <a:xfrm>
            <a:off x="778717" y="2432588"/>
            <a:ext cx="8332596"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1F456B"/>
                </a:solidFill>
                <a:effectLst/>
                <a:uLnTx/>
                <a:uFillTx/>
                <a:latin typeface="Segoe UI" panose="020B0502040204020203" pitchFamily="34" charset="0"/>
                <a:ea typeface="+mn-ea"/>
                <a:cs typeface="Segoe UI" panose="020B0502040204020203" pitchFamily="34" charset="0"/>
              </a:rPr>
              <a:t>DHCS created a webpage designated to Medi-Cal Dental CHWs. This webpage serves as a centralized hub, offering a variety of resources. </a:t>
            </a:r>
          </a:p>
        </p:txBody>
      </p:sp>
      <p:pic>
        <p:nvPicPr>
          <p:cNvPr id="36" name="Picture 35">
            <a:extLst>
              <a:ext uri="{FF2B5EF4-FFF2-40B4-BE49-F238E27FC236}">
                <a16:creationId xmlns:a16="http://schemas.microsoft.com/office/drawing/2014/main" id="{8C06E02D-F1D0-453C-DE89-90FF58212C5E}"/>
              </a:ext>
            </a:extLst>
          </p:cNvPr>
          <p:cNvPicPr>
            <a:picLocks noChangeAspect="1"/>
          </p:cNvPicPr>
          <p:nvPr/>
        </p:nvPicPr>
        <p:blipFill>
          <a:blip r:embed="rId6"/>
          <a:srcRect l="45162" b="658"/>
          <a:stretch/>
        </p:blipFill>
        <p:spPr>
          <a:xfrm>
            <a:off x="12071682" y="420663"/>
            <a:ext cx="120316" cy="6211901"/>
          </a:xfrm>
          <a:prstGeom prst="rect">
            <a:avLst/>
          </a:prstGeom>
        </p:spPr>
      </p:pic>
      <p:pic>
        <p:nvPicPr>
          <p:cNvPr id="38" name="Picture 37">
            <a:extLst>
              <a:ext uri="{FF2B5EF4-FFF2-40B4-BE49-F238E27FC236}">
                <a16:creationId xmlns:a16="http://schemas.microsoft.com/office/drawing/2014/main" id="{DF5A7E78-ECF8-0937-9534-ECD4F7653605}"/>
              </a:ext>
            </a:extLst>
          </p:cNvPr>
          <p:cNvPicPr>
            <a:picLocks noChangeAspect="1"/>
          </p:cNvPicPr>
          <p:nvPr/>
        </p:nvPicPr>
        <p:blipFill>
          <a:blip r:embed="rId7"/>
          <a:stretch>
            <a:fillRect/>
          </a:stretch>
        </p:blipFill>
        <p:spPr>
          <a:xfrm>
            <a:off x="592853" y="6522528"/>
            <a:ext cx="4752975" cy="314325"/>
          </a:xfrm>
          <a:prstGeom prst="rect">
            <a:avLst/>
          </a:prstGeom>
        </p:spPr>
      </p:pic>
      <p:pic>
        <p:nvPicPr>
          <p:cNvPr id="40" name="Picture 39">
            <a:extLst>
              <a:ext uri="{FF2B5EF4-FFF2-40B4-BE49-F238E27FC236}">
                <a16:creationId xmlns:a16="http://schemas.microsoft.com/office/drawing/2014/main" id="{76D0A206-8E7F-E5B6-7E9E-CEB849134E81}"/>
              </a:ext>
            </a:extLst>
          </p:cNvPr>
          <p:cNvPicPr>
            <a:picLocks noChangeAspect="1"/>
          </p:cNvPicPr>
          <p:nvPr/>
        </p:nvPicPr>
        <p:blipFill>
          <a:blip r:embed="rId8"/>
          <a:stretch>
            <a:fillRect/>
          </a:stretch>
        </p:blipFill>
        <p:spPr>
          <a:xfrm>
            <a:off x="38493" y="562936"/>
            <a:ext cx="12033189" cy="280494"/>
          </a:xfrm>
          <a:prstGeom prst="rect">
            <a:avLst/>
          </a:prstGeom>
        </p:spPr>
      </p:pic>
      <p:sp>
        <p:nvSpPr>
          <p:cNvPr id="41" name="Rectangle 40">
            <a:extLst>
              <a:ext uri="{FF2B5EF4-FFF2-40B4-BE49-F238E27FC236}">
                <a16:creationId xmlns:a16="http://schemas.microsoft.com/office/drawing/2014/main" id="{A91BC61F-2C84-7F72-578F-762C5FA25A29}"/>
              </a:ext>
            </a:extLst>
          </p:cNvPr>
          <p:cNvSpPr/>
          <p:nvPr/>
        </p:nvSpPr>
        <p:spPr>
          <a:xfrm>
            <a:off x="719873" y="1656805"/>
            <a:ext cx="8299370" cy="5603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1F456B"/>
                </a:solidFill>
                <a:effectLst/>
                <a:uLnTx/>
                <a:uFillTx/>
                <a:latin typeface="Segoe UI"/>
                <a:ea typeface="+mn-ea"/>
                <a:cs typeface="Calibri"/>
              </a:rPr>
              <a:t>Community Health Worker Webpage</a:t>
            </a:r>
            <a:endParaRPr kumimoji="0" lang="en-US" sz="3600" b="1" i="0" u="none" strike="noStrike" kern="1200" cap="none" spc="0" normalizeH="0" baseline="0" noProof="0">
              <a:ln>
                <a:noFill/>
              </a:ln>
              <a:solidFill>
                <a:srgbClr val="1F456B"/>
              </a:solidFill>
              <a:effectLst/>
              <a:uLnTx/>
              <a:uFillTx/>
              <a:latin typeface="Segoe UI"/>
              <a:ea typeface="+mn-ea"/>
              <a:cs typeface="+mn-cs"/>
            </a:endParaRPr>
          </a:p>
        </p:txBody>
      </p:sp>
      <p:sp>
        <p:nvSpPr>
          <p:cNvPr id="44" name="Speech Bubble: Rectangle 43">
            <a:extLst>
              <a:ext uri="{FF2B5EF4-FFF2-40B4-BE49-F238E27FC236}">
                <a16:creationId xmlns:a16="http://schemas.microsoft.com/office/drawing/2014/main" id="{FE462B91-FEF9-69F0-7811-9D7D0EDA2655}"/>
              </a:ext>
            </a:extLst>
          </p:cNvPr>
          <p:cNvSpPr/>
          <p:nvPr/>
        </p:nvSpPr>
        <p:spPr>
          <a:xfrm>
            <a:off x="9297178" y="2645934"/>
            <a:ext cx="2496824" cy="2801555"/>
          </a:xfrm>
          <a:prstGeom prst="wedgeRectCallout">
            <a:avLst>
              <a:gd name="adj1" fmla="val 37254"/>
              <a:gd name="adj2" fmla="val 66416"/>
            </a:avLst>
          </a:prstGeom>
          <a:solidFill>
            <a:srgbClr val="D6E3E4">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
        <p:nvSpPr>
          <p:cNvPr id="43" name="TextBox 42">
            <a:extLst>
              <a:ext uri="{FF2B5EF4-FFF2-40B4-BE49-F238E27FC236}">
                <a16:creationId xmlns:a16="http://schemas.microsoft.com/office/drawing/2014/main" id="{14B73484-C808-6A9A-C472-837DD6584FBB}"/>
              </a:ext>
            </a:extLst>
          </p:cNvPr>
          <p:cNvSpPr txBox="1"/>
          <p:nvPr/>
        </p:nvSpPr>
        <p:spPr>
          <a:xfrm>
            <a:off x="9316493" y="2754049"/>
            <a:ext cx="2424416" cy="258532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mn-cs"/>
              </a:rPr>
              <a:t>If you have any questions, please feel free to send them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56B"/>
                </a:solidFill>
                <a:effectLst/>
                <a:uLnTx/>
                <a:uFillTx/>
                <a:latin typeface="segoe ui" panose="020B0502040204020203" pitchFamily="34" charset="0"/>
                <a:ea typeface="+mn-ea"/>
                <a:cs typeface="+mn-cs"/>
              </a:rPr>
              <a:t>Dental@dhcs.ca.gov.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mn-cs"/>
              </a:rPr>
              <a:t>DHCS appreciates your collaboration and partnership on this important effort. </a:t>
            </a: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45" name="Rectangle 44">
            <a:extLst>
              <a:ext uri="{FF2B5EF4-FFF2-40B4-BE49-F238E27FC236}">
                <a16:creationId xmlns:a16="http://schemas.microsoft.com/office/drawing/2014/main" id="{D5F1A512-725C-8F06-2103-967A39216D65}"/>
              </a:ext>
            </a:extLst>
          </p:cNvPr>
          <p:cNvSpPr/>
          <p:nvPr/>
        </p:nvSpPr>
        <p:spPr>
          <a:xfrm>
            <a:off x="-2" y="6395423"/>
            <a:ext cx="12063904" cy="467121"/>
          </a:xfrm>
          <a:prstGeom prst="rect">
            <a:avLst/>
          </a:prstGeom>
          <a:solidFill>
            <a:srgbClr val="1F456B">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pic>
        <p:nvPicPr>
          <p:cNvPr id="5140" name="Picture 20" descr="Play Icon Graphic by Valency Studio · Creative Fabrica">
            <a:extLst>
              <a:ext uri="{FF2B5EF4-FFF2-40B4-BE49-F238E27FC236}">
                <a16:creationId xmlns:a16="http://schemas.microsoft.com/office/drawing/2014/main" id="{E9A38171-692A-77BB-9C59-A92E0F1D4B1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2391" t="23411" r="32219" b="23657"/>
          <a:stretch/>
        </p:blipFill>
        <p:spPr bwMode="auto">
          <a:xfrm>
            <a:off x="1875583" y="4769884"/>
            <a:ext cx="1157073" cy="1151427"/>
          </a:xfrm>
          <a:prstGeom prst="rect">
            <a:avLst/>
          </a:prstGeom>
          <a:noFill/>
          <a:extLst>
            <a:ext uri="{909E8E84-426E-40DD-AFC4-6F175D3DCCD1}">
              <a14:hiddenFill xmlns:a14="http://schemas.microsoft.com/office/drawing/2010/main">
                <a:solidFill>
                  <a:srgbClr val="FFFFFF"/>
                </a:solidFill>
              </a14:hiddenFill>
            </a:ext>
          </a:extLst>
        </p:spPr>
      </p:pic>
      <p:pic>
        <p:nvPicPr>
          <p:cNvPr id="5142" name="Picture 22" descr="Teeth dental cute illustration set emoticon tooth icon sign teeth 3225082 Vector Art at Vecteezy">
            <a:extLst>
              <a:ext uri="{FF2B5EF4-FFF2-40B4-BE49-F238E27FC236}">
                <a16:creationId xmlns:a16="http://schemas.microsoft.com/office/drawing/2014/main" id="{323B7712-AEB5-717B-8E08-CB4F804D1AA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465309" y="5834264"/>
            <a:ext cx="492558" cy="381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8449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1BC18-A3E5-1495-E306-1DE916B890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59B0BD-3058-3E50-0B32-D44EC86F93C0}"/>
              </a:ext>
            </a:extLst>
          </p:cNvPr>
          <p:cNvSpPr>
            <a:spLocks noGrp="1"/>
          </p:cNvSpPr>
          <p:nvPr>
            <p:ph type="ctrTitle"/>
          </p:nvPr>
        </p:nvSpPr>
        <p:spPr>
          <a:xfrm>
            <a:off x="1524000" y="1686560"/>
            <a:ext cx="9144000" cy="2387600"/>
          </a:xfrm>
        </p:spPr>
        <p:txBody>
          <a:bodyPr anchor="ctr"/>
          <a:lstStyle/>
          <a:p>
            <a:r>
              <a:rPr lang="en-US" b="1"/>
              <a:t>Care Coordination &amp;</a:t>
            </a:r>
            <a:br>
              <a:rPr lang="en-US" b="1"/>
            </a:br>
            <a:r>
              <a:rPr lang="en-US" b="1"/>
              <a:t>Case Management</a:t>
            </a:r>
          </a:p>
        </p:txBody>
      </p:sp>
    </p:spTree>
    <p:extLst>
      <p:ext uri="{BB962C8B-B14F-4D97-AF65-F5344CB8AC3E}">
        <p14:creationId xmlns:p14="http://schemas.microsoft.com/office/powerpoint/2010/main" val="40487500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69CC8-BEF8-4793-44A9-A564EB55DA8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991373-8231-2B9F-1946-928566E887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2" name="Title 1">
            <a:extLst>
              <a:ext uri="{FF2B5EF4-FFF2-40B4-BE49-F238E27FC236}">
                <a16:creationId xmlns:a16="http://schemas.microsoft.com/office/drawing/2014/main" id="{98F9941C-062C-B919-3086-CCFCFD2399EB}"/>
              </a:ext>
            </a:extLst>
          </p:cNvPr>
          <p:cNvSpPr>
            <a:spLocks noGrp="1"/>
          </p:cNvSpPr>
          <p:nvPr>
            <p:ph type="title"/>
          </p:nvPr>
        </p:nvSpPr>
        <p:spPr/>
        <p:txBody>
          <a:bodyPr>
            <a:normAutofit/>
          </a:bodyPr>
          <a:lstStyle/>
          <a:p>
            <a:r>
              <a:rPr lang="en-US" b="1">
                <a:latin typeface="Segoe UI"/>
                <a:cs typeface="Segoe UI"/>
              </a:rPr>
              <a:t>Care Coordination</a:t>
            </a:r>
            <a:endParaRPr lang="en-US" b="1"/>
          </a:p>
        </p:txBody>
      </p:sp>
      <p:graphicFrame>
        <p:nvGraphicFramePr>
          <p:cNvPr id="4" name="Table 4">
            <a:extLst>
              <a:ext uri="{FF2B5EF4-FFF2-40B4-BE49-F238E27FC236}">
                <a16:creationId xmlns:a16="http://schemas.microsoft.com/office/drawing/2014/main" id="{4038EC04-72ED-145A-D131-E62157DEF25F}"/>
              </a:ext>
            </a:extLst>
          </p:cNvPr>
          <p:cNvGraphicFramePr>
            <a:graphicFrameLocks noGrp="1"/>
          </p:cNvGraphicFramePr>
          <p:nvPr>
            <p:ph idx="4294967295"/>
          </p:nvPr>
        </p:nvGraphicFramePr>
        <p:xfrm>
          <a:off x="0" y="2122488"/>
          <a:ext cx="12192000" cy="4735512"/>
        </p:xfrm>
        <a:graphic>
          <a:graphicData uri="http://schemas.openxmlformats.org/drawingml/2006/table">
            <a:tbl>
              <a:tblPr firstRow="1" bandRow="1">
                <a:tableStyleId>{5C22544A-7EE6-4342-B048-85BDC9FD1C3A}</a:tableStyleId>
              </a:tblPr>
              <a:tblGrid>
                <a:gridCol w="3581221">
                  <a:extLst>
                    <a:ext uri="{9D8B030D-6E8A-4147-A177-3AD203B41FA5}">
                      <a16:colId xmlns:a16="http://schemas.microsoft.com/office/drawing/2014/main" val="507833752"/>
                    </a:ext>
                  </a:extLst>
                </a:gridCol>
                <a:gridCol w="8610779">
                  <a:extLst>
                    <a:ext uri="{9D8B030D-6E8A-4147-A177-3AD203B41FA5}">
                      <a16:colId xmlns:a16="http://schemas.microsoft.com/office/drawing/2014/main" val="1039230937"/>
                    </a:ext>
                  </a:extLst>
                </a:gridCol>
              </a:tblGrid>
              <a:tr h="1578504">
                <a:tc>
                  <a:txBody>
                    <a:bodyPr/>
                    <a:lstStyle/>
                    <a:p>
                      <a:r>
                        <a:rPr lang="en-US" sz="2400" b="0" i="0">
                          <a:solidFill>
                            <a:schemeClr val="bg1"/>
                          </a:solidFill>
                          <a:latin typeface="Segoe UI" panose="020B0502040204020203" pitchFamily="34" charset="0"/>
                          <a:cs typeface="Segoe UI" panose="020B0502040204020203" pitchFamily="34" charset="0"/>
                        </a:rPr>
                        <a:t>Care Coordination Services</a:t>
                      </a:r>
                    </a:p>
                  </a:txBody>
                  <a:tcPr marL="182880" marR="182880" marT="18288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rowSpan="3">
                  <a:txBody>
                    <a:bodyPr/>
                    <a:lstStyle/>
                    <a:p>
                      <a:pPr marL="0" indent="0">
                        <a:lnSpc>
                          <a:spcPct val="150000"/>
                        </a:lnSpc>
                        <a:buClr>
                          <a:srgbClr val="E47225"/>
                        </a:buClr>
                        <a:buFont typeface="Segoe UI" panose="020B0502040204020203" pitchFamily="34" charset="0"/>
                        <a:buNone/>
                      </a:pPr>
                      <a:r>
                        <a:rPr lang="en-US" sz="2400" b="0" i="0">
                          <a:solidFill>
                            <a:schemeClr val="tx1"/>
                          </a:solidFill>
                          <a:latin typeface="Segoe UI" panose="020B0502040204020203" pitchFamily="34" charset="0"/>
                          <a:cs typeface="Segoe UI" panose="020B0502040204020203" pitchFamily="34" charset="0"/>
                        </a:rPr>
                        <a:t>Care Coordination representatives are ready to help Medi-Cal Fee-For-Services members with:​</a:t>
                      </a:r>
                    </a:p>
                    <a:p>
                      <a:pPr marL="342900" marR="0" lvl="0" indent="-342900" algn="l" defTabSz="914400" rtl="0" eaLnBrk="1" fontAlgn="auto" latinLnBrk="0" hangingPunct="1">
                        <a:lnSpc>
                          <a:spcPct val="150000"/>
                        </a:lnSpc>
                        <a:spcBef>
                          <a:spcPts val="0"/>
                        </a:spcBef>
                        <a:spcAft>
                          <a:spcPts val="0"/>
                        </a:spcAft>
                        <a:buClr>
                          <a:srgbClr val="E47225"/>
                        </a:buClr>
                        <a:buSzTx/>
                        <a:buFont typeface="Segoe UI" panose="020B0502040204020203" pitchFamily="34" charset="0"/>
                        <a:buChar char="»"/>
                        <a:tabLst/>
                        <a:defRPr/>
                      </a:pPr>
                      <a:r>
                        <a:rPr lang="en-US" sz="2400" b="0" i="0">
                          <a:solidFill>
                            <a:schemeClr val="tx1"/>
                          </a:solidFill>
                          <a:latin typeface="Segoe UI" panose="020B0502040204020203" pitchFamily="34" charset="0"/>
                          <a:cs typeface="Segoe UI" panose="020B0502040204020203" pitchFamily="34" charset="0"/>
                        </a:rPr>
                        <a:t>Appointment Scheduling​</a:t>
                      </a:r>
                    </a:p>
                    <a:p>
                      <a:pPr marL="342900" marR="0" lvl="0" indent="-342900" algn="l" defTabSz="914400" rtl="0" eaLnBrk="1" fontAlgn="auto" latinLnBrk="0" hangingPunct="1">
                        <a:lnSpc>
                          <a:spcPct val="150000"/>
                        </a:lnSpc>
                        <a:spcBef>
                          <a:spcPts val="0"/>
                        </a:spcBef>
                        <a:spcAft>
                          <a:spcPts val="0"/>
                        </a:spcAft>
                        <a:buClr>
                          <a:srgbClr val="E47225"/>
                        </a:buClr>
                        <a:buSzTx/>
                        <a:buFont typeface="Segoe UI" panose="020B0502040204020203" pitchFamily="34" charset="0"/>
                        <a:buChar char="»"/>
                        <a:tabLst/>
                        <a:defRPr/>
                      </a:pPr>
                      <a:r>
                        <a:rPr lang="en-US" sz="2400" b="0" i="0">
                          <a:solidFill>
                            <a:schemeClr val="tx1"/>
                          </a:solidFill>
                          <a:latin typeface="Segoe UI" panose="020B0502040204020203" pitchFamily="34" charset="0"/>
                          <a:cs typeface="Segoe UI" panose="020B0502040204020203" pitchFamily="34" charset="0"/>
                        </a:rPr>
                        <a:t>Locating a general dentist or dental specialist​</a:t>
                      </a:r>
                    </a:p>
                    <a:p>
                      <a:pPr marL="342900" marR="0" lvl="0" indent="-342900" algn="l" defTabSz="914400" rtl="0" eaLnBrk="1" fontAlgn="auto" latinLnBrk="0" hangingPunct="1">
                        <a:lnSpc>
                          <a:spcPct val="150000"/>
                        </a:lnSpc>
                        <a:spcBef>
                          <a:spcPts val="0"/>
                        </a:spcBef>
                        <a:spcAft>
                          <a:spcPts val="0"/>
                        </a:spcAft>
                        <a:buClr>
                          <a:srgbClr val="E47225"/>
                        </a:buClr>
                        <a:buSzTx/>
                        <a:buFont typeface="Segoe UI" panose="020B0502040204020203" pitchFamily="34" charset="0"/>
                        <a:buChar char="»"/>
                        <a:tabLst/>
                        <a:defRPr/>
                      </a:pPr>
                      <a:r>
                        <a:rPr lang="en-US" sz="2400" b="0" i="0">
                          <a:solidFill>
                            <a:schemeClr val="tx1"/>
                          </a:solidFill>
                          <a:latin typeface="Segoe UI" panose="020B0502040204020203" pitchFamily="34" charset="0"/>
                          <a:cs typeface="Segoe UI" panose="020B0502040204020203" pitchFamily="34" charset="0"/>
                        </a:rPr>
                        <a:t>Language and American Sign language assistance​</a:t>
                      </a:r>
                    </a:p>
                    <a:p>
                      <a:pPr marL="342900" marR="0" lvl="0" indent="-342900" algn="l" defTabSz="914400" rtl="0" eaLnBrk="1" fontAlgn="auto" latinLnBrk="0" hangingPunct="1">
                        <a:lnSpc>
                          <a:spcPct val="150000"/>
                        </a:lnSpc>
                        <a:spcBef>
                          <a:spcPts val="0"/>
                        </a:spcBef>
                        <a:spcAft>
                          <a:spcPts val="0"/>
                        </a:spcAft>
                        <a:buClr>
                          <a:srgbClr val="E47225"/>
                        </a:buClr>
                        <a:buSzTx/>
                        <a:buFont typeface="Segoe UI" panose="020B0502040204020203" pitchFamily="34" charset="0"/>
                        <a:buChar char="»"/>
                        <a:tabLst/>
                        <a:defRPr/>
                      </a:pPr>
                      <a:r>
                        <a:rPr lang="en-US" sz="2400" b="0" i="0">
                          <a:solidFill>
                            <a:schemeClr val="tx1"/>
                          </a:solidFill>
                          <a:latin typeface="Segoe UI" panose="020B0502040204020203" pitchFamily="34" charset="0"/>
                          <a:cs typeface="Segoe UI" panose="020B0502040204020203" pitchFamily="34" charset="0"/>
                        </a:rPr>
                        <a:t>Transportation​</a:t>
                      </a:r>
                    </a:p>
                  </a:txBody>
                  <a:tcPr marL="182880" marR="182880" marT="182880" marB="1828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DBE2"/>
                    </a:solidFill>
                  </a:tcPr>
                </a:tc>
                <a:extLst>
                  <a:ext uri="{0D108BD9-81ED-4DB2-BD59-A6C34878D82A}">
                    <a16:rowId xmlns:a16="http://schemas.microsoft.com/office/drawing/2014/main" val="3871199509"/>
                  </a:ext>
                </a:extLst>
              </a:tr>
              <a:tr h="1578504">
                <a:tc>
                  <a:txBody>
                    <a:bodyPr/>
                    <a:lstStyle/>
                    <a:p>
                      <a:r>
                        <a:rPr lang="en-US" sz="2400" b="0" i="0">
                          <a:latin typeface="Segoe UI" panose="020B0502040204020203" pitchFamily="34" charset="0"/>
                          <a:cs typeface="Segoe UI" panose="020B0502040204020203" pitchFamily="34" charset="0"/>
                        </a:rPr>
                        <a:t>Accessing Services</a:t>
                      </a:r>
                    </a:p>
                  </a:txBody>
                  <a:tcPr marL="182880" marR="182880" marT="18288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vMerge="1">
                  <a:txBody>
                    <a:bodyPr/>
                    <a:lstStyle/>
                    <a:p>
                      <a:endParaRPr lang="en-US"/>
                    </a:p>
                  </a:txBody>
                  <a:tcPr/>
                </a:tc>
                <a:extLst>
                  <a:ext uri="{0D108BD9-81ED-4DB2-BD59-A6C34878D82A}">
                    <a16:rowId xmlns:a16="http://schemas.microsoft.com/office/drawing/2014/main" val="1354631877"/>
                  </a:ext>
                </a:extLst>
              </a:tr>
              <a:tr h="15785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a:latin typeface="Segoe UI" panose="020B0502040204020203" pitchFamily="34" charset="0"/>
                          <a:cs typeface="Segoe UI" panose="020B0502040204020203" pitchFamily="34" charset="0"/>
                        </a:rPr>
                        <a:t>Case Management</a:t>
                      </a:r>
                    </a:p>
                  </a:txBody>
                  <a:tcPr marL="182880" marR="182880" marT="18288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vMerge="1">
                  <a:txBody>
                    <a:bodyPr/>
                    <a:lstStyle/>
                    <a:p>
                      <a:endParaRPr lang="en-US"/>
                    </a:p>
                  </a:txBody>
                  <a:tcPr/>
                </a:tc>
                <a:extLst>
                  <a:ext uri="{0D108BD9-81ED-4DB2-BD59-A6C34878D82A}">
                    <a16:rowId xmlns:a16="http://schemas.microsoft.com/office/drawing/2014/main" val="1501383039"/>
                  </a:ext>
                </a:extLst>
              </a:tr>
            </a:tbl>
          </a:graphicData>
        </a:graphic>
      </p:graphicFrame>
      <p:sp>
        <p:nvSpPr>
          <p:cNvPr id="3" name="TextBox 2">
            <a:extLst>
              <a:ext uri="{FF2B5EF4-FFF2-40B4-BE49-F238E27FC236}">
                <a16:creationId xmlns:a16="http://schemas.microsoft.com/office/drawing/2014/main" id="{33DF3BAA-045A-28F0-7622-81A6E818477F}"/>
              </a:ext>
            </a:extLst>
          </p:cNvPr>
          <p:cNvSpPr txBox="1"/>
          <p:nvPr/>
        </p:nvSpPr>
        <p:spPr>
          <a:xfrm>
            <a:off x="4436988" y="1343984"/>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342971982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11647-92B8-2792-F198-BBB101F7F15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52E740D-39F2-7E0A-A94B-5927A4C809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2" name="Title 1">
            <a:extLst>
              <a:ext uri="{FF2B5EF4-FFF2-40B4-BE49-F238E27FC236}">
                <a16:creationId xmlns:a16="http://schemas.microsoft.com/office/drawing/2014/main" id="{7ACA16E2-7E63-7E2C-1950-12B92324C52A}"/>
              </a:ext>
            </a:extLst>
          </p:cNvPr>
          <p:cNvSpPr>
            <a:spLocks noGrp="1"/>
          </p:cNvSpPr>
          <p:nvPr>
            <p:ph type="title"/>
          </p:nvPr>
        </p:nvSpPr>
        <p:spPr/>
        <p:txBody>
          <a:bodyPr>
            <a:normAutofit/>
          </a:bodyPr>
          <a:lstStyle/>
          <a:p>
            <a:r>
              <a:rPr lang="en-US" b="1">
                <a:latin typeface="Segoe UI"/>
                <a:cs typeface="Segoe UI"/>
              </a:rPr>
              <a:t>Care Coordination</a:t>
            </a:r>
            <a:endParaRPr lang="en-US" b="1"/>
          </a:p>
        </p:txBody>
      </p:sp>
      <p:graphicFrame>
        <p:nvGraphicFramePr>
          <p:cNvPr id="4" name="Table 4">
            <a:extLst>
              <a:ext uri="{FF2B5EF4-FFF2-40B4-BE49-F238E27FC236}">
                <a16:creationId xmlns:a16="http://schemas.microsoft.com/office/drawing/2014/main" id="{C9A153FB-6CC5-38A0-1C83-2829C4086771}"/>
              </a:ext>
            </a:extLst>
          </p:cNvPr>
          <p:cNvGraphicFramePr>
            <a:graphicFrameLocks noGrp="1"/>
          </p:cNvGraphicFramePr>
          <p:nvPr>
            <p:ph idx="4294967295"/>
          </p:nvPr>
        </p:nvGraphicFramePr>
        <p:xfrm>
          <a:off x="0" y="2122488"/>
          <a:ext cx="12192000" cy="4735512"/>
        </p:xfrm>
        <a:graphic>
          <a:graphicData uri="http://schemas.openxmlformats.org/drawingml/2006/table">
            <a:tbl>
              <a:tblPr firstRow="1" bandRow="1">
                <a:tableStyleId>{5C22544A-7EE6-4342-B048-85BDC9FD1C3A}</a:tableStyleId>
              </a:tblPr>
              <a:tblGrid>
                <a:gridCol w="3581221">
                  <a:extLst>
                    <a:ext uri="{9D8B030D-6E8A-4147-A177-3AD203B41FA5}">
                      <a16:colId xmlns:a16="http://schemas.microsoft.com/office/drawing/2014/main" val="507833752"/>
                    </a:ext>
                  </a:extLst>
                </a:gridCol>
                <a:gridCol w="8610779">
                  <a:extLst>
                    <a:ext uri="{9D8B030D-6E8A-4147-A177-3AD203B41FA5}">
                      <a16:colId xmlns:a16="http://schemas.microsoft.com/office/drawing/2014/main" val="1039230937"/>
                    </a:ext>
                  </a:extLst>
                </a:gridCol>
              </a:tblGrid>
              <a:tr h="1578504">
                <a:tc>
                  <a:txBody>
                    <a:bodyPr/>
                    <a:lstStyle/>
                    <a:p>
                      <a:r>
                        <a:rPr lang="en-US" sz="2400" b="0" i="0" kern="1200">
                          <a:solidFill>
                            <a:schemeClr val="dk1"/>
                          </a:solidFill>
                          <a:latin typeface="Segoe UI" panose="020B0502040204020203" pitchFamily="34" charset="0"/>
                          <a:ea typeface="+mn-ea"/>
                          <a:cs typeface="Segoe UI" panose="020B0502040204020203" pitchFamily="34" charset="0"/>
                        </a:rPr>
                        <a:t>Care Coordination Services</a:t>
                      </a:r>
                    </a:p>
                  </a:txBody>
                  <a:tcPr marL="182880" marR="182880" marT="18288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EEF0"/>
                    </a:solidFill>
                  </a:tcPr>
                </a:tc>
                <a:tc rowSpan="3">
                  <a:txBody>
                    <a:bodyPr/>
                    <a:lstStyle/>
                    <a:p>
                      <a:pPr marL="0" indent="0">
                        <a:lnSpc>
                          <a:spcPct val="150000"/>
                        </a:lnSpc>
                        <a:buClr>
                          <a:srgbClr val="E47225"/>
                        </a:buClr>
                        <a:buFont typeface="Segoe UI" panose="020B0502040204020203" pitchFamily="34" charset="0"/>
                        <a:buNone/>
                      </a:pPr>
                      <a:r>
                        <a:rPr lang="en-US" sz="2400" b="0" i="0">
                          <a:solidFill>
                            <a:schemeClr val="tx1"/>
                          </a:solidFill>
                          <a:latin typeface="Segoe UI" panose="020B0502040204020203" pitchFamily="34" charset="0"/>
                          <a:cs typeface="Segoe UI" panose="020B0502040204020203" pitchFamily="34" charset="0"/>
                        </a:rPr>
                        <a:t>Members can connect to Care Coordination Services by either:</a:t>
                      </a:r>
                    </a:p>
                    <a:p>
                      <a:pPr marL="342900" marR="0" lvl="0" indent="-342900" algn="l" defTabSz="914400" rtl="0" eaLnBrk="1" fontAlgn="auto" latinLnBrk="0" hangingPunct="1">
                        <a:lnSpc>
                          <a:spcPct val="150000"/>
                        </a:lnSpc>
                        <a:spcBef>
                          <a:spcPts val="0"/>
                        </a:spcBef>
                        <a:spcAft>
                          <a:spcPts val="0"/>
                        </a:spcAft>
                        <a:buClr>
                          <a:srgbClr val="E47225"/>
                        </a:buClr>
                        <a:buSzTx/>
                        <a:buFont typeface="Segoe UI" panose="020B0502040204020203" pitchFamily="34" charset="0"/>
                        <a:buChar char="»"/>
                        <a:tabLst/>
                        <a:defRPr/>
                      </a:pPr>
                      <a:r>
                        <a:rPr lang="en-US" sz="2400" b="0" i="0">
                          <a:solidFill>
                            <a:schemeClr val="tx1"/>
                          </a:solidFill>
                          <a:latin typeface="Segoe UI" panose="020B0502040204020203" pitchFamily="34" charset="0"/>
                          <a:cs typeface="Segoe UI" panose="020B0502040204020203" pitchFamily="34" charset="0"/>
                        </a:rPr>
                        <a:t>Completing the </a:t>
                      </a:r>
                      <a:r>
                        <a:rPr lang="en-US" sz="2400" b="0" i="0">
                          <a:solidFill>
                            <a:schemeClr val="tx1"/>
                          </a:solidFill>
                          <a:latin typeface="Segoe UI" panose="020B0502040204020203" pitchFamily="34" charset="0"/>
                          <a:cs typeface="Segoe UI" panose="020B0502040204020203" pitchFamily="34" charset="0"/>
                          <a:hlinkClick r:id="rId3"/>
                        </a:rPr>
                        <a:t>Care Coordination Referral Form</a:t>
                      </a:r>
                      <a:r>
                        <a:rPr lang="en-US" sz="2400" b="0" i="0">
                          <a:solidFill>
                            <a:schemeClr val="tx1"/>
                          </a:solidFill>
                          <a:latin typeface="Segoe UI" panose="020B0502040204020203" pitchFamily="34" charset="0"/>
                          <a:cs typeface="Segoe UI" panose="020B0502040204020203" pitchFamily="34" charset="0"/>
                        </a:rPr>
                        <a:t>; </a:t>
                      </a:r>
                      <a:r>
                        <a:rPr lang="en-US" sz="2400" b="1" i="0">
                          <a:solidFill>
                            <a:schemeClr val="tx1"/>
                          </a:solidFill>
                          <a:latin typeface="Segoe UI" panose="020B0502040204020203" pitchFamily="34" charset="0"/>
                          <a:cs typeface="Segoe UI" panose="020B0502040204020203" pitchFamily="34" charset="0"/>
                        </a:rPr>
                        <a:t>or</a:t>
                      </a:r>
                      <a:r>
                        <a:rPr lang="en-US" sz="2400" b="0" i="0">
                          <a:solidFill>
                            <a:schemeClr val="tx1"/>
                          </a:solidFill>
                          <a:latin typeface="Segoe UI" panose="020B0502040204020203" pitchFamily="34" charset="0"/>
                          <a:cs typeface="Segoe UI" panose="020B0502040204020203" pitchFamily="34" charset="0"/>
                        </a:rPr>
                        <a:t>​</a:t>
                      </a:r>
                    </a:p>
                    <a:p>
                      <a:pPr marL="342900" marR="0" lvl="0" indent="-342900" algn="l" defTabSz="914400" rtl="0" eaLnBrk="1" fontAlgn="auto" latinLnBrk="0" hangingPunct="1">
                        <a:lnSpc>
                          <a:spcPct val="150000"/>
                        </a:lnSpc>
                        <a:spcBef>
                          <a:spcPts val="0"/>
                        </a:spcBef>
                        <a:spcAft>
                          <a:spcPts val="0"/>
                        </a:spcAft>
                        <a:buClr>
                          <a:srgbClr val="E47225"/>
                        </a:buClr>
                        <a:buSzTx/>
                        <a:buFont typeface="Segoe UI" panose="020B0502040204020203" pitchFamily="34" charset="0"/>
                        <a:buChar char="»"/>
                        <a:tabLst/>
                        <a:defRPr/>
                      </a:pPr>
                      <a:r>
                        <a:rPr lang="en-US" sz="2400" b="0" i="0">
                          <a:solidFill>
                            <a:schemeClr val="tx1"/>
                          </a:solidFill>
                          <a:latin typeface="Segoe UI" panose="020B0502040204020203" pitchFamily="34" charset="0"/>
                          <a:cs typeface="Segoe UI" panose="020B0502040204020203" pitchFamily="34" charset="0"/>
                        </a:rPr>
                        <a:t>Calling the Telephone Service Center at </a:t>
                      </a:r>
                      <a:r>
                        <a:rPr lang="en-US" sz="2400" b="1" i="0">
                          <a:solidFill>
                            <a:schemeClr val="tx1"/>
                          </a:solidFill>
                          <a:latin typeface="Segoe UI" panose="020B0502040204020203" pitchFamily="34" charset="0"/>
                          <a:cs typeface="Segoe UI" panose="020B0502040204020203" pitchFamily="34" charset="0"/>
                        </a:rPr>
                        <a:t>(800) 322-634 </a:t>
                      </a:r>
                      <a:r>
                        <a:rPr lang="en-US" sz="2400" b="0" i="0">
                          <a:solidFill>
                            <a:schemeClr val="tx1"/>
                          </a:solidFill>
                          <a:latin typeface="Segoe UI" panose="020B0502040204020203" pitchFamily="34" charset="0"/>
                          <a:cs typeface="Segoe UI" panose="020B0502040204020203" pitchFamily="34" charset="0"/>
                        </a:rPr>
                        <a:t>between Monday through Friday, 8:00am to 5:00pm​</a:t>
                      </a:r>
                      <a:r>
                        <a:rPr lang="en-US" sz="1800" b="0" i="0" kern="1200">
                          <a:solidFill>
                            <a:schemeClr val="lt1"/>
                          </a:solidFill>
                          <a:effectLst/>
                          <a:latin typeface="+mn-lt"/>
                          <a:ea typeface="+mn-ea"/>
                          <a:cs typeface="+mn-cs"/>
                        </a:rPr>
                        <a:t> </a:t>
                      </a:r>
                      <a:endParaRPr lang="en-US" sz="2400" b="0" i="0">
                        <a:solidFill>
                          <a:schemeClr val="tx1"/>
                        </a:solidFill>
                        <a:latin typeface="Segoe UI" panose="020B0502040204020203" pitchFamily="34" charset="0"/>
                        <a:cs typeface="Segoe UI" panose="020B0502040204020203" pitchFamily="34" charset="0"/>
                      </a:endParaRPr>
                    </a:p>
                  </a:txBody>
                  <a:tcPr marL="182880" marR="182880" marT="182880" marB="1828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DBE2"/>
                    </a:solidFill>
                  </a:tcPr>
                </a:tc>
                <a:extLst>
                  <a:ext uri="{0D108BD9-81ED-4DB2-BD59-A6C34878D82A}">
                    <a16:rowId xmlns:a16="http://schemas.microsoft.com/office/drawing/2014/main" val="3871199509"/>
                  </a:ext>
                </a:extLst>
              </a:tr>
              <a:tr h="1578504">
                <a:tc>
                  <a:txBody>
                    <a:bodyPr/>
                    <a:lstStyle/>
                    <a:p>
                      <a:r>
                        <a:rPr lang="en-US" sz="2400" b="0" i="0">
                          <a:solidFill>
                            <a:schemeClr val="bg1"/>
                          </a:solidFill>
                          <a:latin typeface="Segoe UI" panose="020B0502040204020203" pitchFamily="34" charset="0"/>
                          <a:cs typeface="Segoe UI" panose="020B0502040204020203" pitchFamily="34" charset="0"/>
                        </a:rPr>
                        <a:t>Accessing Services</a:t>
                      </a:r>
                    </a:p>
                  </a:txBody>
                  <a:tcPr marL="182880" marR="182880" marT="18288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4315A"/>
                    </a:solidFill>
                  </a:tcPr>
                </a:tc>
                <a:tc vMerge="1">
                  <a:txBody>
                    <a:bodyPr/>
                    <a:lstStyle/>
                    <a:p>
                      <a:endParaRPr lang="en-US"/>
                    </a:p>
                  </a:txBody>
                  <a:tcPr/>
                </a:tc>
                <a:extLst>
                  <a:ext uri="{0D108BD9-81ED-4DB2-BD59-A6C34878D82A}">
                    <a16:rowId xmlns:a16="http://schemas.microsoft.com/office/drawing/2014/main" val="1354631877"/>
                  </a:ext>
                </a:extLst>
              </a:tr>
              <a:tr h="15785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a:latin typeface="Segoe UI" panose="020B0502040204020203" pitchFamily="34" charset="0"/>
                          <a:cs typeface="Segoe UI" panose="020B0502040204020203" pitchFamily="34" charset="0"/>
                        </a:rPr>
                        <a:t>Case Management</a:t>
                      </a:r>
                    </a:p>
                  </a:txBody>
                  <a:tcPr marL="182880" marR="182880" marT="18288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vMerge="1">
                  <a:txBody>
                    <a:bodyPr/>
                    <a:lstStyle/>
                    <a:p>
                      <a:endParaRPr lang="en-US"/>
                    </a:p>
                  </a:txBody>
                  <a:tcPr/>
                </a:tc>
                <a:extLst>
                  <a:ext uri="{0D108BD9-81ED-4DB2-BD59-A6C34878D82A}">
                    <a16:rowId xmlns:a16="http://schemas.microsoft.com/office/drawing/2014/main" val="1501383039"/>
                  </a:ext>
                </a:extLst>
              </a:tr>
            </a:tbl>
          </a:graphicData>
        </a:graphic>
      </p:graphicFrame>
      <p:sp>
        <p:nvSpPr>
          <p:cNvPr id="3" name="TextBox 2">
            <a:extLst>
              <a:ext uri="{FF2B5EF4-FFF2-40B4-BE49-F238E27FC236}">
                <a16:creationId xmlns:a16="http://schemas.microsoft.com/office/drawing/2014/main" id="{FD4EBC47-9F7F-2552-2A38-226009C8671E}"/>
              </a:ext>
            </a:extLst>
          </p:cNvPr>
          <p:cNvSpPr txBox="1"/>
          <p:nvPr/>
        </p:nvSpPr>
        <p:spPr>
          <a:xfrm>
            <a:off x="4436988" y="1343984"/>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pic>
        <p:nvPicPr>
          <p:cNvPr id="1026" name="Picture 2" descr="A qr code with a white background&#10;&#10;AI-generated content may be incorrect.">
            <a:extLst>
              <a:ext uri="{FF2B5EF4-FFF2-40B4-BE49-F238E27FC236}">
                <a16:creationId xmlns:a16="http://schemas.microsoft.com/office/drawing/2014/main" id="{C70B96CB-077D-5A26-3BCA-881EF368E7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9333" y="5301545"/>
            <a:ext cx="1224732" cy="1191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3829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FB6D0-BB50-2A2B-0D0B-FFB6C9550E7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93EE3E2-C8DD-4EFB-7EA5-DF9CC30817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2" name="Title 1">
            <a:extLst>
              <a:ext uri="{FF2B5EF4-FFF2-40B4-BE49-F238E27FC236}">
                <a16:creationId xmlns:a16="http://schemas.microsoft.com/office/drawing/2014/main" id="{0A3B838D-0986-5B25-6E8C-7AD6E2BE36B7}"/>
              </a:ext>
            </a:extLst>
          </p:cNvPr>
          <p:cNvSpPr>
            <a:spLocks noGrp="1"/>
          </p:cNvSpPr>
          <p:nvPr>
            <p:ph type="title"/>
          </p:nvPr>
        </p:nvSpPr>
        <p:spPr/>
        <p:txBody>
          <a:bodyPr>
            <a:normAutofit/>
          </a:bodyPr>
          <a:lstStyle/>
          <a:p>
            <a:r>
              <a:rPr lang="en-US" b="1">
                <a:latin typeface="Segoe UI"/>
                <a:cs typeface="Segoe UI"/>
              </a:rPr>
              <a:t>Care Coordination</a:t>
            </a:r>
            <a:endParaRPr lang="en-US" b="1"/>
          </a:p>
        </p:txBody>
      </p:sp>
      <p:graphicFrame>
        <p:nvGraphicFramePr>
          <p:cNvPr id="4" name="Table 4">
            <a:extLst>
              <a:ext uri="{FF2B5EF4-FFF2-40B4-BE49-F238E27FC236}">
                <a16:creationId xmlns:a16="http://schemas.microsoft.com/office/drawing/2014/main" id="{3E5B4481-53D9-5691-3078-6447F4D1A04A}"/>
              </a:ext>
            </a:extLst>
          </p:cNvPr>
          <p:cNvGraphicFramePr>
            <a:graphicFrameLocks noGrp="1"/>
          </p:cNvGraphicFramePr>
          <p:nvPr>
            <p:ph idx="4294967295"/>
          </p:nvPr>
        </p:nvGraphicFramePr>
        <p:xfrm>
          <a:off x="0" y="2122488"/>
          <a:ext cx="12192000" cy="4735512"/>
        </p:xfrm>
        <a:graphic>
          <a:graphicData uri="http://schemas.openxmlformats.org/drawingml/2006/table">
            <a:tbl>
              <a:tblPr firstRow="1" bandRow="1">
                <a:tableStyleId>{5C22544A-7EE6-4342-B048-85BDC9FD1C3A}</a:tableStyleId>
              </a:tblPr>
              <a:tblGrid>
                <a:gridCol w="3581221">
                  <a:extLst>
                    <a:ext uri="{9D8B030D-6E8A-4147-A177-3AD203B41FA5}">
                      <a16:colId xmlns:a16="http://schemas.microsoft.com/office/drawing/2014/main" val="507833752"/>
                    </a:ext>
                  </a:extLst>
                </a:gridCol>
                <a:gridCol w="8610779">
                  <a:extLst>
                    <a:ext uri="{9D8B030D-6E8A-4147-A177-3AD203B41FA5}">
                      <a16:colId xmlns:a16="http://schemas.microsoft.com/office/drawing/2014/main" val="1039230937"/>
                    </a:ext>
                  </a:extLst>
                </a:gridCol>
              </a:tblGrid>
              <a:tr h="1578504">
                <a:tc>
                  <a:txBody>
                    <a:bodyPr/>
                    <a:lstStyle/>
                    <a:p>
                      <a:r>
                        <a:rPr lang="en-US" sz="2400" b="0" i="0" kern="1200">
                          <a:solidFill>
                            <a:schemeClr val="dk1"/>
                          </a:solidFill>
                          <a:latin typeface="Segoe UI" panose="020B0502040204020203" pitchFamily="34" charset="0"/>
                          <a:ea typeface="+mn-ea"/>
                          <a:cs typeface="Segoe UI" panose="020B0502040204020203" pitchFamily="34" charset="0"/>
                        </a:rPr>
                        <a:t>Care Coordination Services</a:t>
                      </a:r>
                    </a:p>
                  </a:txBody>
                  <a:tcPr marL="182880" marR="182880" marT="18288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EEF0"/>
                    </a:solidFill>
                  </a:tcPr>
                </a:tc>
                <a:tc rowSpan="3">
                  <a:txBody>
                    <a:bodyPr/>
                    <a:lstStyle/>
                    <a:p>
                      <a:pPr marL="342900" indent="-342900">
                        <a:lnSpc>
                          <a:spcPct val="150000"/>
                        </a:lnSpc>
                        <a:buClr>
                          <a:srgbClr val="E47225"/>
                        </a:buClr>
                        <a:buFont typeface="Segoe UI" panose="020B0502040204020203" pitchFamily="34" charset="0"/>
                        <a:buChar char="»"/>
                      </a:pPr>
                      <a:r>
                        <a:rPr lang="en-US" sz="2400" b="0" i="0">
                          <a:solidFill>
                            <a:schemeClr val="tx1"/>
                          </a:solidFill>
                          <a:latin typeface="Segoe UI"/>
                          <a:cs typeface="Segoe UI"/>
                        </a:rPr>
                        <a:t>The Dental Case Management is here to help members with special medical, physical, and/or behavioral needs access care.​</a:t>
                      </a:r>
                    </a:p>
                    <a:p>
                      <a:pPr marL="342900" indent="-342900">
                        <a:lnSpc>
                          <a:spcPct val="150000"/>
                        </a:lnSpc>
                        <a:buClr>
                          <a:srgbClr val="E47225"/>
                        </a:buClr>
                        <a:buFont typeface="Segoe UI" panose="020B0502040204020203" pitchFamily="34" charset="0"/>
                        <a:buChar char="»"/>
                      </a:pPr>
                      <a:r>
                        <a:rPr lang="en-US" sz="2400" b="0" i="0">
                          <a:solidFill>
                            <a:schemeClr val="tx1"/>
                          </a:solidFill>
                          <a:latin typeface="Segoe UI"/>
                          <a:cs typeface="Segoe UI"/>
                        </a:rPr>
                        <a:t>Case Management is specifically designed to help with scheduling and coordinating complex treatment plans involving one or more medical and dental providers. </a:t>
                      </a:r>
                    </a:p>
                  </a:txBody>
                  <a:tcPr marL="182880" marR="182880" marT="182880" marB="1828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DBE2"/>
                    </a:solidFill>
                  </a:tcPr>
                </a:tc>
                <a:extLst>
                  <a:ext uri="{0D108BD9-81ED-4DB2-BD59-A6C34878D82A}">
                    <a16:rowId xmlns:a16="http://schemas.microsoft.com/office/drawing/2014/main" val="3871199509"/>
                  </a:ext>
                </a:extLst>
              </a:tr>
              <a:tr h="1578504">
                <a:tc>
                  <a:txBody>
                    <a:bodyPr/>
                    <a:lstStyle/>
                    <a:p>
                      <a:r>
                        <a:rPr lang="en-US" sz="2400" b="0" i="0">
                          <a:solidFill>
                            <a:schemeClr val="tx1"/>
                          </a:solidFill>
                          <a:latin typeface="Segoe UI" panose="020B0502040204020203" pitchFamily="34" charset="0"/>
                          <a:cs typeface="Segoe UI" panose="020B0502040204020203" pitchFamily="34" charset="0"/>
                        </a:rPr>
                        <a:t>Accessing Services</a:t>
                      </a:r>
                    </a:p>
                  </a:txBody>
                  <a:tcPr marL="182880" marR="182880" marT="18288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EEF0"/>
                    </a:solidFill>
                  </a:tcPr>
                </a:tc>
                <a:tc vMerge="1">
                  <a:txBody>
                    <a:bodyPr/>
                    <a:lstStyle/>
                    <a:p>
                      <a:endParaRPr lang="en-US"/>
                    </a:p>
                  </a:txBody>
                  <a:tcPr/>
                </a:tc>
                <a:extLst>
                  <a:ext uri="{0D108BD9-81ED-4DB2-BD59-A6C34878D82A}">
                    <a16:rowId xmlns:a16="http://schemas.microsoft.com/office/drawing/2014/main" val="1354631877"/>
                  </a:ext>
                </a:extLst>
              </a:tr>
              <a:tr h="15785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a:solidFill>
                            <a:schemeClr val="bg1"/>
                          </a:solidFill>
                          <a:latin typeface="Segoe UI" panose="020B0502040204020203" pitchFamily="34" charset="0"/>
                          <a:cs typeface="Segoe UI" panose="020B0502040204020203" pitchFamily="34" charset="0"/>
                        </a:rPr>
                        <a:t>Case Management</a:t>
                      </a:r>
                    </a:p>
                  </a:txBody>
                  <a:tcPr marL="182880" marR="182880" marT="18288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4315A"/>
                    </a:solidFill>
                  </a:tcPr>
                </a:tc>
                <a:tc vMerge="1">
                  <a:txBody>
                    <a:bodyPr/>
                    <a:lstStyle/>
                    <a:p>
                      <a:endParaRPr lang="en-US"/>
                    </a:p>
                  </a:txBody>
                  <a:tcPr/>
                </a:tc>
                <a:extLst>
                  <a:ext uri="{0D108BD9-81ED-4DB2-BD59-A6C34878D82A}">
                    <a16:rowId xmlns:a16="http://schemas.microsoft.com/office/drawing/2014/main" val="1501383039"/>
                  </a:ext>
                </a:extLst>
              </a:tr>
            </a:tbl>
          </a:graphicData>
        </a:graphic>
      </p:graphicFrame>
      <p:sp>
        <p:nvSpPr>
          <p:cNvPr id="3" name="TextBox 2">
            <a:extLst>
              <a:ext uri="{FF2B5EF4-FFF2-40B4-BE49-F238E27FC236}">
                <a16:creationId xmlns:a16="http://schemas.microsoft.com/office/drawing/2014/main" id="{F2DD5C12-F1BA-4F78-2BA3-1AF751980CAA}"/>
              </a:ext>
            </a:extLst>
          </p:cNvPr>
          <p:cNvSpPr txBox="1"/>
          <p:nvPr/>
        </p:nvSpPr>
        <p:spPr>
          <a:xfrm>
            <a:off x="4436988" y="1343984"/>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spTree>
    <p:extLst>
      <p:ext uri="{BB962C8B-B14F-4D97-AF65-F5344CB8AC3E}">
        <p14:creationId xmlns:p14="http://schemas.microsoft.com/office/powerpoint/2010/main" val="42833044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46943-BD09-2633-CC08-816DB850419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0D1EBA-8826-1643-59A2-3C782650B6E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srgbClr val="000000"/>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
        <p:nvSpPr>
          <p:cNvPr id="3" name="Title 2">
            <a:extLst>
              <a:ext uri="{FF2B5EF4-FFF2-40B4-BE49-F238E27FC236}">
                <a16:creationId xmlns:a16="http://schemas.microsoft.com/office/drawing/2014/main" id="{B3AC9274-568A-6469-C63D-C2EA440C5165}"/>
              </a:ext>
            </a:extLst>
          </p:cNvPr>
          <p:cNvSpPr>
            <a:spLocks noGrp="1"/>
          </p:cNvSpPr>
          <p:nvPr>
            <p:ph type="title"/>
          </p:nvPr>
        </p:nvSpPr>
        <p:spPr>
          <a:xfrm>
            <a:off x="838200" y="365125"/>
            <a:ext cx="4378176" cy="1325563"/>
          </a:xfrm>
        </p:spPr>
        <p:txBody>
          <a:bodyPr/>
          <a:lstStyle/>
          <a:p>
            <a:r>
              <a:rPr lang="en-US" b="1"/>
              <a:t>Case Management</a:t>
            </a:r>
          </a:p>
        </p:txBody>
      </p:sp>
      <p:sp>
        <p:nvSpPr>
          <p:cNvPr id="5" name="Content Placeholder 4">
            <a:extLst>
              <a:ext uri="{FF2B5EF4-FFF2-40B4-BE49-F238E27FC236}">
                <a16:creationId xmlns:a16="http://schemas.microsoft.com/office/drawing/2014/main" id="{F5082899-1B0E-7130-3CBA-9DF9BC3A33F7}"/>
              </a:ext>
            </a:extLst>
          </p:cNvPr>
          <p:cNvSpPr>
            <a:spLocks noGrp="1"/>
          </p:cNvSpPr>
          <p:nvPr>
            <p:ph sz="quarter" idx="18"/>
          </p:nvPr>
        </p:nvSpPr>
        <p:spPr>
          <a:xfrm>
            <a:off x="838200" y="1803400"/>
            <a:ext cx="4237027" cy="4351338"/>
          </a:xfrm>
        </p:spPr>
        <p:txBody>
          <a:bodyPr anchor="ctr"/>
          <a:lstStyle/>
          <a:p>
            <a:r>
              <a:rPr lang="en-US" sz="2300"/>
              <a:t>Members can be referred to Dental Case Management by their medical or dental provider, case worker, or healthcare professional. </a:t>
            </a:r>
          </a:p>
          <a:p>
            <a:endParaRPr lang="en-US" sz="2300"/>
          </a:p>
          <a:p>
            <a:r>
              <a:rPr lang="en-US" sz="2300"/>
              <a:t>To refer a member, ​</a:t>
            </a:r>
            <a:br>
              <a:rPr lang="en-US" sz="2300"/>
            </a:br>
            <a:r>
              <a:rPr lang="en-US" sz="2300"/>
              <a:t>complete the online ​</a:t>
            </a:r>
            <a:br>
              <a:rPr lang="en-US" sz="2300"/>
            </a:br>
            <a:r>
              <a:rPr lang="en-US" sz="2300" u="sng">
                <a:hlinkClick r:id="rId3"/>
              </a:rPr>
              <a:t>Case Management </a:t>
            </a:r>
            <a:r>
              <a:rPr lang="en-US" sz="2300">
                <a:hlinkClick r:id="rId3"/>
              </a:rPr>
              <a:t>​</a:t>
            </a:r>
            <a:br>
              <a:rPr lang="en-US" sz="2300">
                <a:hlinkClick r:id="rId3"/>
              </a:rPr>
            </a:br>
            <a:r>
              <a:rPr lang="en-US" sz="2300" u="sng">
                <a:hlinkClick r:id="rId3"/>
              </a:rPr>
              <a:t>Referral Form</a:t>
            </a:r>
            <a:r>
              <a:rPr lang="en-US" sz="2300"/>
              <a:t>.​​</a:t>
            </a:r>
          </a:p>
        </p:txBody>
      </p:sp>
      <p:sp>
        <p:nvSpPr>
          <p:cNvPr id="4" name="TextBox 3">
            <a:extLst>
              <a:ext uri="{FF2B5EF4-FFF2-40B4-BE49-F238E27FC236}">
                <a16:creationId xmlns:a16="http://schemas.microsoft.com/office/drawing/2014/main" id="{EC520DBE-2845-1462-47F4-32ECCA049DCE}"/>
              </a:ext>
            </a:extLst>
          </p:cNvPr>
          <p:cNvSpPr txBox="1"/>
          <p:nvPr/>
        </p:nvSpPr>
        <p:spPr>
          <a:xfrm>
            <a:off x="11356622" y="-1241778"/>
            <a:ext cx="0" cy="0"/>
          </a:xfrm>
          <a:prstGeom prst="rect">
            <a:avLst/>
          </a:prstGeom>
        </p:spPr>
        <p:txBody>
          <a:bodyPr wrap="none" rtlCol="0">
            <a:normAutofit fontScale="25000" lnSpcReduction="20000"/>
          </a:bodyPr>
          <a:lstStyle/>
          <a:p>
            <a:pPr marL="285750" marR="0" lvl="0" indent="-285750" algn="l" defTabSz="914400" rtl="0" eaLnBrk="1" fontAlgn="auto" latinLnBrk="0" hangingPunct="1">
              <a:lnSpc>
                <a:spcPct val="100000"/>
              </a:lnSpc>
              <a:spcBef>
                <a:spcPts val="0"/>
              </a:spcBef>
              <a:spcAft>
                <a:spcPts val="0"/>
              </a:spcAft>
              <a:buClr>
                <a:srgbClr val="ECEEF0"/>
              </a:buClr>
              <a:buSzTx/>
              <a:buFont typeface="Segoe UI" panose="020B0502040204020203" pitchFamily="34" charset="0"/>
              <a:buChar char="»"/>
              <a:tabLst/>
              <a:defRPr/>
            </a:pPr>
            <a:endParaRPr kumimoji="0" lang="en-US" sz="2800" b="0" i="0" u="none" strike="noStrike" kern="1200" cap="none" spc="0" normalizeH="0" baseline="0" noProof="0" err="1">
              <a:ln>
                <a:noFill/>
              </a:ln>
              <a:solidFill>
                <a:srgbClr val="000000"/>
              </a:solidFill>
              <a:effectLst/>
              <a:uLnTx/>
              <a:uFillTx/>
              <a:latin typeface="Segoe UI"/>
              <a:ea typeface="+mn-ea"/>
              <a:cs typeface="+mn-cs"/>
            </a:endParaRPr>
          </a:p>
        </p:txBody>
      </p:sp>
      <p:pic>
        <p:nvPicPr>
          <p:cNvPr id="10" name="Picture Placeholder 9" descr="Graphical user interface, text, application, Word, email&#10;&#10;AI-generated content may be incorrect.">
            <a:extLst>
              <a:ext uri="{FF2B5EF4-FFF2-40B4-BE49-F238E27FC236}">
                <a16:creationId xmlns:a16="http://schemas.microsoft.com/office/drawing/2014/main" id="{BC030E6B-EE85-9490-1666-1F1CB9718C58}"/>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t="-57" b="2192"/>
          <a:stretch>
            <a:fillRect/>
          </a:stretch>
        </p:blipFill>
        <p:spPr>
          <a:xfrm>
            <a:off x="5704957" y="872187"/>
            <a:ext cx="6099115" cy="6250442"/>
          </a:xfrm>
        </p:spPr>
      </p:pic>
      <p:pic>
        <p:nvPicPr>
          <p:cNvPr id="2050" name="Picture 2">
            <a:extLst>
              <a:ext uri="{FF2B5EF4-FFF2-40B4-BE49-F238E27FC236}">
                <a16:creationId xmlns:a16="http://schemas.microsoft.com/office/drawing/2014/main" id="{CC3E4886-BC28-E9AD-E40E-B517CE6671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3851" y="4591969"/>
            <a:ext cx="1152525" cy="116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9911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916790" y="4763204"/>
            <a:ext cx="10515600" cy="60017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b="1" kern="1200">
                <a:solidFill>
                  <a:srgbClr val="14315A"/>
                </a:solidFill>
                <a:latin typeface="Segoe UI" panose="020B0502040204020203" pitchFamily="34" charset="0"/>
                <a:ea typeface="+mj-ea"/>
                <a:cs typeface="Segoe UI" panose="020B0502040204020203"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800" b="1" i="0" u="none" strike="noStrike" kern="1200" cap="none" spc="0" normalizeH="0" baseline="0" noProof="0">
              <a:ln>
                <a:noFill/>
              </a:ln>
              <a:solidFill>
                <a:srgbClr val="14315A"/>
              </a:solidFill>
              <a:effectLst/>
              <a:uLnTx/>
              <a:uFillTx/>
              <a:latin typeface="Segoe UI" panose="020B0502040204020203" pitchFamily="34" charset="0"/>
              <a:ea typeface="+mj-ea"/>
              <a:cs typeface="Segoe UI" panose="020B0502040204020203" pitchFamily="34" charset="0"/>
            </a:endParaRPr>
          </a:p>
        </p:txBody>
      </p:sp>
      <p:sp>
        <p:nvSpPr>
          <p:cNvPr id="2" name="Title 1">
            <a:extLst>
              <a:ext uri="{FF2B5EF4-FFF2-40B4-BE49-F238E27FC236}">
                <a16:creationId xmlns:a16="http://schemas.microsoft.com/office/drawing/2014/main" id="{BE94B019-3CB1-89D1-61B4-BFE6E7B04FC0}"/>
              </a:ext>
            </a:extLst>
          </p:cNvPr>
          <p:cNvSpPr>
            <a:spLocks noGrp="1"/>
          </p:cNvSpPr>
          <p:nvPr>
            <p:ph type="title"/>
          </p:nvPr>
        </p:nvSpPr>
        <p:spPr/>
        <p:txBody>
          <a:bodyPr/>
          <a:lstStyle/>
          <a:p>
            <a:r>
              <a:rPr lang="en-US" sz="4000" b="1"/>
              <a:t>Questions?</a:t>
            </a:r>
            <a:br>
              <a:rPr lang="en-US" sz="4000"/>
            </a:br>
            <a:r>
              <a:rPr lang="en-US" sz="4000"/>
              <a:t>Email </a:t>
            </a:r>
            <a:r>
              <a:rPr lang="en-US" sz="4000">
                <a:solidFill>
                  <a:schemeClr val="accent2"/>
                </a:solidFill>
              </a:rPr>
              <a:t>Dental@dhcs.ca.gov</a:t>
            </a:r>
            <a:endParaRPr lang="en-US" sz="4000" u="sng">
              <a:solidFill>
                <a:schemeClr val="accent2"/>
              </a:solidFill>
            </a:endParaRPr>
          </a:p>
        </p:txBody>
      </p:sp>
    </p:spTree>
    <p:extLst>
      <p:ext uri="{BB962C8B-B14F-4D97-AF65-F5344CB8AC3E}">
        <p14:creationId xmlns:p14="http://schemas.microsoft.com/office/powerpoint/2010/main" val="32515061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928DF8-B3F7-2475-284D-473FC4A1E156}"/>
              </a:ext>
            </a:extLst>
          </p:cNvPr>
          <p:cNvSpPr>
            <a:spLocks noGrp="1"/>
          </p:cNvSpPr>
          <p:nvPr>
            <p:ph type="title"/>
          </p:nvPr>
        </p:nvSpPr>
        <p:spPr>
          <a:xfrm>
            <a:off x="451013" y="1782671"/>
            <a:ext cx="2686298" cy="3292658"/>
          </a:xfrm>
        </p:spPr>
        <p:txBody>
          <a:bodyPr vert="horz" lIns="91440" tIns="45720" rIns="91440" bIns="45720" rtlCol="0" anchor="ctr">
            <a:normAutofit/>
          </a:bodyPr>
          <a:lstStyle/>
          <a:p>
            <a:r>
              <a:rPr lang="en-US" sz="3400" b="1" kern="1200">
                <a:latin typeface="Arial"/>
                <a:cs typeface="Arial"/>
              </a:rPr>
              <a:t>Networking</a:t>
            </a:r>
          </a:p>
        </p:txBody>
      </p:sp>
      <p:sp>
        <p:nvSpPr>
          <p:cNvPr id="2" name="TextBox 1">
            <a:extLst>
              <a:ext uri="{FF2B5EF4-FFF2-40B4-BE49-F238E27FC236}">
                <a16:creationId xmlns:a16="http://schemas.microsoft.com/office/drawing/2014/main" id="{45D2CCC5-9609-587A-0B43-EBA53CDE737A}"/>
              </a:ext>
            </a:extLst>
          </p:cNvPr>
          <p:cNvSpPr txBox="1"/>
          <p:nvPr/>
        </p:nvSpPr>
        <p:spPr>
          <a:xfrm>
            <a:off x="4039340" y="988081"/>
            <a:ext cx="5644987" cy="488183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nSpc>
                <a:spcPct val="90000"/>
              </a:lnSpc>
              <a:spcBef>
                <a:spcPts val="1000"/>
              </a:spcBef>
              <a:buClr>
                <a:schemeClr val="accent5"/>
              </a:buClr>
            </a:pPr>
            <a:r>
              <a:rPr lang="en-US" sz="2400" b="1">
                <a:solidFill>
                  <a:schemeClr val="accent1"/>
                </a:solidFill>
                <a:latin typeface="Arial"/>
                <a:cs typeface="Arial"/>
              </a:rPr>
              <a:t>Share &amp; Tell</a:t>
            </a:r>
            <a:endParaRPr lang="en-US">
              <a:cs typeface="Arial" panose="020B0604020202020204"/>
            </a:endParaRPr>
          </a:p>
          <a:p>
            <a:pPr>
              <a:lnSpc>
                <a:spcPct val="90000"/>
              </a:lnSpc>
              <a:spcBef>
                <a:spcPts val="1000"/>
              </a:spcBef>
              <a:buClr>
                <a:schemeClr val="accent5"/>
              </a:buClr>
            </a:pPr>
            <a:r>
              <a:rPr lang="en-US" sz="2400" b="1">
                <a:solidFill>
                  <a:schemeClr val="accent1"/>
                </a:solidFill>
                <a:latin typeface="Arial"/>
                <a:cs typeface="Arial"/>
              </a:rPr>
              <a:t>1. Find an LOHP colleague from a different region</a:t>
            </a:r>
            <a:endParaRPr lang="en-US">
              <a:solidFill>
                <a:schemeClr val="accent1"/>
              </a:solidFill>
              <a:latin typeface="Arial"/>
              <a:cs typeface="Arial"/>
            </a:endParaRPr>
          </a:p>
          <a:p>
            <a:pPr>
              <a:lnSpc>
                <a:spcPct val="90000"/>
              </a:lnSpc>
              <a:spcBef>
                <a:spcPts val="1000"/>
              </a:spcBef>
            </a:pPr>
            <a:endParaRPr lang="en-US" sz="2400" b="1">
              <a:solidFill>
                <a:schemeClr val="accent1"/>
              </a:solidFill>
              <a:latin typeface="Arial"/>
              <a:cs typeface="Arial"/>
            </a:endParaRPr>
          </a:p>
          <a:p>
            <a:pPr>
              <a:lnSpc>
                <a:spcPct val="90000"/>
              </a:lnSpc>
              <a:spcBef>
                <a:spcPts val="1000"/>
              </a:spcBef>
            </a:pPr>
            <a:r>
              <a:rPr lang="en-US" sz="2400" b="1">
                <a:solidFill>
                  <a:schemeClr val="accent1"/>
                </a:solidFill>
                <a:latin typeface="Arial"/>
                <a:cs typeface="Arial"/>
              </a:rPr>
              <a:t>2. Say hi + share:</a:t>
            </a:r>
            <a:endParaRPr lang="en-US">
              <a:solidFill>
                <a:schemeClr val="accent1"/>
              </a:solidFill>
              <a:latin typeface="Arial"/>
              <a:cs typeface="Arial"/>
            </a:endParaRPr>
          </a:p>
          <a:p>
            <a:pPr>
              <a:lnSpc>
                <a:spcPct val="90000"/>
              </a:lnSpc>
              <a:spcBef>
                <a:spcPts val="1000"/>
              </a:spcBef>
            </a:pPr>
            <a:r>
              <a:rPr lang="en-US" sz="2400">
                <a:solidFill>
                  <a:schemeClr val="accent1"/>
                </a:solidFill>
                <a:latin typeface="Arial"/>
                <a:cs typeface="Arial"/>
              </a:rPr>
              <a:t>- One fun fact about your jurisdiction</a:t>
            </a:r>
          </a:p>
          <a:p>
            <a:pPr>
              <a:lnSpc>
                <a:spcPct val="90000"/>
              </a:lnSpc>
              <a:spcBef>
                <a:spcPts val="1000"/>
              </a:spcBef>
            </a:pPr>
            <a:r>
              <a:rPr lang="en-US" sz="2400">
                <a:solidFill>
                  <a:schemeClr val="accent1"/>
                </a:solidFill>
                <a:latin typeface="Arial"/>
                <a:cs typeface="Arial"/>
              </a:rPr>
              <a:t>- What you’re most proud of about your LOHP</a:t>
            </a:r>
            <a:endParaRPr lang="en-US">
              <a:solidFill>
                <a:schemeClr val="accent1"/>
              </a:solidFill>
              <a:latin typeface="Arial"/>
              <a:cs typeface="Arial"/>
            </a:endParaRPr>
          </a:p>
          <a:p>
            <a:pPr>
              <a:lnSpc>
                <a:spcPct val="90000"/>
              </a:lnSpc>
              <a:spcBef>
                <a:spcPts val="1000"/>
              </a:spcBef>
            </a:pPr>
            <a:endParaRPr lang="en-US" sz="2400" b="1">
              <a:solidFill>
                <a:schemeClr val="accent1"/>
              </a:solidFill>
              <a:latin typeface="Arial"/>
              <a:cs typeface="Arial"/>
            </a:endParaRPr>
          </a:p>
          <a:p>
            <a:pPr>
              <a:lnSpc>
                <a:spcPct val="90000"/>
              </a:lnSpc>
              <a:spcBef>
                <a:spcPts val="1000"/>
              </a:spcBef>
            </a:pPr>
            <a:r>
              <a:rPr lang="en-US" sz="2400" b="1">
                <a:solidFill>
                  <a:schemeClr val="accent1"/>
                </a:solidFill>
                <a:latin typeface="Arial"/>
                <a:cs typeface="Arial"/>
              </a:rPr>
              <a:t>3. Stay together as a pair &amp; “tell” each other’s “shares” to another pair</a:t>
            </a:r>
            <a:endParaRPr lang="en-US">
              <a:solidFill>
                <a:schemeClr val="accent1"/>
              </a:solidFill>
              <a:latin typeface="Arial"/>
              <a:cs typeface="Arial"/>
            </a:endParaRPr>
          </a:p>
        </p:txBody>
      </p:sp>
    </p:spTree>
    <p:extLst>
      <p:ext uri="{BB962C8B-B14F-4D97-AF65-F5344CB8AC3E}">
        <p14:creationId xmlns:p14="http://schemas.microsoft.com/office/powerpoint/2010/main" val="16789106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99299" y="0"/>
            <a:ext cx="7192701" cy="6858000"/>
            <a:chOff x="0" y="0"/>
            <a:chExt cx="14385402" cy="13716000"/>
          </a:xfrm>
        </p:grpSpPr>
        <p:pic>
          <p:nvPicPr>
            <p:cNvPr id="3" name="Picture 3"/>
            <p:cNvPicPr>
              <a:picLocks noChangeAspect="1"/>
            </p:cNvPicPr>
            <p:nvPr/>
          </p:nvPicPr>
          <p:blipFill>
            <a:blip r:embed="rId2"/>
            <a:srcRect l="15039" r="15039"/>
            <a:stretch>
              <a:fillRect/>
            </a:stretch>
          </p:blipFill>
          <p:spPr>
            <a:xfrm>
              <a:off x="0" y="0"/>
              <a:ext cx="14385402" cy="13716000"/>
            </a:xfrm>
            <a:prstGeom prst="rect">
              <a:avLst/>
            </a:prstGeom>
          </p:spPr>
        </p:pic>
      </p:grpSp>
      <p:grpSp>
        <p:nvGrpSpPr>
          <p:cNvPr id="4" name="Group 4"/>
          <p:cNvGrpSpPr/>
          <p:nvPr/>
        </p:nvGrpSpPr>
        <p:grpSpPr>
          <a:xfrm rot="-10800000">
            <a:off x="1" y="0"/>
            <a:ext cx="6675067" cy="6962261"/>
            <a:chOff x="-59690" y="0"/>
            <a:chExt cx="4253121" cy="4436110"/>
          </a:xfrm>
        </p:grpSpPr>
        <p:sp>
          <p:nvSpPr>
            <p:cNvPr id="5" name="Freeform 5"/>
            <p:cNvSpPr/>
            <p:nvPr/>
          </p:nvSpPr>
          <p:spPr>
            <a:xfrm>
              <a:off x="-59690" y="0"/>
              <a:ext cx="1255909" cy="4436110"/>
            </a:xfrm>
            <a:custGeom>
              <a:avLst/>
              <a:gdLst/>
              <a:ahLst/>
              <a:cxnLst/>
              <a:rect l="l" t="t" r="r" b="b"/>
              <a:pathLst>
                <a:path w="1255909" h="4436110">
                  <a:moveTo>
                    <a:pt x="720090" y="2504440"/>
                  </a:moveTo>
                  <a:cubicBezTo>
                    <a:pt x="1255909" y="1358900"/>
                    <a:pt x="641350" y="843280"/>
                    <a:pt x="461010" y="548640"/>
                  </a:cubicBezTo>
                  <a:cubicBezTo>
                    <a:pt x="195580" y="115570"/>
                    <a:pt x="262890" y="0"/>
                    <a:pt x="262890" y="0"/>
                  </a:cubicBezTo>
                  <a:lnTo>
                    <a:pt x="59690" y="0"/>
                  </a:lnTo>
                  <a:cubicBezTo>
                    <a:pt x="119380" y="441960"/>
                    <a:pt x="1153350" y="1212850"/>
                    <a:pt x="678180" y="2147570"/>
                  </a:cubicBezTo>
                  <a:cubicBezTo>
                    <a:pt x="0" y="3520440"/>
                    <a:pt x="516890" y="4436110"/>
                    <a:pt x="516890" y="4436110"/>
                  </a:cubicBezTo>
                  <a:lnTo>
                    <a:pt x="745490" y="4436110"/>
                  </a:lnTo>
                  <a:cubicBezTo>
                    <a:pt x="745490" y="4436110"/>
                    <a:pt x="185420" y="3768090"/>
                    <a:pt x="720090" y="2504440"/>
                  </a:cubicBezTo>
                  <a:lnTo>
                    <a:pt x="720090" y="2504440"/>
                  </a:lnTo>
                  <a:close/>
                </a:path>
              </a:pathLst>
            </a:custGeom>
            <a:solidFill>
              <a:srgbClr val="68B789"/>
            </a:solidFill>
          </p:spPr>
          <p:txBody>
            <a:bodyPr/>
            <a:lstStyle/>
            <a:p>
              <a:pPr defTabSz="609630"/>
              <a:endParaRPr lang="en-US" sz="1200">
                <a:solidFill>
                  <a:prstClr val="black"/>
                </a:solidFill>
                <a:latin typeface="Calibri"/>
              </a:endParaRPr>
            </a:p>
          </p:txBody>
        </p:sp>
        <p:sp>
          <p:nvSpPr>
            <p:cNvPr id="6" name="Freeform 6"/>
            <p:cNvSpPr/>
            <p:nvPr/>
          </p:nvSpPr>
          <p:spPr>
            <a:xfrm>
              <a:off x="125730" y="0"/>
              <a:ext cx="1070488" cy="4436110"/>
            </a:xfrm>
            <a:custGeom>
              <a:avLst/>
              <a:gdLst/>
              <a:ahLst/>
              <a:cxnLst/>
              <a:rect l="l" t="t" r="r" b="b"/>
              <a:pathLst>
                <a:path w="1070488" h="4436110">
                  <a:moveTo>
                    <a:pt x="511810" y="3030220"/>
                  </a:moveTo>
                  <a:cubicBezTo>
                    <a:pt x="892810" y="1957070"/>
                    <a:pt x="1054710" y="1464310"/>
                    <a:pt x="585470" y="820420"/>
                  </a:cubicBezTo>
                  <a:cubicBezTo>
                    <a:pt x="212090" y="254000"/>
                    <a:pt x="264160" y="0"/>
                    <a:pt x="264160" y="0"/>
                  </a:cubicBezTo>
                  <a:lnTo>
                    <a:pt x="77470" y="0"/>
                  </a:lnTo>
                  <a:cubicBezTo>
                    <a:pt x="77470" y="0"/>
                    <a:pt x="10160" y="115570"/>
                    <a:pt x="275590" y="548640"/>
                  </a:cubicBezTo>
                  <a:cubicBezTo>
                    <a:pt x="455930" y="843280"/>
                    <a:pt x="1070488" y="1358900"/>
                    <a:pt x="534670" y="2504440"/>
                  </a:cubicBezTo>
                  <a:cubicBezTo>
                    <a:pt x="0" y="3766820"/>
                    <a:pt x="558800" y="4434840"/>
                    <a:pt x="558800" y="4434840"/>
                  </a:cubicBezTo>
                  <a:lnTo>
                    <a:pt x="830580" y="4434840"/>
                  </a:lnTo>
                  <a:cubicBezTo>
                    <a:pt x="830580" y="4436110"/>
                    <a:pt x="264160" y="3724910"/>
                    <a:pt x="511810" y="3030220"/>
                  </a:cubicBezTo>
                  <a:close/>
                </a:path>
              </a:pathLst>
            </a:custGeom>
            <a:solidFill>
              <a:srgbClr val="328264"/>
            </a:solidFill>
          </p:spPr>
          <p:txBody>
            <a:bodyPr/>
            <a:lstStyle/>
            <a:p>
              <a:pPr defTabSz="609630"/>
              <a:endParaRPr lang="en-US" sz="1200">
                <a:solidFill>
                  <a:prstClr val="black"/>
                </a:solidFill>
                <a:latin typeface="Calibri"/>
              </a:endParaRPr>
            </a:p>
          </p:txBody>
        </p:sp>
        <p:sp>
          <p:nvSpPr>
            <p:cNvPr id="7" name="Freeform 7"/>
            <p:cNvSpPr/>
            <p:nvPr/>
          </p:nvSpPr>
          <p:spPr>
            <a:xfrm>
              <a:off x="291263" y="0"/>
              <a:ext cx="3902168" cy="4436110"/>
            </a:xfrm>
            <a:custGeom>
              <a:avLst/>
              <a:gdLst/>
              <a:ahLst/>
              <a:cxnLst/>
              <a:rect l="l" t="t" r="r" b="b"/>
              <a:pathLst>
                <a:path w="3902168" h="4436110">
                  <a:moveTo>
                    <a:pt x="2552595" y="0"/>
                  </a:moveTo>
                  <a:lnTo>
                    <a:pt x="50800" y="0"/>
                  </a:lnTo>
                  <a:cubicBezTo>
                    <a:pt x="50800" y="0"/>
                    <a:pt x="0" y="254000"/>
                    <a:pt x="372110" y="820420"/>
                  </a:cubicBezTo>
                  <a:cubicBezTo>
                    <a:pt x="838676" y="1463040"/>
                    <a:pt x="679450" y="1957070"/>
                    <a:pt x="298450" y="3030220"/>
                  </a:cubicBezTo>
                  <a:cubicBezTo>
                    <a:pt x="52070" y="3724910"/>
                    <a:pt x="618490" y="4436110"/>
                    <a:pt x="618490" y="4436110"/>
                  </a:cubicBezTo>
                  <a:lnTo>
                    <a:pt x="3902168" y="4436110"/>
                  </a:lnTo>
                  <a:lnTo>
                    <a:pt x="3902168" y="0"/>
                  </a:lnTo>
                  <a:lnTo>
                    <a:pt x="2552595" y="0"/>
                  </a:lnTo>
                  <a:close/>
                </a:path>
              </a:pathLst>
            </a:custGeom>
            <a:solidFill>
              <a:srgbClr val="213D3D"/>
            </a:solidFill>
          </p:spPr>
          <p:txBody>
            <a:bodyPr/>
            <a:lstStyle/>
            <a:p>
              <a:pPr defTabSz="609630"/>
              <a:endParaRPr lang="en-US" sz="1200">
                <a:solidFill>
                  <a:prstClr val="black"/>
                </a:solidFill>
                <a:latin typeface="Calibri"/>
              </a:endParaRPr>
            </a:p>
          </p:txBody>
        </p:sp>
      </p:grpSp>
      <p:pic>
        <p:nvPicPr>
          <p:cNvPr id="8" name="Picture 8"/>
          <p:cNvPicPr>
            <a:picLocks noChangeAspect="1"/>
          </p:cNvPicPr>
          <p:nvPr/>
        </p:nvPicPr>
        <p:blipFill>
          <a:blip r:embed="rId3"/>
          <a:srcRect/>
          <a:stretch>
            <a:fillRect/>
          </a:stretch>
        </p:blipFill>
        <p:spPr>
          <a:xfrm>
            <a:off x="1711818" y="5580502"/>
            <a:ext cx="2044816" cy="961122"/>
          </a:xfrm>
          <a:prstGeom prst="rect">
            <a:avLst/>
          </a:prstGeom>
        </p:spPr>
      </p:pic>
      <p:sp>
        <p:nvSpPr>
          <p:cNvPr id="9" name="TextBox 8">
            <a:extLst>
              <a:ext uri="{FF2B5EF4-FFF2-40B4-BE49-F238E27FC236}">
                <a16:creationId xmlns:a16="http://schemas.microsoft.com/office/drawing/2014/main" id="{8F99E337-840A-4A9E-84C5-6A25A76C2A89}"/>
              </a:ext>
            </a:extLst>
          </p:cNvPr>
          <p:cNvSpPr txBox="1"/>
          <p:nvPr/>
        </p:nvSpPr>
        <p:spPr>
          <a:xfrm>
            <a:off x="154729" y="240123"/>
            <a:ext cx="5283107" cy="2554545"/>
          </a:xfrm>
          <a:prstGeom prst="rect">
            <a:avLst/>
          </a:prstGeom>
          <a:noFill/>
        </p:spPr>
        <p:txBody>
          <a:bodyPr wrap="square" rtlCol="0">
            <a:spAutoFit/>
          </a:bodyPr>
          <a:lstStyle/>
          <a:p>
            <a:pPr algn="ctr" defTabSz="609630"/>
            <a:r>
              <a:rPr lang="en-US" sz="3200">
                <a:solidFill>
                  <a:prstClr val="white"/>
                </a:solidFill>
                <a:latin typeface="Calibri"/>
              </a:rPr>
              <a:t>Nevada County Public Health</a:t>
            </a:r>
          </a:p>
          <a:p>
            <a:pPr algn="ctr" defTabSz="609630"/>
            <a:r>
              <a:rPr lang="en-US" sz="3200">
                <a:solidFill>
                  <a:prstClr val="white"/>
                </a:solidFill>
                <a:latin typeface="Calibri"/>
              </a:rPr>
              <a:t>Oral Health Program </a:t>
            </a:r>
          </a:p>
          <a:p>
            <a:pPr algn="ctr" defTabSz="609630"/>
            <a:endParaRPr lang="en-US" sz="3200">
              <a:solidFill>
                <a:prstClr val="white"/>
              </a:solidFill>
              <a:latin typeface="Calibri"/>
            </a:endParaRPr>
          </a:p>
          <a:p>
            <a:pPr algn="ctr" defTabSz="609630"/>
            <a:r>
              <a:rPr lang="en-US" sz="3200">
                <a:solidFill>
                  <a:prstClr val="white"/>
                </a:solidFill>
                <a:latin typeface="Calibri"/>
              </a:rPr>
              <a:t>Project Directors Meeting</a:t>
            </a:r>
          </a:p>
          <a:p>
            <a:pPr algn="ctr" defTabSz="609630"/>
            <a:r>
              <a:rPr lang="en-US" sz="3200">
                <a:solidFill>
                  <a:prstClr val="white"/>
                </a:solidFill>
                <a:latin typeface="Calibri"/>
              </a:rPr>
              <a:t>03/05/2026</a:t>
            </a:r>
          </a:p>
        </p:txBody>
      </p:sp>
      <p:pic>
        <p:nvPicPr>
          <p:cNvPr id="11" name="Picture 10" descr="Logo&#10;&#10;Description automatically generated">
            <a:extLst>
              <a:ext uri="{FF2B5EF4-FFF2-40B4-BE49-F238E27FC236}">
                <a16:creationId xmlns:a16="http://schemas.microsoft.com/office/drawing/2014/main" id="{476F624D-5CB3-424F-B84B-0A3FE20760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583" y="3046794"/>
            <a:ext cx="2715639" cy="2715639"/>
          </a:xfrm>
          <a:prstGeom prst="rect">
            <a:avLst/>
          </a:prstGeom>
        </p:spPr>
      </p:pic>
    </p:spTree>
    <p:extLst>
      <p:ext uri="{BB962C8B-B14F-4D97-AF65-F5344CB8AC3E}">
        <p14:creationId xmlns:p14="http://schemas.microsoft.com/office/powerpoint/2010/main" val="5109352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D5743-4864-1FEA-CA2D-BBBC5375E447}"/>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2D6552D0-F7A3-CF76-C77C-EC3443FD18E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5400000">
            <a:off x="5776066" y="74510"/>
            <a:ext cx="6490446" cy="6341424"/>
          </a:xfrm>
          <a:prstGeom prst="rect">
            <a:avLst/>
          </a:prstGeom>
        </p:spPr>
      </p:pic>
      <p:pic>
        <p:nvPicPr>
          <p:cNvPr id="3" name="Picture 3">
            <a:extLst>
              <a:ext uri="{FF2B5EF4-FFF2-40B4-BE49-F238E27FC236}">
                <a16:creationId xmlns:a16="http://schemas.microsoft.com/office/drawing/2014/main" id="{D719E57B-35CD-AE23-BFA8-4D2F363D74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6427471" y="350208"/>
            <a:ext cx="6114736" cy="5414321"/>
          </a:xfrm>
          <a:prstGeom prst="rect">
            <a:avLst/>
          </a:prstGeom>
        </p:spPr>
      </p:pic>
      <p:pic>
        <p:nvPicPr>
          <p:cNvPr id="4" name="Picture 4">
            <a:extLst>
              <a:ext uri="{FF2B5EF4-FFF2-40B4-BE49-F238E27FC236}">
                <a16:creationId xmlns:a16="http://schemas.microsoft.com/office/drawing/2014/main" id="{EA4DB42A-F32F-782A-32FA-A1622BBA4B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6611646" y="423088"/>
            <a:ext cx="5739729" cy="5082269"/>
          </a:xfrm>
          <a:prstGeom prst="rect">
            <a:avLst/>
          </a:prstGeom>
        </p:spPr>
      </p:pic>
      <p:pic>
        <p:nvPicPr>
          <p:cNvPr id="5" name="Picture 5">
            <a:extLst>
              <a:ext uri="{FF2B5EF4-FFF2-40B4-BE49-F238E27FC236}">
                <a16:creationId xmlns:a16="http://schemas.microsoft.com/office/drawing/2014/main" id="{5A50DF5D-DFFB-88A5-95EE-4A3E58FAD3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9400" y="3515806"/>
            <a:ext cx="576946" cy="398093"/>
          </a:xfrm>
          <a:prstGeom prst="rect">
            <a:avLst/>
          </a:prstGeom>
        </p:spPr>
      </p:pic>
      <p:grpSp>
        <p:nvGrpSpPr>
          <p:cNvPr id="6" name="Group 6">
            <a:extLst>
              <a:ext uri="{FF2B5EF4-FFF2-40B4-BE49-F238E27FC236}">
                <a16:creationId xmlns:a16="http://schemas.microsoft.com/office/drawing/2014/main" id="{C8C4A17F-C977-1640-4BC9-B155BE58FB75}"/>
              </a:ext>
            </a:extLst>
          </p:cNvPr>
          <p:cNvGrpSpPr/>
          <p:nvPr/>
        </p:nvGrpSpPr>
        <p:grpSpPr>
          <a:xfrm>
            <a:off x="0" y="5674027"/>
            <a:ext cx="12192000" cy="1183973"/>
            <a:chOff x="0" y="0"/>
            <a:chExt cx="24384000" cy="2367947"/>
          </a:xfrm>
        </p:grpSpPr>
        <p:grpSp>
          <p:nvGrpSpPr>
            <p:cNvPr id="7" name="Group 7">
              <a:extLst>
                <a:ext uri="{FF2B5EF4-FFF2-40B4-BE49-F238E27FC236}">
                  <a16:creationId xmlns:a16="http://schemas.microsoft.com/office/drawing/2014/main" id="{147763AB-85AE-533D-7A9C-5EF0072A6A6C}"/>
                </a:ext>
              </a:extLst>
            </p:cNvPr>
            <p:cNvGrpSpPr/>
            <p:nvPr/>
          </p:nvGrpSpPr>
          <p:grpSpPr>
            <a:xfrm>
              <a:off x="0" y="0"/>
              <a:ext cx="24384000" cy="2367947"/>
              <a:chOff x="0" y="0"/>
              <a:chExt cx="6671512" cy="647875"/>
            </a:xfrm>
          </p:grpSpPr>
          <p:sp>
            <p:nvSpPr>
              <p:cNvPr id="8" name="Freeform 8">
                <a:extLst>
                  <a:ext uri="{FF2B5EF4-FFF2-40B4-BE49-F238E27FC236}">
                    <a16:creationId xmlns:a16="http://schemas.microsoft.com/office/drawing/2014/main" id="{8178CB03-7CE9-E675-7B84-957849BB9E62}"/>
                  </a:ext>
                </a:extLst>
              </p:cNvPr>
              <p:cNvSpPr/>
              <p:nvPr/>
            </p:nvSpPr>
            <p:spPr>
              <a:xfrm>
                <a:off x="0" y="0"/>
                <a:ext cx="6671512" cy="647875"/>
              </a:xfrm>
              <a:custGeom>
                <a:avLst/>
                <a:gdLst/>
                <a:ahLst/>
                <a:cxnLst/>
                <a:rect l="l" t="t" r="r" b="b"/>
                <a:pathLst>
                  <a:path w="6671512" h="647875">
                    <a:moveTo>
                      <a:pt x="0" y="0"/>
                    </a:moveTo>
                    <a:lnTo>
                      <a:pt x="6671512" y="0"/>
                    </a:lnTo>
                    <a:lnTo>
                      <a:pt x="6671512" y="647875"/>
                    </a:lnTo>
                    <a:lnTo>
                      <a:pt x="0" y="647875"/>
                    </a:lnTo>
                    <a:close/>
                  </a:path>
                </a:pathLst>
              </a:custGeom>
              <a:solidFill>
                <a:srgbClr val="328264"/>
              </a:solidFill>
            </p:spPr>
            <p:txBody>
              <a:bodyPr/>
              <a:lstStyle/>
              <a:p>
                <a:pPr defTabSz="609630"/>
                <a:endParaRPr lang="en-US" sz="1200">
                  <a:solidFill>
                    <a:prstClr val="black"/>
                  </a:solidFill>
                  <a:latin typeface="Calibri"/>
                </a:endParaRPr>
              </a:p>
            </p:txBody>
          </p:sp>
        </p:grpSp>
        <p:pic>
          <p:nvPicPr>
            <p:cNvPr id="9" name="Picture 9">
              <a:extLst>
                <a:ext uri="{FF2B5EF4-FFF2-40B4-BE49-F238E27FC236}">
                  <a16:creationId xmlns:a16="http://schemas.microsoft.com/office/drawing/2014/main" id="{CAE7B528-C468-D6D8-49B4-AFED745D9C5E}"/>
                </a:ext>
              </a:extLst>
            </p:cNvPr>
            <p:cNvPicPr>
              <a:picLocks noChangeAspect="1"/>
            </p:cNvPicPr>
            <p:nvPr/>
          </p:nvPicPr>
          <p:blipFill>
            <a:blip r:embed="rId6"/>
            <a:srcRect/>
            <a:stretch>
              <a:fillRect/>
            </a:stretch>
          </p:blipFill>
          <p:spPr>
            <a:xfrm>
              <a:off x="804125" y="320122"/>
              <a:ext cx="3675739" cy="1727702"/>
            </a:xfrm>
            <a:prstGeom prst="rect">
              <a:avLst/>
            </a:prstGeom>
          </p:spPr>
        </p:pic>
      </p:grpSp>
      <p:sp>
        <p:nvSpPr>
          <p:cNvPr id="10" name="TextBox 10">
            <a:extLst>
              <a:ext uri="{FF2B5EF4-FFF2-40B4-BE49-F238E27FC236}">
                <a16:creationId xmlns:a16="http://schemas.microsoft.com/office/drawing/2014/main" id="{CB2CAE63-75AE-D332-4A92-E2A5B9909435}"/>
              </a:ext>
            </a:extLst>
          </p:cNvPr>
          <p:cNvSpPr txBox="1"/>
          <p:nvPr/>
        </p:nvSpPr>
        <p:spPr>
          <a:xfrm>
            <a:off x="353068" y="1484646"/>
            <a:ext cx="4275240" cy="888320"/>
          </a:xfrm>
          <a:prstGeom prst="rect">
            <a:avLst/>
          </a:prstGeom>
        </p:spPr>
        <p:txBody>
          <a:bodyPr lIns="0" tIns="0" rIns="0" bIns="0" rtlCol="0" anchor="t">
            <a:spAutoFit/>
          </a:bodyPr>
          <a:lstStyle/>
          <a:p>
            <a:pPr defTabSz="609630">
              <a:lnSpc>
                <a:spcPct val="612457"/>
              </a:lnSpc>
            </a:pPr>
            <a:endParaRPr lang="en-US" sz="1200">
              <a:solidFill>
                <a:prstClr val="black"/>
              </a:solidFill>
              <a:latin typeface="Calibri"/>
              <a:cs typeface="Calibri"/>
            </a:endParaRPr>
          </a:p>
        </p:txBody>
      </p:sp>
      <p:sp>
        <p:nvSpPr>
          <p:cNvPr id="11" name="TextBox 11">
            <a:extLst>
              <a:ext uri="{FF2B5EF4-FFF2-40B4-BE49-F238E27FC236}">
                <a16:creationId xmlns:a16="http://schemas.microsoft.com/office/drawing/2014/main" id="{284A7DC2-78C7-5266-C993-2EB72EE52C16}"/>
              </a:ext>
            </a:extLst>
          </p:cNvPr>
          <p:cNvSpPr txBox="1"/>
          <p:nvPr/>
        </p:nvSpPr>
        <p:spPr>
          <a:xfrm>
            <a:off x="313470" y="2076075"/>
            <a:ext cx="6261915" cy="398314"/>
          </a:xfrm>
          <a:prstGeom prst="rect">
            <a:avLst/>
          </a:prstGeom>
        </p:spPr>
        <p:txBody>
          <a:bodyPr lIns="0" tIns="0" rIns="0" bIns="0" rtlCol="0" anchor="t">
            <a:spAutoFit/>
          </a:bodyPr>
          <a:lstStyle/>
          <a:p>
            <a:pPr defTabSz="609630">
              <a:lnSpc>
                <a:spcPct val="134120"/>
              </a:lnSpc>
            </a:pPr>
            <a:endParaRPr lang="en-US" sz="2133">
              <a:solidFill>
                <a:srgbClr val="213D3D"/>
              </a:solidFill>
              <a:latin typeface="Roboto"/>
              <a:ea typeface="Roboto"/>
              <a:cs typeface="Roboto"/>
            </a:endParaRPr>
          </a:p>
        </p:txBody>
      </p:sp>
      <p:sp>
        <p:nvSpPr>
          <p:cNvPr id="14" name="TextBox 14">
            <a:extLst>
              <a:ext uri="{FF2B5EF4-FFF2-40B4-BE49-F238E27FC236}">
                <a16:creationId xmlns:a16="http://schemas.microsoft.com/office/drawing/2014/main" id="{851EF1A3-7483-D2DA-F9C4-BCEE4E1EE3BA}"/>
              </a:ext>
            </a:extLst>
          </p:cNvPr>
          <p:cNvSpPr txBox="1"/>
          <p:nvPr/>
        </p:nvSpPr>
        <p:spPr>
          <a:xfrm>
            <a:off x="248812" y="65829"/>
            <a:ext cx="5828697" cy="899926"/>
          </a:xfrm>
          <a:prstGeom prst="rect">
            <a:avLst/>
          </a:prstGeom>
        </p:spPr>
        <p:txBody>
          <a:bodyPr wrap="square" lIns="0" tIns="0" rIns="0" bIns="0" rtlCol="0" anchor="t">
            <a:spAutoFit/>
          </a:bodyPr>
          <a:lstStyle/>
          <a:p>
            <a:pPr defTabSz="609630">
              <a:lnSpc>
                <a:spcPct val="262867"/>
              </a:lnSpc>
            </a:pPr>
            <a:r>
              <a:rPr lang="en-US" sz="2667" b="1">
                <a:solidFill>
                  <a:prstClr val="black"/>
                </a:solidFill>
                <a:latin typeface="Calibri"/>
              </a:rPr>
              <a:t>Why the Virtual Dental Home Program?</a:t>
            </a:r>
          </a:p>
        </p:txBody>
      </p:sp>
      <p:sp>
        <p:nvSpPr>
          <p:cNvPr id="13" name="TextBox 12">
            <a:extLst>
              <a:ext uri="{FF2B5EF4-FFF2-40B4-BE49-F238E27FC236}">
                <a16:creationId xmlns:a16="http://schemas.microsoft.com/office/drawing/2014/main" id="{949C0FC8-3785-9E14-4BB3-5AA7BD33548F}"/>
              </a:ext>
            </a:extLst>
          </p:cNvPr>
          <p:cNvSpPr txBox="1"/>
          <p:nvPr/>
        </p:nvSpPr>
        <p:spPr>
          <a:xfrm>
            <a:off x="609600" y="1235034"/>
            <a:ext cx="5763491" cy="4874155"/>
          </a:xfrm>
          <a:prstGeom prst="rect">
            <a:avLst/>
          </a:prstGeom>
          <a:noFill/>
        </p:spPr>
        <p:txBody>
          <a:bodyPr wrap="square" rtlCol="0">
            <a:spAutoFit/>
          </a:bodyPr>
          <a:lstStyle/>
          <a:p>
            <a:pPr marL="304815" indent="-304815" defTabSz="609630">
              <a:buFont typeface="Arial" panose="020B0604020202020204" pitchFamily="34" charset="0"/>
              <a:buChar char="•"/>
            </a:pPr>
            <a:r>
              <a:rPr lang="en-US" sz="1867">
                <a:solidFill>
                  <a:prstClr val="black"/>
                </a:solidFill>
                <a:latin typeface="Calibri"/>
              </a:rPr>
              <a:t>Screening hundreds of children each year, but no where to send them for care or to establish a dental home</a:t>
            </a:r>
          </a:p>
          <a:p>
            <a:pPr marL="304815" indent="-304815" defTabSz="609630">
              <a:buFont typeface="Arial" panose="020B0604020202020204" pitchFamily="34" charset="0"/>
              <a:buChar char="•"/>
            </a:pPr>
            <a:endParaRPr lang="en-US" sz="1867">
              <a:solidFill>
                <a:prstClr val="black"/>
              </a:solidFill>
              <a:latin typeface="Calibri"/>
            </a:endParaRPr>
          </a:p>
          <a:p>
            <a:pPr marL="304815" indent="-304815" defTabSz="609630">
              <a:buFont typeface="Arial" panose="020B0604020202020204" pitchFamily="34" charset="0"/>
              <a:buChar char="•"/>
            </a:pPr>
            <a:r>
              <a:rPr lang="en-US" sz="1867">
                <a:solidFill>
                  <a:prstClr val="black"/>
                </a:solidFill>
                <a:latin typeface="Calibri"/>
              </a:rPr>
              <a:t>Approximately half of Nevada County elementary children have Medi-Cal coverage</a:t>
            </a:r>
          </a:p>
          <a:p>
            <a:pPr defTabSz="609630"/>
            <a:endParaRPr lang="en-US" sz="1867">
              <a:solidFill>
                <a:prstClr val="black"/>
              </a:solidFill>
              <a:latin typeface="Calibri"/>
            </a:endParaRPr>
          </a:p>
          <a:p>
            <a:pPr marL="304815" indent="-304815" defTabSz="609630">
              <a:buFont typeface="Arial" panose="020B0604020202020204" pitchFamily="34" charset="0"/>
              <a:buChar char="•"/>
            </a:pPr>
            <a:r>
              <a:rPr lang="en-US" sz="1867">
                <a:solidFill>
                  <a:prstClr val="black"/>
                </a:solidFill>
                <a:latin typeface="Calibri"/>
              </a:rPr>
              <a:t>Nevada County has no private Medi-Cal Dental Providers</a:t>
            </a:r>
          </a:p>
          <a:p>
            <a:pPr marL="304815" indent="-304815" defTabSz="609630">
              <a:buFont typeface="Arial" panose="020B0604020202020204" pitchFamily="34" charset="0"/>
              <a:buChar char="•"/>
            </a:pPr>
            <a:endParaRPr lang="en-US" sz="1867">
              <a:solidFill>
                <a:prstClr val="black"/>
              </a:solidFill>
              <a:latin typeface="Calibri"/>
            </a:endParaRPr>
          </a:p>
          <a:p>
            <a:pPr marL="304815" indent="-304815" defTabSz="609630">
              <a:buFont typeface="Arial" panose="020B0604020202020204" pitchFamily="34" charset="0"/>
              <a:buChar char="•"/>
            </a:pPr>
            <a:r>
              <a:rPr lang="en-US" sz="1867">
                <a:solidFill>
                  <a:prstClr val="black"/>
                </a:solidFill>
                <a:latin typeface="Calibri"/>
              </a:rPr>
              <a:t>Two FQHCs operating in Nevada County who are full and rarely accepting new patients</a:t>
            </a:r>
          </a:p>
          <a:p>
            <a:pPr marL="304815" indent="-304815" defTabSz="609630">
              <a:buFont typeface="Arial" panose="020B0604020202020204" pitchFamily="34" charset="0"/>
              <a:buChar char="•"/>
            </a:pPr>
            <a:endParaRPr lang="en-US" sz="1867">
              <a:solidFill>
                <a:prstClr val="black"/>
              </a:solidFill>
              <a:latin typeface="Calibri"/>
            </a:endParaRPr>
          </a:p>
          <a:p>
            <a:pPr marL="304815" indent="-304815" defTabSz="609630">
              <a:buFont typeface="Arial" panose="020B0604020202020204" pitchFamily="34" charset="0"/>
              <a:buChar char="•"/>
            </a:pPr>
            <a:r>
              <a:rPr lang="en-US" sz="1867">
                <a:solidFill>
                  <a:prstClr val="black"/>
                </a:solidFill>
                <a:latin typeface="Calibri"/>
              </a:rPr>
              <a:t>Many families travel over one hour for dental care </a:t>
            </a:r>
          </a:p>
          <a:p>
            <a:pPr marL="304815" indent="-304815" defTabSz="609630">
              <a:buFont typeface="Arial" panose="020B0604020202020204" pitchFamily="34" charset="0"/>
              <a:buChar char="•"/>
            </a:pPr>
            <a:endParaRPr lang="en-US" sz="1867">
              <a:solidFill>
                <a:prstClr val="black"/>
              </a:solidFill>
              <a:latin typeface="Calibri"/>
            </a:endParaRPr>
          </a:p>
          <a:p>
            <a:pPr defTabSz="609630"/>
            <a:endParaRPr lang="en-US" sz="1867">
              <a:solidFill>
                <a:prstClr val="black"/>
              </a:solidFill>
              <a:latin typeface="Calibri"/>
            </a:endParaRPr>
          </a:p>
          <a:p>
            <a:pPr defTabSz="609630"/>
            <a:endParaRPr lang="en-US" sz="1200">
              <a:solidFill>
                <a:prstClr val="black"/>
              </a:solidFill>
              <a:latin typeface="Calibri"/>
            </a:endParaRPr>
          </a:p>
        </p:txBody>
      </p:sp>
      <p:pic>
        <p:nvPicPr>
          <p:cNvPr id="16" name="Picture 15" descr="Logo&#10;&#10;Description automatically generated">
            <a:extLst>
              <a:ext uri="{FF2B5EF4-FFF2-40B4-BE49-F238E27FC236}">
                <a16:creationId xmlns:a16="http://schemas.microsoft.com/office/drawing/2014/main" id="{5567B9AC-1DD9-E244-49B6-D77AA008611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41655" y="1733861"/>
            <a:ext cx="1980991" cy="1980991"/>
          </a:xfrm>
          <a:prstGeom prst="rect">
            <a:avLst/>
          </a:prstGeom>
        </p:spPr>
      </p:pic>
      <p:pic>
        <p:nvPicPr>
          <p:cNvPr id="20" name="Picture 19" descr="A person holding a baby&#10;&#10;AI-generated content may be incorrect.">
            <a:extLst>
              <a:ext uri="{FF2B5EF4-FFF2-40B4-BE49-F238E27FC236}">
                <a16:creationId xmlns:a16="http://schemas.microsoft.com/office/drawing/2014/main" id="{531F6F4C-4527-C8D5-FEC8-16572572D05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6246779" y="1201889"/>
            <a:ext cx="4247192" cy="3185394"/>
          </a:xfrm>
          <a:prstGeom prst="rect">
            <a:avLst/>
          </a:prstGeom>
          <a:ln w="57150">
            <a:solidFill>
              <a:schemeClr val="tx1"/>
            </a:solidFill>
          </a:ln>
        </p:spPr>
      </p:pic>
    </p:spTree>
    <p:extLst>
      <p:ext uri="{BB962C8B-B14F-4D97-AF65-F5344CB8AC3E}">
        <p14:creationId xmlns:p14="http://schemas.microsoft.com/office/powerpoint/2010/main" val="3700607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FD24A6-B760-0D04-3BC0-B9878849B93D}"/>
              </a:ext>
            </a:extLst>
          </p:cNvPr>
          <p:cNvSpPr>
            <a:spLocks noGrp="1"/>
          </p:cNvSpPr>
          <p:nvPr>
            <p:ph type="title"/>
          </p:nvPr>
        </p:nvSpPr>
        <p:spPr>
          <a:xfrm>
            <a:off x="660485" y="1170957"/>
            <a:ext cx="3772253" cy="1331277"/>
          </a:xfrm>
        </p:spPr>
        <p:txBody>
          <a:bodyPr/>
          <a:lstStyle/>
          <a:p>
            <a:pPr algn="ctr"/>
            <a:r>
              <a:rPr lang="en-US" b="0">
                <a:latin typeface="Arial"/>
                <a:cs typeface="Arial"/>
              </a:rPr>
              <a:t>Joint Statement on CWF</a:t>
            </a:r>
            <a:endParaRPr lang="en-US" b="0"/>
          </a:p>
        </p:txBody>
      </p:sp>
      <p:sp>
        <p:nvSpPr>
          <p:cNvPr id="2" name="Content Placeholder 1">
            <a:extLst>
              <a:ext uri="{FF2B5EF4-FFF2-40B4-BE49-F238E27FC236}">
                <a16:creationId xmlns:a16="http://schemas.microsoft.com/office/drawing/2014/main" id="{D0E4E954-5993-AA2D-FEC1-AB671E10744F}"/>
              </a:ext>
            </a:extLst>
          </p:cNvPr>
          <p:cNvSpPr>
            <a:spLocks noGrp="1"/>
          </p:cNvSpPr>
          <p:nvPr>
            <p:ph idx="1"/>
          </p:nvPr>
        </p:nvSpPr>
        <p:spPr/>
        <p:txBody>
          <a:bodyPr vert="horz" lIns="91440" tIns="45720" rIns="91440" bIns="45720" rtlCol="0" anchor="ctr">
            <a:noAutofit/>
          </a:bodyPr>
          <a:lstStyle/>
          <a:p>
            <a:pPr marL="0" indent="0" algn="ctr">
              <a:buNone/>
            </a:pPr>
            <a:r>
              <a:rPr lang="en-US" sz="4000">
                <a:solidFill>
                  <a:schemeClr val="bg1"/>
                </a:solidFill>
                <a:latin typeface="Arial"/>
                <a:cs typeface="Arial"/>
              </a:rPr>
              <a:t>Joint Statement on CWF</a:t>
            </a:r>
            <a:endParaRPr lang="en-US" sz="4000">
              <a:solidFill>
                <a:schemeClr val="bg1"/>
              </a:solidFill>
            </a:endParaRPr>
          </a:p>
        </p:txBody>
      </p:sp>
      <p:pic>
        <p:nvPicPr>
          <p:cNvPr id="3" name="Picture 2">
            <a:extLst>
              <a:ext uri="{FF2B5EF4-FFF2-40B4-BE49-F238E27FC236}">
                <a16:creationId xmlns:a16="http://schemas.microsoft.com/office/drawing/2014/main" id="{98536B96-6A2B-2856-8423-901D5E0899B7}"/>
              </a:ext>
            </a:extLst>
          </p:cNvPr>
          <p:cNvPicPr>
            <a:picLocks noChangeAspect="1"/>
          </p:cNvPicPr>
          <p:nvPr/>
        </p:nvPicPr>
        <p:blipFill>
          <a:blip r:embed="rId3"/>
          <a:stretch>
            <a:fillRect/>
          </a:stretch>
        </p:blipFill>
        <p:spPr>
          <a:xfrm>
            <a:off x="936370" y="2849955"/>
            <a:ext cx="3188506" cy="2965636"/>
          </a:xfrm>
          <a:prstGeom prst="rect">
            <a:avLst/>
          </a:prstGeom>
        </p:spPr>
      </p:pic>
      <p:sp>
        <p:nvSpPr>
          <p:cNvPr id="5" name="TextBox 4">
            <a:extLst>
              <a:ext uri="{FF2B5EF4-FFF2-40B4-BE49-F238E27FC236}">
                <a16:creationId xmlns:a16="http://schemas.microsoft.com/office/drawing/2014/main" id="{2F66ED55-D495-055C-80FF-F03B042550AF}"/>
              </a:ext>
            </a:extLst>
          </p:cNvPr>
          <p:cNvSpPr txBox="1"/>
          <p:nvPr/>
        </p:nvSpPr>
        <p:spPr>
          <a:xfrm>
            <a:off x="5192062" y="288427"/>
            <a:ext cx="633278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002060"/>
                </a:solidFill>
                <a:cs typeface="Arial"/>
              </a:rPr>
              <a:t>California State </a:t>
            </a:r>
            <a:endParaRPr lang="en-US" b="1">
              <a:solidFill>
                <a:srgbClr val="002060"/>
              </a:solidFill>
              <a:cs typeface="Arial"/>
            </a:endParaRPr>
          </a:p>
          <a:p>
            <a:r>
              <a:rPr lang="en-US" sz="3600" b="1">
                <a:solidFill>
                  <a:srgbClr val="002060"/>
                </a:solidFill>
                <a:cs typeface="Arial"/>
              </a:rPr>
              <a:t>Public Health Officer and </a:t>
            </a:r>
            <a:endParaRPr lang="en-US" b="1">
              <a:solidFill>
                <a:srgbClr val="002060"/>
              </a:solidFill>
              <a:cs typeface="Arial" panose="020B0604020202020204"/>
            </a:endParaRPr>
          </a:p>
          <a:p>
            <a:r>
              <a:rPr lang="en-US" sz="3600" b="1">
                <a:solidFill>
                  <a:srgbClr val="002060"/>
                </a:solidFill>
                <a:cs typeface="Arial"/>
              </a:rPr>
              <a:t>State Dental Director</a:t>
            </a:r>
            <a:endParaRPr lang="en-US" b="1">
              <a:solidFill>
                <a:srgbClr val="002060"/>
              </a:solidFill>
              <a:cs typeface="Arial" panose="020B0604020202020204"/>
            </a:endParaRPr>
          </a:p>
        </p:txBody>
      </p:sp>
      <p:sp>
        <p:nvSpPr>
          <p:cNvPr id="6" name="TextBox 5">
            <a:extLst>
              <a:ext uri="{FF2B5EF4-FFF2-40B4-BE49-F238E27FC236}">
                <a16:creationId xmlns:a16="http://schemas.microsoft.com/office/drawing/2014/main" id="{2EBF7A77-D5BC-4276-8ABF-236E31DD51E6}"/>
              </a:ext>
            </a:extLst>
          </p:cNvPr>
          <p:cNvSpPr txBox="1"/>
          <p:nvPr/>
        </p:nvSpPr>
        <p:spPr>
          <a:xfrm>
            <a:off x="5187043" y="2315936"/>
            <a:ext cx="6566806"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a:t>The California Department of Public Health supports optimal levels of fluoride in drinking water as a safe, effective and cost-saving public health intervention to improve the health and well-being of California's diverse people and communities.</a:t>
            </a:r>
          </a:p>
        </p:txBody>
      </p:sp>
    </p:spTree>
    <p:extLst>
      <p:ext uri="{BB962C8B-B14F-4D97-AF65-F5344CB8AC3E}">
        <p14:creationId xmlns:p14="http://schemas.microsoft.com/office/powerpoint/2010/main" val="38543327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73686" y="0"/>
            <a:ext cx="7192701" cy="6858000"/>
            <a:chOff x="0" y="0"/>
            <a:chExt cx="14385402" cy="13716000"/>
          </a:xfrm>
        </p:grpSpPr>
        <p:pic>
          <p:nvPicPr>
            <p:cNvPr id="3" name="Picture 3"/>
            <p:cNvPicPr>
              <a:picLocks noChangeAspect="1"/>
            </p:cNvPicPr>
            <p:nvPr/>
          </p:nvPicPr>
          <p:blipFill>
            <a:blip r:embed="rId2"/>
            <a:srcRect l="15039" r="15039"/>
            <a:stretch>
              <a:fillRect/>
            </a:stretch>
          </p:blipFill>
          <p:spPr>
            <a:xfrm>
              <a:off x="0" y="0"/>
              <a:ext cx="14385402" cy="13716000"/>
            </a:xfrm>
            <a:prstGeom prst="rect">
              <a:avLst/>
            </a:prstGeom>
          </p:spPr>
        </p:pic>
      </p:grpSp>
      <p:grpSp>
        <p:nvGrpSpPr>
          <p:cNvPr id="4" name="Group 4"/>
          <p:cNvGrpSpPr/>
          <p:nvPr/>
        </p:nvGrpSpPr>
        <p:grpSpPr>
          <a:xfrm rot="-10800000">
            <a:off x="1" y="0"/>
            <a:ext cx="6675067" cy="6962261"/>
            <a:chOff x="-59690" y="0"/>
            <a:chExt cx="4253121" cy="4436110"/>
          </a:xfrm>
        </p:grpSpPr>
        <p:sp>
          <p:nvSpPr>
            <p:cNvPr id="5" name="Freeform 5"/>
            <p:cNvSpPr/>
            <p:nvPr/>
          </p:nvSpPr>
          <p:spPr>
            <a:xfrm>
              <a:off x="-59690" y="0"/>
              <a:ext cx="1255909" cy="4436110"/>
            </a:xfrm>
            <a:custGeom>
              <a:avLst/>
              <a:gdLst/>
              <a:ahLst/>
              <a:cxnLst/>
              <a:rect l="l" t="t" r="r" b="b"/>
              <a:pathLst>
                <a:path w="1255909" h="4436110">
                  <a:moveTo>
                    <a:pt x="720090" y="2504440"/>
                  </a:moveTo>
                  <a:cubicBezTo>
                    <a:pt x="1255909" y="1358900"/>
                    <a:pt x="641350" y="843280"/>
                    <a:pt x="461010" y="548640"/>
                  </a:cubicBezTo>
                  <a:cubicBezTo>
                    <a:pt x="195580" y="115570"/>
                    <a:pt x="262890" y="0"/>
                    <a:pt x="262890" y="0"/>
                  </a:cubicBezTo>
                  <a:lnTo>
                    <a:pt x="59690" y="0"/>
                  </a:lnTo>
                  <a:cubicBezTo>
                    <a:pt x="119380" y="441960"/>
                    <a:pt x="1153350" y="1212850"/>
                    <a:pt x="678180" y="2147570"/>
                  </a:cubicBezTo>
                  <a:cubicBezTo>
                    <a:pt x="0" y="3520440"/>
                    <a:pt x="516890" y="4436110"/>
                    <a:pt x="516890" y="4436110"/>
                  </a:cubicBezTo>
                  <a:lnTo>
                    <a:pt x="745490" y="4436110"/>
                  </a:lnTo>
                  <a:cubicBezTo>
                    <a:pt x="745490" y="4436110"/>
                    <a:pt x="185420" y="3768090"/>
                    <a:pt x="720090" y="2504440"/>
                  </a:cubicBezTo>
                  <a:lnTo>
                    <a:pt x="720090" y="2504440"/>
                  </a:lnTo>
                  <a:close/>
                </a:path>
              </a:pathLst>
            </a:custGeom>
            <a:solidFill>
              <a:srgbClr val="68B789"/>
            </a:solidFill>
          </p:spPr>
          <p:txBody>
            <a:bodyPr/>
            <a:lstStyle/>
            <a:p>
              <a:pPr defTabSz="609630"/>
              <a:endParaRPr lang="en-US" sz="1200">
                <a:solidFill>
                  <a:prstClr val="black"/>
                </a:solidFill>
                <a:latin typeface="Calibri"/>
              </a:endParaRPr>
            </a:p>
          </p:txBody>
        </p:sp>
        <p:sp>
          <p:nvSpPr>
            <p:cNvPr id="6" name="Freeform 6"/>
            <p:cNvSpPr/>
            <p:nvPr/>
          </p:nvSpPr>
          <p:spPr>
            <a:xfrm>
              <a:off x="125730" y="0"/>
              <a:ext cx="1070488" cy="4436110"/>
            </a:xfrm>
            <a:custGeom>
              <a:avLst/>
              <a:gdLst/>
              <a:ahLst/>
              <a:cxnLst/>
              <a:rect l="l" t="t" r="r" b="b"/>
              <a:pathLst>
                <a:path w="1070488" h="4436110">
                  <a:moveTo>
                    <a:pt x="511810" y="3030220"/>
                  </a:moveTo>
                  <a:cubicBezTo>
                    <a:pt x="892810" y="1957070"/>
                    <a:pt x="1054710" y="1464310"/>
                    <a:pt x="585470" y="820420"/>
                  </a:cubicBezTo>
                  <a:cubicBezTo>
                    <a:pt x="212090" y="254000"/>
                    <a:pt x="264160" y="0"/>
                    <a:pt x="264160" y="0"/>
                  </a:cubicBezTo>
                  <a:lnTo>
                    <a:pt x="77470" y="0"/>
                  </a:lnTo>
                  <a:cubicBezTo>
                    <a:pt x="77470" y="0"/>
                    <a:pt x="10160" y="115570"/>
                    <a:pt x="275590" y="548640"/>
                  </a:cubicBezTo>
                  <a:cubicBezTo>
                    <a:pt x="455930" y="843280"/>
                    <a:pt x="1070488" y="1358900"/>
                    <a:pt x="534670" y="2504440"/>
                  </a:cubicBezTo>
                  <a:cubicBezTo>
                    <a:pt x="0" y="3766820"/>
                    <a:pt x="558800" y="4434840"/>
                    <a:pt x="558800" y="4434840"/>
                  </a:cubicBezTo>
                  <a:lnTo>
                    <a:pt x="830580" y="4434840"/>
                  </a:lnTo>
                  <a:cubicBezTo>
                    <a:pt x="830580" y="4436110"/>
                    <a:pt x="264160" y="3724910"/>
                    <a:pt x="511810" y="3030220"/>
                  </a:cubicBezTo>
                  <a:close/>
                </a:path>
              </a:pathLst>
            </a:custGeom>
            <a:solidFill>
              <a:srgbClr val="328264"/>
            </a:solidFill>
          </p:spPr>
          <p:txBody>
            <a:bodyPr/>
            <a:lstStyle/>
            <a:p>
              <a:pPr defTabSz="609630"/>
              <a:endParaRPr lang="en-US" sz="1200">
                <a:solidFill>
                  <a:prstClr val="black"/>
                </a:solidFill>
                <a:latin typeface="Calibri"/>
              </a:endParaRPr>
            </a:p>
          </p:txBody>
        </p:sp>
        <p:sp>
          <p:nvSpPr>
            <p:cNvPr id="7" name="Freeform 7"/>
            <p:cNvSpPr/>
            <p:nvPr/>
          </p:nvSpPr>
          <p:spPr>
            <a:xfrm>
              <a:off x="291263" y="0"/>
              <a:ext cx="3902168" cy="4436110"/>
            </a:xfrm>
            <a:custGeom>
              <a:avLst/>
              <a:gdLst/>
              <a:ahLst/>
              <a:cxnLst/>
              <a:rect l="l" t="t" r="r" b="b"/>
              <a:pathLst>
                <a:path w="3902168" h="4436110">
                  <a:moveTo>
                    <a:pt x="2552595" y="0"/>
                  </a:moveTo>
                  <a:lnTo>
                    <a:pt x="50800" y="0"/>
                  </a:lnTo>
                  <a:cubicBezTo>
                    <a:pt x="50800" y="0"/>
                    <a:pt x="0" y="254000"/>
                    <a:pt x="372110" y="820420"/>
                  </a:cubicBezTo>
                  <a:cubicBezTo>
                    <a:pt x="838676" y="1463040"/>
                    <a:pt x="679450" y="1957070"/>
                    <a:pt x="298450" y="3030220"/>
                  </a:cubicBezTo>
                  <a:cubicBezTo>
                    <a:pt x="52070" y="3724910"/>
                    <a:pt x="618490" y="4436110"/>
                    <a:pt x="618490" y="4436110"/>
                  </a:cubicBezTo>
                  <a:lnTo>
                    <a:pt x="3902168" y="4436110"/>
                  </a:lnTo>
                  <a:lnTo>
                    <a:pt x="3902168" y="0"/>
                  </a:lnTo>
                  <a:lnTo>
                    <a:pt x="2552595" y="0"/>
                  </a:lnTo>
                  <a:close/>
                </a:path>
              </a:pathLst>
            </a:custGeom>
            <a:solidFill>
              <a:srgbClr val="213D3D"/>
            </a:solidFill>
          </p:spPr>
          <p:txBody>
            <a:bodyPr/>
            <a:lstStyle/>
            <a:p>
              <a:pPr defTabSz="609630"/>
              <a:endParaRPr lang="en-US" sz="1200">
                <a:solidFill>
                  <a:prstClr val="black"/>
                </a:solidFill>
                <a:latin typeface="Calibri"/>
              </a:endParaRPr>
            </a:p>
          </p:txBody>
        </p:sp>
      </p:grpSp>
      <p:pic>
        <p:nvPicPr>
          <p:cNvPr id="8" name="Picture 8"/>
          <p:cNvPicPr>
            <a:picLocks noChangeAspect="1"/>
          </p:cNvPicPr>
          <p:nvPr/>
        </p:nvPicPr>
        <p:blipFill>
          <a:blip r:embed="rId3"/>
          <a:srcRect/>
          <a:stretch>
            <a:fillRect/>
          </a:stretch>
        </p:blipFill>
        <p:spPr>
          <a:xfrm>
            <a:off x="376434" y="5642469"/>
            <a:ext cx="2044816" cy="961122"/>
          </a:xfrm>
          <a:prstGeom prst="rect">
            <a:avLst/>
          </a:prstGeom>
        </p:spPr>
      </p:pic>
      <p:pic>
        <p:nvPicPr>
          <p:cNvPr id="11" name="Picture 10" descr="Logo&#10;&#10;Description automatically generated">
            <a:extLst>
              <a:ext uri="{FF2B5EF4-FFF2-40B4-BE49-F238E27FC236}">
                <a16:creationId xmlns:a16="http://schemas.microsoft.com/office/drawing/2014/main" id="{476F624D-5CB3-424F-B84B-0A3FE20760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5219" y="5261365"/>
            <a:ext cx="1882408" cy="1882408"/>
          </a:xfrm>
          <a:prstGeom prst="rect">
            <a:avLst/>
          </a:prstGeom>
        </p:spPr>
      </p:pic>
      <p:sp>
        <p:nvSpPr>
          <p:cNvPr id="10" name="TextBox 9">
            <a:extLst>
              <a:ext uri="{FF2B5EF4-FFF2-40B4-BE49-F238E27FC236}">
                <a16:creationId xmlns:a16="http://schemas.microsoft.com/office/drawing/2014/main" id="{6E1A3675-9ED6-48F6-8874-520A3EC0199E}"/>
              </a:ext>
            </a:extLst>
          </p:cNvPr>
          <p:cNvSpPr txBox="1"/>
          <p:nvPr/>
        </p:nvSpPr>
        <p:spPr>
          <a:xfrm>
            <a:off x="470551" y="1435907"/>
            <a:ext cx="4477076" cy="276999"/>
          </a:xfrm>
          <a:prstGeom prst="rect">
            <a:avLst/>
          </a:prstGeom>
          <a:noFill/>
        </p:spPr>
        <p:txBody>
          <a:bodyPr wrap="square" rtlCol="0">
            <a:spAutoFit/>
          </a:bodyPr>
          <a:lstStyle/>
          <a:p>
            <a:pPr marL="190510" indent="-190510" defTabSz="609630">
              <a:buFont typeface="Arial" panose="020B0604020202020204" pitchFamily="34" charset="0"/>
              <a:buChar char="•"/>
            </a:pPr>
            <a:r>
              <a:rPr lang="en-US" sz="1200">
                <a:solidFill>
                  <a:prstClr val="black"/>
                </a:solidFill>
                <a:latin typeface="Calibri"/>
              </a:rPr>
              <a:t>-</a:t>
            </a:r>
          </a:p>
        </p:txBody>
      </p:sp>
      <p:sp>
        <p:nvSpPr>
          <p:cNvPr id="12" name="TextBox 11">
            <a:extLst>
              <a:ext uri="{FF2B5EF4-FFF2-40B4-BE49-F238E27FC236}">
                <a16:creationId xmlns:a16="http://schemas.microsoft.com/office/drawing/2014/main" id="{95A8620C-80A6-DB01-02C0-04A9657E32C6}"/>
              </a:ext>
            </a:extLst>
          </p:cNvPr>
          <p:cNvSpPr txBox="1"/>
          <p:nvPr/>
        </p:nvSpPr>
        <p:spPr>
          <a:xfrm>
            <a:off x="339871" y="406620"/>
            <a:ext cx="4921787" cy="913199"/>
          </a:xfrm>
          <a:prstGeom prst="rect">
            <a:avLst/>
          </a:prstGeom>
          <a:noFill/>
        </p:spPr>
        <p:txBody>
          <a:bodyPr wrap="square" rtlCol="0">
            <a:spAutoFit/>
          </a:bodyPr>
          <a:lstStyle/>
          <a:p>
            <a:pPr defTabSz="609630"/>
            <a:r>
              <a:rPr lang="en-US" sz="2667">
                <a:solidFill>
                  <a:prstClr val="white"/>
                </a:solidFill>
                <a:latin typeface="Calibri"/>
              </a:rPr>
              <a:t>How to implement a Virtual Dental Home Program?</a:t>
            </a:r>
          </a:p>
        </p:txBody>
      </p:sp>
      <p:sp>
        <p:nvSpPr>
          <p:cNvPr id="9" name="TextBox 8">
            <a:extLst>
              <a:ext uri="{FF2B5EF4-FFF2-40B4-BE49-F238E27FC236}">
                <a16:creationId xmlns:a16="http://schemas.microsoft.com/office/drawing/2014/main" id="{56B9C979-4BF1-49E9-1840-A25A7EF7EE53}"/>
              </a:ext>
            </a:extLst>
          </p:cNvPr>
          <p:cNvSpPr txBox="1"/>
          <p:nvPr/>
        </p:nvSpPr>
        <p:spPr>
          <a:xfrm>
            <a:off x="1009082" y="1435907"/>
            <a:ext cx="3713018" cy="6205610"/>
          </a:xfrm>
          <a:prstGeom prst="rect">
            <a:avLst/>
          </a:prstGeom>
          <a:noFill/>
        </p:spPr>
        <p:txBody>
          <a:bodyPr wrap="square" rtlCol="0">
            <a:spAutoFit/>
          </a:bodyPr>
          <a:lstStyle/>
          <a:p>
            <a:pPr marL="190510" indent="-190510" defTabSz="609630">
              <a:buFont typeface="Arial" panose="020B0604020202020204" pitchFamily="34" charset="0"/>
              <a:buChar char="•"/>
            </a:pPr>
            <a:r>
              <a:rPr lang="en-US" sz="1333">
                <a:solidFill>
                  <a:prstClr val="white"/>
                </a:solidFill>
                <a:latin typeface="Calibri"/>
              </a:rPr>
              <a:t>RDHAPs </a:t>
            </a:r>
          </a:p>
          <a:p>
            <a:pPr defTabSz="609630"/>
            <a:r>
              <a:rPr lang="en-US" sz="1333">
                <a:solidFill>
                  <a:prstClr val="white"/>
                </a:solidFill>
                <a:latin typeface="Calibri"/>
              </a:rPr>
              <a:t>	-MOU</a:t>
            </a:r>
          </a:p>
          <a:p>
            <a:pPr defTabSz="609630"/>
            <a:r>
              <a:rPr lang="en-US" sz="1333">
                <a:solidFill>
                  <a:prstClr val="white"/>
                </a:solidFill>
                <a:latin typeface="Calibri"/>
              </a:rPr>
              <a:t>	-Organized Health Care Agreement</a:t>
            </a:r>
          </a:p>
          <a:p>
            <a:pPr defTabSz="609630"/>
            <a:r>
              <a:rPr lang="en-US" sz="1333">
                <a:solidFill>
                  <a:prstClr val="white"/>
                </a:solidFill>
                <a:latin typeface="Calibri"/>
              </a:rPr>
              <a:t>	-Laptop User Agreement </a:t>
            </a:r>
          </a:p>
          <a:p>
            <a:pPr marL="190510" indent="-190510" defTabSz="609630">
              <a:buFont typeface="Arial" panose="020B0604020202020204" pitchFamily="34" charset="0"/>
              <a:buChar char="•"/>
            </a:pPr>
            <a:endParaRPr lang="en-US" sz="1333">
              <a:solidFill>
                <a:prstClr val="white"/>
              </a:solidFill>
              <a:latin typeface="Calibri"/>
            </a:endParaRPr>
          </a:p>
          <a:p>
            <a:pPr marL="190510" indent="-190510" defTabSz="609630">
              <a:buFont typeface="Arial" panose="020B0604020202020204" pitchFamily="34" charset="0"/>
              <a:buChar char="•"/>
            </a:pPr>
            <a:r>
              <a:rPr lang="en-US" sz="1333">
                <a:solidFill>
                  <a:prstClr val="white"/>
                </a:solidFill>
                <a:latin typeface="Calibri"/>
              </a:rPr>
              <a:t>Relationships with schools</a:t>
            </a:r>
          </a:p>
          <a:p>
            <a:pPr defTabSz="609630"/>
            <a:r>
              <a:rPr lang="en-US" sz="1333">
                <a:solidFill>
                  <a:prstClr val="white"/>
                </a:solidFill>
                <a:latin typeface="Calibri"/>
              </a:rPr>
              <a:t>	-MOU outlining who is responsible for 	 what</a:t>
            </a:r>
          </a:p>
          <a:p>
            <a:pPr marL="190510" indent="-190510" defTabSz="609630">
              <a:buFont typeface="Arial" panose="020B0604020202020204" pitchFamily="34" charset="0"/>
              <a:buChar char="•"/>
            </a:pPr>
            <a:endParaRPr lang="en-US" sz="1333">
              <a:solidFill>
                <a:prstClr val="white"/>
              </a:solidFill>
              <a:latin typeface="Calibri"/>
            </a:endParaRPr>
          </a:p>
          <a:p>
            <a:pPr marL="190510" indent="-190510" defTabSz="609630">
              <a:buFont typeface="Arial" panose="020B0604020202020204" pitchFamily="34" charset="0"/>
              <a:buChar char="•"/>
            </a:pPr>
            <a:r>
              <a:rPr lang="en-US" sz="1333">
                <a:solidFill>
                  <a:prstClr val="white"/>
                </a:solidFill>
                <a:latin typeface="Calibri"/>
              </a:rPr>
              <a:t>Additional Funding </a:t>
            </a:r>
          </a:p>
          <a:p>
            <a:pPr defTabSz="609630"/>
            <a:r>
              <a:rPr lang="en-US" sz="1333">
                <a:solidFill>
                  <a:prstClr val="white"/>
                </a:solidFill>
                <a:latin typeface="Calibri"/>
              </a:rPr>
              <a:t>	-equipment and items to help 	   	  with sustainability and to pay for the  	 healthcare delivery platform (</a:t>
            </a:r>
            <a:r>
              <a:rPr lang="en-US" sz="1333" err="1">
                <a:solidFill>
                  <a:prstClr val="white"/>
                </a:solidFill>
                <a:latin typeface="Calibri"/>
              </a:rPr>
              <a:t>Teledentix</a:t>
            </a:r>
            <a:r>
              <a:rPr lang="en-US" sz="1333">
                <a:solidFill>
                  <a:prstClr val="white"/>
                </a:solidFill>
                <a:latin typeface="Calibri"/>
              </a:rPr>
              <a:t> 	 subscription)</a:t>
            </a:r>
          </a:p>
          <a:p>
            <a:pPr marL="190510" indent="-190510" defTabSz="609630">
              <a:buFont typeface="Arial" panose="020B0604020202020204" pitchFamily="34" charset="0"/>
              <a:buChar char="•"/>
            </a:pPr>
            <a:endParaRPr lang="en-US" sz="1333">
              <a:solidFill>
                <a:prstClr val="white"/>
              </a:solidFill>
              <a:latin typeface="Calibri"/>
            </a:endParaRPr>
          </a:p>
          <a:p>
            <a:pPr marL="190510" indent="-190510" defTabSz="609630">
              <a:buFont typeface="Arial" panose="020B0604020202020204" pitchFamily="34" charset="0"/>
              <a:buChar char="•"/>
            </a:pPr>
            <a:r>
              <a:rPr lang="en-US" sz="1333">
                <a:solidFill>
                  <a:prstClr val="white"/>
                </a:solidFill>
                <a:latin typeface="Calibri"/>
              </a:rPr>
              <a:t>Partnership with an FQHC or Medi-Cal Provider 	-review dental records and accept 	 	 referrals.</a:t>
            </a:r>
          </a:p>
          <a:p>
            <a:pPr marL="190510" indent="-190510" defTabSz="609630">
              <a:buFont typeface="Arial" panose="020B0604020202020204" pitchFamily="34" charset="0"/>
              <a:buChar char="•"/>
            </a:pPr>
            <a:endParaRPr lang="en-US" sz="1333">
              <a:solidFill>
                <a:prstClr val="white"/>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a:p>
            <a:pPr defTabSz="609630"/>
            <a:endParaRPr lang="en-US" sz="1200">
              <a:solidFill>
                <a:prstClr val="black"/>
              </a:solidFill>
              <a:latin typeface="Calibri"/>
            </a:endParaRPr>
          </a:p>
        </p:txBody>
      </p:sp>
      <p:pic>
        <p:nvPicPr>
          <p:cNvPr id="14" name="Picture 13" descr="A picture containing text, building, outdoor, sky&#10;&#10;AI-generated content may be incorrect.">
            <a:extLst>
              <a:ext uri="{FF2B5EF4-FFF2-40B4-BE49-F238E27FC236}">
                <a16:creationId xmlns:a16="http://schemas.microsoft.com/office/drawing/2014/main" id="{07D976D1-21B3-91DC-FA52-0FECD25163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1155" y="375159"/>
            <a:ext cx="3911368" cy="3208760"/>
          </a:xfrm>
          <a:prstGeom prst="rect">
            <a:avLst/>
          </a:prstGeom>
          <a:ln w="76200">
            <a:solidFill>
              <a:schemeClr val="bg1"/>
            </a:solidFill>
          </a:ln>
        </p:spPr>
      </p:pic>
      <p:pic>
        <p:nvPicPr>
          <p:cNvPr id="16" name="Picture 15" descr="A picture containing text&#10;&#10;AI-generated content may be incorrect.">
            <a:extLst>
              <a:ext uri="{FF2B5EF4-FFF2-40B4-BE49-F238E27FC236}">
                <a16:creationId xmlns:a16="http://schemas.microsoft.com/office/drawing/2014/main" id="{FBF0414A-EED4-F5DB-FE0D-BD1E7270B3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6147870" y="3635999"/>
            <a:ext cx="2996761" cy="2247571"/>
          </a:xfrm>
          <a:prstGeom prst="rect">
            <a:avLst/>
          </a:prstGeom>
          <a:ln w="76200">
            <a:solidFill>
              <a:schemeClr val="bg1"/>
            </a:solidFill>
          </a:ln>
        </p:spPr>
      </p:pic>
    </p:spTree>
    <p:extLst>
      <p:ext uri="{BB962C8B-B14F-4D97-AF65-F5344CB8AC3E}">
        <p14:creationId xmlns:p14="http://schemas.microsoft.com/office/powerpoint/2010/main" val="37611510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rot="-5400000">
            <a:off x="4821818" y="-879738"/>
            <a:ext cx="6490446" cy="8249921"/>
          </a:xfrm>
          <a:prstGeom prst="rect">
            <a:avLst/>
          </a:prstGeom>
        </p:spPr>
      </p:pic>
      <p:pic>
        <p:nvPicPr>
          <p:cNvPr id="3" name="Picture 3"/>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6427471" y="350208"/>
            <a:ext cx="6114736" cy="5414321"/>
          </a:xfrm>
          <a:prstGeom prst="rect">
            <a:avLst/>
          </a:prstGeom>
        </p:spPr>
      </p:pic>
      <p:pic>
        <p:nvPicPr>
          <p:cNvPr id="4" name="Picture 4"/>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6611646" y="423088"/>
            <a:ext cx="5739729" cy="5082269"/>
          </a:xfrm>
          <a:prstGeom prst="rect">
            <a:avLst/>
          </a:prstGeom>
        </p:spPr>
      </p:pic>
      <p:pic>
        <p:nvPicPr>
          <p:cNvPr id="5" name="Picture 5"/>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9400" y="3515806"/>
            <a:ext cx="576946" cy="398093"/>
          </a:xfrm>
          <a:prstGeom prst="rect">
            <a:avLst/>
          </a:prstGeom>
        </p:spPr>
      </p:pic>
      <p:grpSp>
        <p:nvGrpSpPr>
          <p:cNvPr id="6" name="Group 6"/>
          <p:cNvGrpSpPr/>
          <p:nvPr/>
        </p:nvGrpSpPr>
        <p:grpSpPr>
          <a:xfrm>
            <a:off x="0" y="5674027"/>
            <a:ext cx="12192000" cy="1183973"/>
            <a:chOff x="0" y="0"/>
            <a:chExt cx="24384000" cy="2367947"/>
          </a:xfrm>
        </p:grpSpPr>
        <p:grpSp>
          <p:nvGrpSpPr>
            <p:cNvPr id="7" name="Group 7"/>
            <p:cNvGrpSpPr/>
            <p:nvPr/>
          </p:nvGrpSpPr>
          <p:grpSpPr>
            <a:xfrm>
              <a:off x="0" y="0"/>
              <a:ext cx="24384000" cy="2367947"/>
              <a:chOff x="0" y="0"/>
              <a:chExt cx="6671512" cy="647875"/>
            </a:xfrm>
          </p:grpSpPr>
          <p:sp>
            <p:nvSpPr>
              <p:cNvPr id="8" name="Freeform 8"/>
              <p:cNvSpPr/>
              <p:nvPr/>
            </p:nvSpPr>
            <p:spPr>
              <a:xfrm>
                <a:off x="0" y="0"/>
                <a:ext cx="6671512" cy="647875"/>
              </a:xfrm>
              <a:custGeom>
                <a:avLst/>
                <a:gdLst/>
                <a:ahLst/>
                <a:cxnLst/>
                <a:rect l="l" t="t" r="r" b="b"/>
                <a:pathLst>
                  <a:path w="6671512" h="647875">
                    <a:moveTo>
                      <a:pt x="0" y="0"/>
                    </a:moveTo>
                    <a:lnTo>
                      <a:pt x="6671512" y="0"/>
                    </a:lnTo>
                    <a:lnTo>
                      <a:pt x="6671512" y="647875"/>
                    </a:lnTo>
                    <a:lnTo>
                      <a:pt x="0" y="647875"/>
                    </a:lnTo>
                    <a:close/>
                  </a:path>
                </a:pathLst>
              </a:custGeom>
              <a:solidFill>
                <a:srgbClr val="328264"/>
              </a:solidFill>
            </p:spPr>
            <p:txBody>
              <a:bodyPr/>
              <a:lstStyle/>
              <a:p>
                <a:pPr defTabSz="609630"/>
                <a:endParaRPr lang="en-US" sz="1200">
                  <a:solidFill>
                    <a:prstClr val="black"/>
                  </a:solidFill>
                  <a:latin typeface="Calibri"/>
                </a:endParaRPr>
              </a:p>
            </p:txBody>
          </p:sp>
        </p:grpSp>
        <p:pic>
          <p:nvPicPr>
            <p:cNvPr id="9" name="Picture 9"/>
            <p:cNvPicPr>
              <a:picLocks noChangeAspect="1"/>
            </p:cNvPicPr>
            <p:nvPr/>
          </p:nvPicPr>
          <p:blipFill>
            <a:blip r:embed="rId6"/>
            <a:srcRect/>
            <a:stretch>
              <a:fillRect/>
            </a:stretch>
          </p:blipFill>
          <p:spPr>
            <a:xfrm>
              <a:off x="804125" y="320122"/>
              <a:ext cx="3675739" cy="1727702"/>
            </a:xfrm>
            <a:prstGeom prst="rect">
              <a:avLst/>
            </a:prstGeom>
          </p:spPr>
        </p:pic>
      </p:grpSp>
      <p:sp>
        <p:nvSpPr>
          <p:cNvPr id="10" name="TextBox 10"/>
          <p:cNvSpPr txBox="1"/>
          <p:nvPr/>
        </p:nvSpPr>
        <p:spPr>
          <a:xfrm>
            <a:off x="353068" y="1484646"/>
            <a:ext cx="4275240" cy="888320"/>
          </a:xfrm>
          <a:prstGeom prst="rect">
            <a:avLst/>
          </a:prstGeom>
        </p:spPr>
        <p:txBody>
          <a:bodyPr lIns="0" tIns="0" rIns="0" bIns="0" rtlCol="0" anchor="t">
            <a:spAutoFit/>
          </a:bodyPr>
          <a:lstStyle/>
          <a:p>
            <a:pPr defTabSz="609630">
              <a:lnSpc>
                <a:spcPct val="612457"/>
              </a:lnSpc>
            </a:pPr>
            <a:endParaRPr lang="en-US" sz="1200">
              <a:solidFill>
                <a:prstClr val="black"/>
              </a:solidFill>
              <a:latin typeface="Calibri"/>
              <a:cs typeface="Calibri"/>
            </a:endParaRPr>
          </a:p>
        </p:txBody>
      </p:sp>
      <p:sp>
        <p:nvSpPr>
          <p:cNvPr id="11" name="TextBox 11"/>
          <p:cNvSpPr txBox="1"/>
          <p:nvPr/>
        </p:nvSpPr>
        <p:spPr>
          <a:xfrm>
            <a:off x="515765" y="1978603"/>
            <a:ext cx="6261915" cy="398314"/>
          </a:xfrm>
          <a:prstGeom prst="rect">
            <a:avLst/>
          </a:prstGeom>
        </p:spPr>
        <p:txBody>
          <a:bodyPr lIns="0" tIns="0" rIns="0" bIns="0" rtlCol="0" anchor="t">
            <a:spAutoFit/>
          </a:bodyPr>
          <a:lstStyle/>
          <a:p>
            <a:pPr defTabSz="609630">
              <a:lnSpc>
                <a:spcPct val="134120"/>
              </a:lnSpc>
            </a:pPr>
            <a:endParaRPr lang="en-US" sz="2133">
              <a:solidFill>
                <a:srgbClr val="213D3D"/>
              </a:solidFill>
              <a:latin typeface="Roboto"/>
              <a:ea typeface="Roboto"/>
              <a:cs typeface="Roboto"/>
            </a:endParaRPr>
          </a:p>
        </p:txBody>
      </p:sp>
      <p:sp>
        <p:nvSpPr>
          <p:cNvPr id="14" name="TextBox 14"/>
          <p:cNvSpPr txBox="1"/>
          <p:nvPr/>
        </p:nvSpPr>
        <p:spPr>
          <a:xfrm>
            <a:off x="248812" y="65829"/>
            <a:ext cx="5828697" cy="899926"/>
          </a:xfrm>
          <a:prstGeom prst="rect">
            <a:avLst/>
          </a:prstGeom>
        </p:spPr>
        <p:txBody>
          <a:bodyPr wrap="square" lIns="0" tIns="0" rIns="0" bIns="0" rtlCol="0" anchor="t">
            <a:spAutoFit/>
          </a:bodyPr>
          <a:lstStyle/>
          <a:p>
            <a:pPr defTabSz="609630">
              <a:lnSpc>
                <a:spcPct val="262867"/>
              </a:lnSpc>
            </a:pPr>
            <a:r>
              <a:rPr lang="en-US" sz="2667" b="1">
                <a:solidFill>
                  <a:prstClr val="black"/>
                </a:solidFill>
                <a:latin typeface="Calibri"/>
              </a:rPr>
              <a:t>Launching the VDH into the community</a:t>
            </a:r>
          </a:p>
        </p:txBody>
      </p:sp>
      <p:sp>
        <p:nvSpPr>
          <p:cNvPr id="12" name="TextBox 11">
            <a:extLst>
              <a:ext uri="{FF2B5EF4-FFF2-40B4-BE49-F238E27FC236}">
                <a16:creationId xmlns:a16="http://schemas.microsoft.com/office/drawing/2014/main" id="{62813748-FD9A-471E-BA11-0FBB70A717C7}"/>
              </a:ext>
            </a:extLst>
          </p:cNvPr>
          <p:cNvSpPr txBox="1"/>
          <p:nvPr/>
        </p:nvSpPr>
        <p:spPr>
          <a:xfrm>
            <a:off x="630731" y="1202309"/>
            <a:ext cx="3589011" cy="4586833"/>
          </a:xfrm>
          <a:prstGeom prst="rect">
            <a:avLst/>
          </a:prstGeom>
          <a:noFill/>
        </p:spPr>
        <p:txBody>
          <a:bodyPr wrap="square" rtlCol="0">
            <a:spAutoFit/>
          </a:bodyPr>
          <a:lstStyle/>
          <a:p>
            <a:pPr marL="304815" indent="-304815" defTabSz="609630">
              <a:buFont typeface="Arial" panose="020B0604020202020204" pitchFamily="34" charset="0"/>
              <a:buChar char="•"/>
            </a:pPr>
            <a:r>
              <a:rPr lang="en-US" sz="1867">
                <a:solidFill>
                  <a:prstClr val="black"/>
                </a:solidFill>
                <a:latin typeface="Calibri"/>
              </a:rPr>
              <a:t>Parents/guardian registers their child online using a QR code</a:t>
            </a:r>
          </a:p>
          <a:p>
            <a:pPr defTabSz="609630"/>
            <a:endParaRPr lang="en-US" sz="1867">
              <a:solidFill>
                <a:prstClr val="black"/>
              </a:solidFill>
              <a:latin typeface="Calibri"/>
            </a:endParaRPr>
          </a:p>
          <a:p>
            <a:pPr marL="304815" indent="-304815" defTabSz="609630">
              <a:buFont typeface="Arial" panose="020B0604020202020204" pitchFamily="34" charset="0"/>
              <a:buChar char="•"/>
            </a:pPr>
            <a:r>
              <a:rPr lang="en-US" sz="1867" err="1">
                <a:solidFill>
                  <a:prstClr val="black"/>
                </a:solidFill>
                <a:latin typeface="Calibri"/>
              </a:rPr>
              <a:t>Teledentix</a:t>
            </a:r>
            <a:r>
              <a:rPr lang="en-US" sz="1867">
                <a:solidFill>
                  <a:prstClr val="black"/>
                </a:solidFill>
                <a:latin typeface="Calibri"/>
              </a:rPr>
              <a:t> is the user platform</a:t>
            </a:r>
          </a:p>
          <a:p>
            <a:pPr defTabSz="609630"/>
            <a:r>
              <a:rPr lang="en-US" sz="1867">
                <a:solidFill>
                  <a:prstClr val="black"/>
                </a:solidFill>
                <a:latin typeface="Calibri"/>
              </a:rPr>
              <a:t>	-consent form</a:t>
            </a:r>
          </a:p>
          <a:p>
            <a:pPr defTabSz="609630"/>
            <a:r>
              <a:rPr lang="en-US" sz="1867">
                <a:solidFill>
                  <a:prstClr val="black"/>
                </a:solidFill>
                <a:latin typeface="Calibri"/>
              </a:rPr>
              <a:t>	-medical history</a:t>
            </a:r>
          </a:p>
          <a:p>
            <a:pPr defTabSz="609630"/>
            <a:r>
              <a:rPr lang="en-US" sz="1867">
                <a:solidFill>
                  <a:prstClr val="black"/>
                </a:solidFill>
                <a:latin typeface="Calibri"/>
              </a:rPr>
              <a:t>	-</a:t>
            </a:r>
            <a:r>
              <a:rPr lang="en-US" sz="1867" err="1">
                <a:solidFill>
                  <a:prstClr val="black"/>
                </a:solidFill>
                <a:latin typeface="Calibri"/>
              </a:rPr>
              <a:t>medi</a:t>
            </a:r>
            <a:r>
              <a:rPr lang="en-US" sz="1867">
                <a:solidFill>
                  <a:prstClr val="black"/>
                </a:solidFill>
                <a:latin typeface="Calibri"/>
              </a:rPr>
              <a:t>-Cal number</a:t>
            </a:r>
          </a:p>
          <a:p>
            <a:pPr defTabSz="609630"/>
            <a:endParaRPr lang="en-US" sz="1867">
              <a:solidFill>
                <a:prstClr val="black"/>
              </a:solidFill>
              <a:latin typeface="Calibri"/>
            </a:endParaRPr>
          </a:p>
          <a:p>
            <a:pPr marL="304815" indent="-304815" defTabSz="609630">
              <a:buFont typeface="Arial" panose="020B0604020202020204" pitchFamily="34" charset="0"/>
              <a:buChar char="•"/>
            </a:pPr>
            <a:r>
              <a:rPr lang="en-US" sz="1867">
                <a:solidFill>
                  <a:prstClr val="black"/>
                </a:solidFill>
                <a:latin typeface="Calibri"/>
              </a:rPr>
              <a:t>NCPHD and RDHAP verify Medi-Cal number and patient history</a:t>
            </a:r>
          </a:p>
          <a:p>
            <a:pPr defTabSz="609630"/>
            <a:endParaRPr lang="en-US" sz="1867">
              <a:solidFill>
                <a:prstClr val="black"/>
              </a:solidFill>
              <a:latin typeface="Calibri"/>
            </a:endParaRPr>
          </a:p>
          <a:p>
            <a:pPr marL="304815" indent="-304815" defTabSz="609630">
              <a:buFont typeface="Arial" panose="020B0604020202020204" pitchFamily="34" charset="0"/>
              <a:buChar char="•"/>
            </a:pPr>
            <a:r>
              <a:rPr lang="en-US" sz="1867">
                <a:solidFill>
                  <a:prstClr val="black"/>
                </a:solidFill>
                <a:latin typeface="Calibri"/>
              </a:rPr>
              <a:t>All services are provided and recorded using the </a:t>
            </a:r>
            <a:r>
              <a:rPr lang="en-US" sz="1867" err="1">
                <a:solidFill>
                  <a:prstClr val="black"/>
                </a:solidFill>
                <a:latin typeface="Calibri"/>
              </a:rPr>
              <a:t>Teledentix</a:t>
            </a:r>
            <a:r>
              <a:rPr lang="en-US" sz="1867">
                <a:solidFill>
                  <a:prstClr val="black"/>
                </a:solidFill>
                <a:latin typeface="Calibri"/>
              </a:rPr>
              <a:t> platform</a:t>
            </a:r>
          </a:p>
          <a:p>
            <a:pPr defTabSz="609630"/>
            <a:endParaRPr lang="en-US" sz="1867">
              <a:solidFill>
                <a:prstClr val="black"/>
              </a:solidFill>
              <a:latin typeface="Calibri"/>
            </a:endParaRPr>
          </a:p>
          <a:p>
            <a:pPr defTabSz="609630"/>
            <a:endParaRPr lang="en-US" sz="1200">
              <a:solidFill>
                <a:prstClr val="black"/>
              </a:solidFill>
              <a:latin typeface="Calibri"/>
            </a:endParaRPr>
          </a:p>
        </p:txBody>
      </p:sp>
      <p:pic>
        <p:nvPicPr>
          <p:cNvPr id="15" name="Picture 14" descr="Text&#10;&#10;AI-generated content may be incorrect.">
            <a:extLst>
              <a:ext uri="{FF2B5EF4-FFF2-40B4-BE49-F238E27FC236}">
                <a16:creationId xmlns:a16="http://schemas.microsoft.com/office/drawing/2014/main" id="{231ACB5A-B6A4-94C2-EA8C-1D8163B86E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8749" y="249140"/>
            <a:ext cx="4912885" cy="6359721"/>
          </a:xfrm>
          <a:prstGeom prst="rect">
            <a:avLst/>
          </a:prstGeom>
          <a:ln w="38100">
            <a:solidFill>
              <a:schemeClr val="tx1"/>
            </a:solidFill>
          </a:ln>
        </p:spPr>
      </p:pic>
    </p:spTree>
    <p:extLst>
      <p:ext uri="{BB962C8B-B14F-4D97-AF65-F5344CB8AC3E}">
        <p14:creationId xmlns:p14="http://schemas.microsoft.com/office/powerpoint/2010/main" val="418475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C50E20-A3AA-9305-9D5F-ADEEF9D567CD}"/>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4BFCCA4-109C-4B21-816E-144FE75C3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11" name="TextBox 10">
            <a:extLst>
              <a:ext uri="{FF2B5EF4-FFF2-40B4-BE49-F238E27FC236}">
                <a16:creationId xmlns:a16="http://schemas.microsoft.com/office/drawing/2014/main" id="{9BFCF44D-3B2E-A1E1-4AA9-EF35FF93DB4E}"/>
              </a:ext>
            </a:extLst>
          </p:cNvPr>
          <p:cNvSpPr txBox="1"/>
          <p:nvPr/>
        </p:nvSpPr>
        <p:spPr>
          <a:xfrm>
            <a:off x="630918" y="643465"/>
            <a:ext cx="3895359" cy="1846615"/>
          </a:xfrm>
          <a:prstGeom prst="rect">
            <a:avLst/>
          </a:prstGeom>
        </p:spPr>
        <p:txBody>
          <a:bodyPr vert="horz" lIns="60960" tIns="30480" rIns="60960" bIns="30480" rtlCol="0" anchor="b">
            <a:normAutofit/>
          </a:bodyPr>
          <a:lstStyle/>
          <a:p>
            <a:pPr defTabSz="609630">
              <a:lnSpc>
                <a:spcPct val="90000"/>
              </a:lnSpc>
              <a:spcBef>
                <a:spcPct val="0"/>
              </a:spcBef>
              <a:spcAft>
                <a:spcPts val="400"/>
              </a:spcAft>
            </a:pPr>
            <a:r>
              <a:rPr lang="en-US" sz="4200" b="1">
                <a:solidFill>
                  <a:prstClr val="black"/>
                </a:solidFill>
                <a:latin typeface="Calibri"/>
              </a:rPr>
              <a:t>What is provided at VDH clinics?</a:t>
            </a:r>
          </a:p>
        </p:txBody>
      </p:sp>
      <p:sp>
        <p:nvSpPr>
          <p:cNvPr id="18" name="sketch line">
            <a:extLst>
              <a:ext uri="{FF2B5EF4-FFF2-40B4-BE49-F238E27FC236}">
                <a16:creationId xmlns:a16="http://schemas.microsoft.com/office/drawing/2014/main" id="{0059B5C0-FEC8-4370-AF45-02E3AEF6F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659144"/>
            <a:ext cx="3566160" cy="18288"/>
          </a:xfrm>
          <a:custGeom>
            <a:avLst/>
            <a:gdLst>
              <a:gd name="csX0" fmla="*/ 0 w 3566160"/>
              <a:gd name="csY0" fmla="*/ 0 h 18288"/>
              <a:gd name="csX1" fmla="*/ 665683 w 3566160"/>
              <a:gd name="csY1" fmla="*/ 0 h 18288"/>
              <a:gd name="csX2" fmla="*/ 1331366 w 3566160"/>
              <a:gd name="csY2" fmla="*/ 0 h 18288"/>
              <a:gd name="csX3" fmla="*/ 1818742 w 3566160"/>
              <a:gd name="csY3" fmla="*/ 0 h 18288"/>
              <a:gd name="csX4" fmla="*/ 2413102 w 3566160"/>
              <a:gd name="csY4" fmla="*/ 0 h 18288"/>
              <a:gd name="csX5" fmla="*/ 2936138 w 3566160"/>
              <a:gd name="csY5" fmla="*/ 0 h 18288"/>
              <a:gd name="csX6" fmla="*/ 3566160 w 3566160"/>
              <a:gd name="csY6" fmla="*/ 0 h 18288"/>
              <a:gd name="csX7" fmla="*/ 3566160 w 3566160"/>
              <a:gd name="csY7" fmla="*/ 18288 h 18288"/>
              <a:gd name="csX8" fmla="*/ 2971800 w 3566160"/>
              <a:gd name="csY8" fmla="*/ 18288 h 18288"/>
              <a:gd name="csX9" fmla="*/ 2448763 w 3566160"/>
              <a:gd name="csY9" fmla="*/ 18288 h 18288"/>
              <a:gd name="csX10" fmla="*/ 1854403 w 3566160"/>
              <a:gd name="csY10" fmla="*/ 18288 h 18288"/>
              <a:gd name="csX11" fmla="*/ 1295705 w 3566160"/>
              <a:gd name="csY11" fmla="*/ 18288 h 18288"/>
              <a:gd name="csX12" fmla="*/ 772668 w 3566160"/>
              <a:gd name="csY12" fmla="*/ 18288 h 18288"/>
              <a:gd name="csX13" fmla="*/ 0 w 3566160"/>
              <a:gd name="csY13" fmla="*/ 18288 h 18288"/>
              <a:gd name="csX14" fmla="*/ 0 w 356616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6" name="TextBox 5">
            <a:extLst>
              <a:ext uri="{FF2B5EF4-FFF2-40B4-BE49-F238E27FC236}">
                <a16:creationId xmlns:a16="http://schemas.microsoft.com/office/drawing/2014/main" id="{815520B7-BCF0-2FF4-6281-0587102AC6DA}"/>
              </a:ext>
            </a:extLst>
          </p:cNvPr>
          <p:cNvSpPr txBox="1"/>
          <p:nvPr/>
        </p:nvSpPr>
        <p:spPr>
          <a:xfrm>
            <a:off x="630918" y="2930598"/>
            <a:ext cx="3895522" cy="2979394"/>
          </a:xfrm>
          <a:prstGeom prst="rect">
            <a:avLst/>
          </a:prstGeom>
        </p:spPr>
        <p:txBody>
          <a:bodyPr vert="horz" lIns="60960" tIns="30480" rIns="60960" bIns="30480" rtlCol="0">
            <a:normAutofit fontScale="85000" lnSpcReduction="20000"/>
          </a:bodyPr>
          <a:lstStyle/>
          <a:p>
            <a:pPr marL="190510" indent="-152408" defTabSz="609630">
              <a:lnSpc>
                <a:spcPct val="90000"/>
              </a:lnSpc>
              <a:spcAft>
                <a:spcPts val="400"/>
              </a:spcAft>
              <a:buFont typeface="Arial" panose="020B0604020202020204" pitchFamily="34" charset="0"/>
              <a:buChar char="•"/>
            </a:pPr>
            <a:r>
              <a:rPr lang="en-US" sz="2200">
                <a:solidFill>
                  <a:prstClr val="black"/>
                </a:solidFill>
                <a:latin typeface="Calibri"/>
              </a:rPr>
              <a:t>X-Rays and intra oral images</a:t>
            </a:r>
          </a:p>
          <a:p>
            <a:pPr marL="190510" indent="-152408" defTabSz="609630">
              <a:lnSpc>
                <a:spcPct val="90000"/>
              </a:lnSpc>
              <a:spcAft>
                <a:spcPts val="400"/>
              </a:spcAft>
              <a:buFont typeface="Arial" panose="020B0604020202020204" pitchFamily="34" charset="0"/>
              <a:buChar char="•"/>
            </a:pPr>
            <a:r>
              <a:rPr lang="en-US" sz="2200">
                <a:solidFill>
                  <a:prstClr val="black"/>
                </a:solidFill>
                <a:latin typeface="Calibri"/>
              </a:rPr>
              <a:t>Cleanings </a:t>
            </a:r>
          </a:p>
          <a:p>
            <a:pPr marL="190510" indent="-152408" defTabSz="609630">
              <a:lnSpc>
                <a:spcPct val="90000"/>
              </a:lnSpc>
              <a:spcAft>
                <a:spcPts val="400"/>
              </a:spcAft>
              <a:buFont typeface="Arial" panose="020B0604020202020204" pitchFamily="34" charset="0"/>
              <a:buChar char="•"/>
            </a:pPr>
            <a:r>
              <a:rPr lang="en-US" sz="2200">
                <a:solidFill>
                  <a:prstClr val="black"/>
                </a:solidFill>
                <a:latin typeface="Calibri"/>
              </a:rPr>
              <a:t>Silver Diamine Fluoride </a:t>
            </a:r>
          </a:p>
          <a:p>
            <a:pPr marL="190510" indent="-152408" defTabSz="609630">
              <a:lnSpc>
                <a:spcPct val="90000"/>
              </a:lnSpc>
              <a:spcAft>
                <a:spcPts val="400"/>
              </a:spcAft>
              <a:buFont typeface="Arial" panose="020B0604020202020204" pitchFamily="34" charset="0"/>
              <a:buChar char="•"/>
            </a:pPr>
            <a:r>
              <a:rPr lang="en-US" sz="2200">
                <a:solidFill>
                  <a:prstClr val="black"/>
                </a:solidFill>
                <a:latin typeface="Calibri"/>
              </a:rPr>
              <a:t>Molar sealants</a:t>
            </a:r>
          </a:p>
          <a:p>
            <a:pPr marL="190510" indent="-152408" defTabSz="609630">
              <a:lnSpc>
                <a:spcPct val="90000"/>
              </a:lnSpc>
              <a:spcAft>
                <a:spcPts val="400"/>
              </a:spcAft>
              <a:buFont typeface="Arial" panose="020B0604020202020204" pitchFamily="34" charset="0"/>
              <a:buChar char="•"/>
            </a:pPr>
            <a:r>
              <a:rPr lang="en-US" sz="2200">
                <a:solidFill>
                  <a:prstClr val="black"/>
                </a:solidFill>
                <a:latin typeface="Calibri"/>
              </a:rPr>
              <a:t>Interim Therapeutic Restorations (coming soon)</a:t>
            </a:r>
          </a:p>
          <a:p>
            <a:pPr marL="190510" indent="-152408" defTabSz="609630">
              <a:lnSpc>
                <a:spcPct val="90000"/>
              </a:lnSpc>
              <a:spcAft>
                <a:spcPts val="400"/>
              </a:spcAft>
              <a:buFont typeface="Arial" panose="020B0604020202020204" pitchFamily="34" charset="0"/>
              <a:buChar char="•"/>
            </a:pPr>
            <a:r>
              <a:rPr lang="en-US" sz="2200">
                <a:solidFill>
                  <a:prstClr val="black"/>
                </a:solidFill>
                <a:latin typeface="Calibri"/>
              </a:rPr>
              <a:t>A CNU School of Dental Medicine DDS will review the RDHAPs images and notes to create a diagnosis/care plan for the client</a:t>
            </a:r>
          </a:p>
          <a:p>
            <a:pPr marL="190510" indent="-152408" defTabSz="609630">
              <a:lnSpc>
                <a:spcPct val="90000"/>
              </a:lnSpc>
              <a:spcAft>
                <a:spcPts val="400"/>
              </a:spcAft>
              <a:buFont typeface="Arial" panose="020B0604020202020204" pitchFamily="34" charset="0"/>
              <a:buChar char="•"/>
            </a:pPr>
            <a:r>
              <a:rPr lang="en-US" sz="2200">
                <a:solidFill>
                  <a:prstClr val="black"/>
                </a:solidFill>
                <a:latin typeface="Calibri"/>
              </a:rPr>
              <a:t>Referral to further care through Medi-Cal or through our FQHC</a:t>
            </a:r>
          </a:p>
          <a:p>
            <a:pPr indent="-152408" defTabSz="609630">
              <a:lnSpc>
                <a:spcPct val="90000"/>
              </a:lnSpc>
              <a:spcAft>
                <a:spcPts val="400"/>
              </a:spcAft>
              <a:buFont typeface="Arial" panose="020B0604020202020204" pitchFamily="34" charset="0"/>
              <a:buChar char="•"/>
            </a:pPr>
            <a:endParaRPr lang="en-US" sz="2200">
              <a:solidFill>
                <a:prstClr val="black"/>
              </a:solidFill>
              <a:latin typeface="Calibri"/>
            </a:endParaRPr>
          </a:p>
          <a:p>
            <a:pPr indent="-152408" defTabSz="609630">
              <a:lnSpc>
                <a:spcPct val="90000"/>
              </a:lnSpc>
              <a:spcAft>
                <a:spcPts val="400"/>
              </a:spcAft>
              <a:buFont typeface="Arial" panose="020B0604020202020204" pitchFamily="34" charset="0"/>
              <a:buChar char="•"/>
            </a:pPr>
            <a:endParaRPr lang="en-US" sz="2200">
              <a:solidFill>
                <a:prstClr val="black"/>
              </a:solidFill>
              <a:latin typeface="Calibri"/>
            </a:endParaRPr>
          </a:p>
        </p:txBody>
      </p:sp>
      <p:pic>
        <p:nvPicPr>
          <p:cNvPr id="9" name="Picture 8" descr="A picture containing indoor, person, wall, floor&#10;&#10;AI-generated content may be incorrect.">
            <a:extLst>
              <a:ext uri="{FF2B5EF4-FFF2-40B4-BE49-F238E27FC236}">
                <a16:creationId xmlns:a16="http://schemas.microsoft.com/office/drawing/2014/main" id="{94B6A01F-FBCF-BD4A-96B5-6CD64AAC98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6370" y="164592"/>
            <a:ext cx="2592324" cy="3456432"/>
          </a:xfrm>
          <a:prstGeom prst="rect">
            <a:avLst/>
          </a:prstGeom>
          <a:ln w="57150">
            <a:solidFill>
              <a:schemeClr val="tx1"/>
            </a:solidFill>
          </a:ln>
        </p:spPr>
      </p:pic>
      <p:pic>
        <p:nvPicPr>
          <p:cNvPr id="4" name="Picture 4">
            <a:extLst>
              <a:ext uri="{FF2B5EF4-FFF2-40B4-BE49-F238E27FC236}">
                <a16:creationId xmlns:a16="http://schemas.microsoft.com/office/drawing/2014/main" id="{94FDF1B4-8847-6CEE-516C-AFB21DFDB475}"/>
              </a:ext>
            </a:extLst>
          </p:cNvPr>
          <p:cNvPicPr>
            <a:picLocks noChangeAspect="1"/>
          </p:cNvPicPr>
          <p:nvPr/>
        </p:nvPicPr>
        <p:blipFill>
          <a:blip r:embed="rId3"/>
          <a:stretch>
            <a:fillRect/>
          </a:stretch>
        </p:blipFill>
        <p:spPr>
          <a:xfrm>
            <a:off x="5707318" y="4222721"/>
            <a:ext cx="3895522" cy="1830895"/>
          </a:xfrm>
          <a:prstGeom prst="rect">
            <a:avLst/>
          </a:prstGeom>
        </p:spPr>
      </p:pic>
      <p:pic>
        <p:nvPicPr>
          <p:cNvPr id="7" name="Picture 6" descr="A white truck parked on the side of a road&#10;&#10;AI-generated content may be incorrect.">
            <a:extLst>
              <a:ext uri="{FF2B5EF4-FFF2-40B4-BE49-F238E27FC236}">
                <a16:creationId xmlns:a16="http://schemas.microsoft.com/office/drawing/2014/main" id="{7AAD4FC0-604E-3F38-B6B9-DD44A2BD40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2440" y="291876"/>
            <a:ext cx="3785616" cy="2839212"/>
          </a:xfrm>
          <a:prstGeom prst="rect">
            <a:avLst/>
          </a:prstGeom>
          <a:ln w="57150">
            <a:solidFill>
              <a:schemeClr val="tx1"/>
            </a:solidFill>
          </a:ln>
        </p:spPr>
      </p:pic>
      <p:sp>
        <p:nvSpPr>
          <p:cNvPr id="10" name="Smiley Face 9">
            <a:extLst>
              <a:ext uri="{FF2B5EF4-FFF2-40B4-BE49-F238E27FC236}">
                <a16:creationId xmlns:a16="http://schemas.microsoft.com/office/drawing/2014/main" id="{8FA0B5E6-A193-D3B1-150E-D6A6FED038B1}"/>
              </a:ext>
            </a:extLst>
          </p:cNvPr>
          <p:cNvSpPr/>
          <p:nvPr/>
        </p:nvSpPr>
        <p:spPr>
          <a:xfrm>
            <a:off x="7102713" y="1228298"/>
            <a:ext cx="232337" cy="323322"/>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12" name="Smiley Face 11">
            <a:extLst>
              <a:ext uri="{FF2B5EF4-FFF2-40B4-BE49-F238E27FC236}">
                <a16:creationId xmlns:a16="http://schemas.microsoft.com/office/drawing/2014/main" id="{4B53F5EA-63CB-FA79-9B34-933F55A5E5DB}"/>
              </a:ext>
            </a:extLst>
          </p:cNvPr>
          <p:cNvSpPr/>
          <p:nvPr/>
        </p:nvSpPr>
        <p:spPr>
          <a:xfrm>
            <a:off x="6986544" y="1569486"/>
            <a:ext cx="232337" cy="323322"/>
          </a:xfrm>
          <a:prstGeom prst="smileyFac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14" name="Picture 13" descr="A picture containing floor, indoor&#10;&#10;AI-generated content may be incorrect.">
            <a:extLst>
              <a:ext uri="{FF2B5EF4-FFF2-40B4-BE49-F238E27FC236}">
                <a16:creationId xmlns:a16="http://schemas.microsoft.com/office/drawing/2014/main" id="{59848B38-AA23-CD32-CEE7-B0F4FB4469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2566" y="3422964"/>
            <a:ext cx="2409683" cy="3212911"/>
          </a:xfrm>
          <a:prstGeom prst="rect">
            <a:avLst/>
          </a:prstGeom>
          <a:ln w="57150">
            <a:solidFill>
              <a:schemeClr val="tx1"/>
            </a:solidFill>
          </a:ln>
        </p:spPr>
      </p:pic>
    </p:spTree>
    <p:extLst>
      <p:ext uri="{BB962C8B-B14F-4D97-AF65-F5344CB8AC3E}">
        <p14:creationId xmlns:p14="http://schemas.microsoft.com/office/powerpoint/2010/main" val="41874026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1750109-3B91-4506-B997-0CD8E35A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D4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27" name="Rectangle 26">
            <a:extLst>
              <a:ext uri="{FF2B5EF4-FFF2-40B4-BE49-F238E27FC236}">
                <a16:creationId xmlns:a16="http://schemas.microsoft.com/office/drawing/2014/main" id="{E72D8D1B-59F6-4FF3-8547-9BBB6129F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48006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29" name="Rectangle 28">
            <a:extLst>
              <a:ext uri="{FF2B5EF4-FFF2-40B4-BE49-F238E27FC236}">
                <a16:creationId xmlns:a16="http://schemas.microsoft.com/office/drawing/2014/main" id="{2C444748-5A8D-4B53-89FE-42B455DFA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5618" y="487090"/>
            <a:ext cx="3588171" cy="27810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5" name="Picture 4" descr="A picture containing person, indoor, room&#10;&#10;AI-generated content may be incorrect.">
            <a:extLst>
              <a:ext uri="{FF2B5EF4-FFF2-40B4-BE49-F238E27FC236}">
                <a16:creationId xmlns:a16="http://schemas.microsoft.com/office/drawing/2014/main" id="{7DB388A0-10D7-2D6D-36C3-BCF22EC297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3487" y="638176"/>
            <a:ext cx="1851467" cy="2468623"/>
          </a:xfrm>
          <a:prstGeom prst="rect">
            <a:avLst/>
          </a:prstGeom>
        </p:spPr>
      </p:pic>
      <p:sp>
        <p:nvSpPr>
          <p:cNvPr id="31" name="Rectangle 30">
            <a:extLst>
              <a:ext uri="{FF2B5EF4-FFF2-40B4-BE49-F238E27FC236}">
                <a16:creationId xmlns:a16="http://schemas.microsoft.com/office/drawing/2014/main" id="{14044C96-7CFD-44DB-A579-D77B0D37C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5998" y="487090"/>
            <a:ext cx="3588174" cy="27810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 name="Picture 1" descr="A picture containing text, floor, person, indoor&#10;&#10;AI-generated content may be incorrect.">
            <a:extLst>
              <a:ext uri="{FF2B5EF4-FFF2-40B4-BE49-F238E27FC236}">
                <a16:creationId xmlns:a16="http://schemas.microsoft.com/office/drawing/2014/main" id="{FD0645E9-6D8A-0959-864C-DDD3691D00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4236" y="650497"/>
            <a:ext cx="1851467" cy="2468623"/>
          </a:xfrm>
          <a:prstGeom prst="rect">
            <a:avLst/>
          </a:prstGeom>
        </p:spPr>
      </p:pic>
      <p:sp>
        <p:nvSpPr>
          <p:cNvPr id="33" name="Rectangle 32">
            <a:extLst>
              <a:ext uri="{FF2B5EF4-FFF2-40B4-BE49-F238E27FC236}">
                <a16:creationId xmlns:a16="http://schemas.microsoft.com/office/drawing/2014/main" id="{8FC8C21F-9484-4A71-ABFA-6C10682FA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331" y="3603670"/>
            <a:ext cx="3442553"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3" name="Picture 2" descr="Graphical user interface&#10;&#10;AI-generated content may be incorrect.">
            <a:extLst>
              <a:ext uri="{FF2B5EF4-FFF2-40B4-BE49-F238E27FC236}">
                <a16:creationId xmlns:a16="http://schemas.microsoft.com/office/drawing/2014/main" id="{5FEE694A-FF8C-A11A-335C-CF4F37E028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8159" y="3748194"/>
            <a:ext cx="1853723" cy="2471631"/>
          </a:xfrm>
          <a:prstGeom prst="rect">
            <a:avLst/>
          </a:prstGeom>
        </p:spPr>
      </p:pic>
      <p:sp>
        <p:nvSpPr>
          <p:cNvPr id="35" name="Rectangle 34">
            <a:extLst>
              <a:ext uri="{FF2B5EF4-FFF2-40B4-BE49-F238E27FC236}">
                <a16:creationId xmlns:a16="http://schemas.microsoft.com/office/drawing/2014/main" id="{F4FFA271-A10A-4AC3-8F06-E3313A197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502" y="3603670"/>
            <a:ext cx="3601167" cy="27880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37" name="Rectangle 36">
            <a:extLst>
              <a:ext uri="{FF2B5EF4-FFF2-40B4-BE49-F238E27FC236}">
                <a16:creationId xmlns:a16="http://schemas.microsoft.com/office/drawing/2014/main" id="{7F9FE375-3674-4B26-B67B-30AFAF78C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5618" y="3610700"/>
            <a:ext cx="3588171" cy="278104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6" name="Picture 5" descr="A picture containing text, indoor, electronics, computer&#10;&#10;AI-generated content may be incorrect.">
            <a:extLst>
              <a:ext uri="{FF2B5EF4-FFF2-40B4-BE49-F238E27FC236}">
                <a16:creationId xmlns:a16="http://schemas.microsoft.com/office/drawing/2014/main" id="{99F3BBBE-1CFB-99BE-EFE2-4F5AE5664D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3358" y="3818714"/>
            <a:ext cx="3201483" cy="2401112"/>
          </a:xfrm>
          <a:prstGeom prst="rect">
            <a:avLst/>
          </a:prstGeom>
        </p:spPr>
      </p:pic>
      <p:sp>
        <p:nvSpPr>
          <p:cNvPr id="8" name="Rectangle 7">
            <a:extLst>
              <a:ext uri="{FF2B5EF4-FFF2-40B4-BE49-F238E27FC236}">
                <a16:creationId xmlns:a16="http://schemas.microsoft.com/office/drawing/2014/main" id="{F435253C-17B9-D300-B2F7-C10479F0BB6B}"/>
              </a:ext>
            </a:extLst>
          </p:cNvPr>
          <p:cNvSpPr/>
          <p:nvPr/>
        </p:nvSpPr>
        <p:spPr>
          <a:xfrm>
            <a:off x="2365613" y="4703929"/>
            <a:ext cx="218364" cy="3122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10" name="Picture 9" descr="A picture containing text, indoor, room&#10;&#10;AI-generated content may be incorrect.">
            <a:extLst>
              <a:ext uri="{FF2B5EF4-FFF2-40B4-BE49-F238E27FC236}">
                <a16:creationId xmlns:a16="http://schemas.microsoft.com/office/drawing/2014/main" id="{FACCD913-CC61-9EEB-37BB-264D16282F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83701" y="3830506"/>
            <a:ext cx="3112536" cy="2334402"/>
          </a:xfrm>
          <a:prstGeom prst="rect">
            <a:avLst/>
          </a:prstGeom>
        </p:spPr>
      </p:pic>
      <p:pic>
        <p:nvPicPr>
          <p:cNvPr id="4" name="Picture 3" descr="A picture containing text, indoor, black, silver&#10;&#10;AI-generated content may be incorrect.">
            <a:extLst>
              <a:ext uri="{FF2B5EF4-FFF2-40B4-BE49-F238E27FC236}">
                <a16:creationId xmlns:a16="http://schemas.microsoft.com/office/drawing/2014/main" id="{B5D3F003-4476-A62A-733C-619A6D7D343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85729" y="668791"/>
            <a:ext cx="1856740" cy="2475653"/>
          </a:xfrm>
          <a:prstGeom prst="rect">
            <a:avLst/>
          </a:prstGeom>
        </p:spPr>
      </p:pic>
    </p:spTree>
    <p:extLst>
      <p:ext uri="{BB962C8B-B14F-4D97-AF65-F5344CB8AC3E}">
        <p14:creationId xmlns:p14="http://schemas.microsoft.com/office/powerpoint/2010/main" val="4581267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674027"/>
            <a:ext cx="12192000" cy="1183973"/>
            <a:chOff x="0" y="0"/>
            <a:chExt cx="6671512" cy="647875"/>
          </a:xfrm>
        </p:grpSpPr>
        <p:sp>
          <p:nvSpPr>
            <p:cNvPr id="3" name="Freeform 3"/>
            <p:cNvSpPr/>
            <p:nvPr/>
          </p:nvSpPr>
          <p:spPr>
            <a:xfrm>
              <a:off x="0" y="0"/>
              <a:ext cx="6671512" cy="647875"/>
            </a:xfrm>
            <a:custGeom>
              <a:avLst/>
              <a:gdLst/>
              <a:ahLst/>
              <a:cxnLst/>
              <a:rect l="l" t="t" r="r" b="b"/>
              <a:pathLst>
                <a:path w="6671512" h="647875">
                  <a:moveTo>
                    <a:pt x="0" y="0"/>
                  </a:moveTo>
                  <a:lnTo>
                    <a:pt x="6671512" y="0"/>
                  </a:lnTo>
                  <a:lnTo>
                    <a:pt x="6671512" y="647875"/>
                  </a:lnTo>
                  <a:lnTo>
                    <a:pt x="0" y="647875"/>
                  </a:lnTo>
                  <a:close/>
                </a:path>
              </a:pathLst>
            </a:custGeom>
            <a:solidFill>
              <a:srgbClr val="328264"/>
            </a:solidFill>
          </p:spPr>
          <p:txBody>
            <a:bodyPr/>
            <a:lstStyle/>
            <a:p>
              <a:pPr defTabSz="609630"/>
              <a:endParaRPr lang="en-US" sz="1200">
                <a:solidFill>
                  <a:prstClr val="black"/>
                </a:solidFill>
                <a:latin typeface="Calibri"/>
              </a:endParaRPr>
            </a:p>
          </p:txBody>
        </p:sp>
      </p:grpSp>
      <p:pic>
        <p:nvPicPr>
          <p:cNvPr id="4" name="Picture 4"/>
          <p:cNvPicPr>
            <a:picLocks noChangeAspect="1"/>
          </p:cNvPicPr>
          <p:nvPr/>
        </p:nvPicPr>
        <p:blipFill>
          <a:blip r:embed="rId2"/>
          <a:srcRect/>
          <a:stretch>
            <a:fillRect/>
          </a:stretch>
        </p:blipFill>
        <p:spPr>
          <a:xfrm>
            <a:off x="685800" y="5834088"/>
            <a:ext cx="1837870" cy="863851"/>
          </a:xfrm>
          <a:prstGeom prst="rect">
            <a:avLst/>
          </a:prstGeom>
        </p:spPr>
      </p:pic>
      <p:pic>
        <p:nvPicPr>
          <p:cNvPr id="6" name="Picture 5">
            <a:extLst>
              <a:ext uri="{FF2B5EF4-FFF2-40B4-BE49-F238E27FC236}">
                <a16:creationId xmlns:a16="http://schemas.microsoft.com/office/drawing/2014/main" id="{3CCE6A98-AE0C-C6F5-78BA-169B457CE9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559304" y="1306285"/>
            <a:ext cx="4064000" cy="3048000"/>
          </a:xfrm>
          <a:prstGeom prst="rect">
            <a:avLst/>
          </a:prstGeom>
          <a:ln w="76200">
            <a:solidFill>
              <a:schemeClr val="tx1"/>
            </a:solidFill>
          </a:ln>
        </p:spPr>
      </p:pic>
      <p:sp>
        <p:nvSpPr>
          <p:cNvPr id="7" name="TextBox 6">
            <a:extLst>
              <a:ext uri="{FF2B5EF4-FFF2-40B4-BE49-F238E27FC236}">
                <a16:creationId xmlns:a16="http://schemas.microsoft.com/office/drawing/2014/main" id="{44F09BED-631F-EDE2-BD3A-F0D78A8CDC0F}"/>
              </a:ext>
            </a:extLst>
          </p:cNvPr>
          <p:cNvSpPr txBox="1"/>
          <p:nvPr/>
        </p:nvSpPr>
        <p:spPr>
          <a:xfrm>
            <a:off x="752103" y="572816"/>
            <a:ext cx="6563097" cy="502766"/>
          </a:xfrm>
          <a:prstGeom prst="rect">
            <a:avLst/>
          </a:prstGeom>
          <a:noFill/>
        </p:spPr>
        <p:txBody>
          <a:bodyPr wrap="square" rtlCol="0">
            <a:spAutoFit/>
          </a:bodyPr>
          <a:lstStyle/>
          <a:p>
            <a:pPr defTabSz="609630"/>
            <a:r>
              <a:rPr lang="en-US" sz="2667" b="1">
                <a:solidFill>
                  <a:prstClr val="black"/>
                </a:solidFill>
                <a:latin typeface="Calibri"/>
              </a:rPr>
              <a:t>Bridging the gap through telehealth systems.</a:t>
            </a:r>
          </a:p>
        </p:txBody>
      </p:sp>
      <p:sp>
        <p:nvSpPr>
          <p:cNvPr id="8" name="TextBox 7">
            <a:extLst>
              <a:ext uri="{FF2B5EF4-FFF2-40B4-BE49-F238E27FC236}">
                <a16:creationId xmlns:a16="http://schemas.microsoft.com/office/drawing/2014/main" id="{EE40A050-9D33-A07A-BDA9-46E8C8759D06}"/>
              </a:ext>
            </a:extLst>
          </p:cNvPr>
          <p:cNvSpPr txBox="1"/>
          <p:nvPr/>
        </p:nvSpPr>
        <p:spPr>
          <a:xfrm>
            <a:off x="959922" y="3010953"/>
            <a:ext cx="6127668" cy="1733873"/>
          </a:xfrm>
          <a:prstGeom prst="rect">
            <a:avLst/>
          </a:prstGeom>
          <a:noFill/>
        </p:spPr>
        <p:txBody>
          <a:bodyPr wrap="square" rtlCol="0">
            <a:spAutoFit/>
          </a:bodyPr>
          <a:lstStyle/>
          <a:p>
            <a:pPr marL="190510" indent="-190510" defTabSz="609630">
              <a:buFont typeface="Arial" panose="020B0604020202020204" pitchFamily="34" charset="0"/>
              <a:buChar char="•"/>
            </a:pPr>
            <a:r>
              <a:rPr lang="en-US" sz="2133" b="1">
                <a:solidFill>
                  <a:prstClr val="black"/>
                </a:solidFill>
                <a:latin typeface="Calibri"/>
              </a:rPr>
              <a:t>Eliminates barriers to care</a:t>
            </a:r>
          </a:p>
          <a:p>
            <a:pPr defTabSz="609630"/>
            <a:r>
              <a:rPr lang="en-US" sz="1867" b="1">
                <a:solidFill>
                  <a:prstClr val="black"/>
                </a:solidFill>
                <a:latin typeface="Calibri"/>
              </a:rPr>
              <a:t>	-Schools</a:t>
            </a:r>
          </a:p>
          <a:p>
            <a:pPr defTabSz="609630"/>
            <a:r>
              <a:rPr lang="en-US" sz="1867" b="1">
                <a:solidFill>
                  <a:prstClr val="black"/>
                </a:solidFill>
                <a:latin typeface="Calibri"/>
              </a:rPr>
              <a:t>	</a:t>
            </a:r>
            <a:r>
              <a:rPr lang="en-US" sz="1600" b="1">
                <a:solidFill>
                  <a:prstClr val="black"/>
                </a:solidFill>
                <a:latin typeface="Calibri"/>
              </a:rPr>
              <a:t>-WIC</a:t>
            </a:r>
          </a:p>
          <a:p>
            <a:pPr defTabSz="609630"/>
            <a:r>
              <a:rPr lang="en-US" sz="1600" b="1">
                <a:solidFill>
                  <a:prstClr val="black"/>
                </a:solidFill>
                <a:latin typeface="Calibri"/>
              </a:rPr>
              <a:t>	-</a:t>
            </a:r>
            <a:r>
              <a:rPr lang="en-US" sz="1600" b="1" err="1">
                <a:solidFill>
                  <a:prstClr val="black"/>
                </a:solidFill>
                <a:latin typeface="Calibri"/>
              </a:rPr>
              <a:t>Headstart</a:t>
            </a:r>
            <a:endParaRPr lang="en-US" sz="1600" b="1">
              <a:solidFill>
                <a:prstClr val="black"/>
              </a:solidFill>
              <a:latin typeface="Calibri"/>
            </a:endParaRPr>
          </a:p>
          <a:p>
            <a:pPr defTabSz="609630"/>
            <a:r>
              <a:rPr lang="en-US" sz="1600" b="1">
                <a:solidFill>
                  <a:prstClr val="black"/>
                </a:solidFill>
                <a:latin typeface="Calibri"/>
              </a:rPr>
              <a:t>	-Healthy Babies</a:t>
            </a:r>
          </a:p>
          <a:p>
            <a:pPr defTabSz="609630"/>
            <a:r>
              <a:rPr lang="en-US" sz="1600" b="1">
                <a:solidFill>
                  <a:prstClr val="black"/>
                </a:solidFill>
                <a:latin typeface="Calibri"/>
              </a:rPr>
              <a:t>	-Unhoused </a:t>
            </a:r>
          </a:p>
        </p:txBody>
      </p:sp>
      <p:sp>
        <p:nvSpPr>
          <p:cNvPr id="9" name="TextBox 8">
            <a:extLst>
              <a:ext uri="{FF2B5EF4-FFF2-40B4-BE49-F238E27FC236}">
                <a16:creationId xmlns:a16="http://schemas.microsoft.com/office/drawing/2014/main" id="{8D50283B-21C3-8BD8-793E-268DD24AAE8B}"/>
              </a:ext>
            </a:extLst>
          </p:cNvPr>
          <p:cNvSpPr txBox="1"/>
          <p:nvPr/>
        </p:nvSpPr>
        <p:spPr>
          <a:xfrm>
            <a:off x="959922" y="1339198"/>
            <a:ext cx="5359730" cy="1384995"/>
          </a:xfrm>
          <a:prstGeom prst="rect">
            <a:avLst/>
          </a:prstGeom>
          <a:noFill/>
        </p:spPr>
        <p:txBody>
          <a:bodyPr wrap="square" rtlCol="0">
            <a:spAutoFit/>
          </a:bodyPr>
          <a:lstStyle/>
          <a:p>
            <a:pPr marL="190510" indent="-190510" defTabSz="609630">
              <a:buFont typeface="Arial" panose="020B0604020202020204" pitchFamily="34" charset="0"/>
              <a:buChar char="•"/>
            </a:pPr>
            <a:r>
              <a:rPr lang="en-US" sz="2133" b="1" err="1">
                <a:solidFill>
                  <a:prstClr val="black"/>
                </a:solidFill>
                <a:latin typeface="Calibri"/>
              </a:rPr>
              <a:t>Mouthscan</a:t>
            </a:r>
            <a:r>
              <a:rPr lang="en-US" sz="2133" b="1">
                <a:solidFill>
                  <a:prstClr val="black"/>
                </a:solidFill>
                <a:latin typeface="Calibri"/>
              </a:rPr>
              <a:t> System for KOHA </a:t>
            </a:r>
          </a:p>
          <a:p>
            <a:pPr defTabSz="609630"/>
            <a:r>
              <a:rPr lang="en-US" sz="1867" b="1">
                <a:solidFill>
                  <a:prstClr val="black"/>
                </a:solidFill>
                <a:latin typeface="Calibri"/>
              </a:rPr>
              <a:t>	</a:t>
            </a:r>
            <a:r>
              <a:rPr lang="en-US" sz="1600" b="1">
                <a:solidFill>
                  <a:prstClr val="black"/>
                </a:solidFill>
                <a:latin typeface="Calibri"/>
              </a:rPr>
              <a:t>-Easier implementation and does not 	 	 	 require a dental professional on-site</a:t>
            </a:r>
          </a:p>
          <a:p>
            <a:pPr defTabSz="609630"/>
            <a:r>
              <a:rPr lang="en-US" sz="1600" b="1">
                <a:solidFill>
                  <a:prstClr val="black"/>
                </a:solidFill>
                <a:latin typeface="Calibri"/>
              </a:rPr>
              <a:t>	-More flexibility to use in the wider community</a:t>
            </a:r>
          </a:p>
          <a:p>
            <a:pPr defTabSz="609630"/>
            <a:r>
              <a:rPr lang="en-US" sz="1200">
                <a:solidFill>
                  <a:prstClr val="black"/>
                </a:solidFill>
                <a:latin typeface="Calibri"/>
              </a:rPr>
              <a:t>	</a:t>
            </a:r>
          </a:p>
        </p:txBody>
      </p:sp>
      <p:pic>
        <p:nvPicPr>
          <p:cNvPr id="10" name="Picture 9" descr="Logo&#10;&#10;Description automatically generated">
            <a:extLst>
              <a:ext uri="{FF2B5EF4-FFF2-40B4-BE49-F238E27FC236}">
                <a16:creationId xmlns:a16="http://schemas.microsoft.com/office/drawing/2014/main" id="{A5605128-BBFC-2CC6-609B-5233E4EADC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8846" y="2492519"/>
            <a:ext cx="2914309" cy="2914309"/>
          </a:xfrm>
          <a:prstGeom prst="rect">
            <a:avLst/>
          </a:prstGeom>
        </p:spPr>
      </p:pic>
    </p:spTree>
    <p:extLst>
      <p:ext uri="{BB962C8B-B14F-4D97-AF65-F5344CB8AC3E}">
        <p14:creationId xmlns:p14="http://schemas.microsoft.com/office/powerpoint/2010/main" val="35339023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F99FF037-F179-44F2-8110-A76AD8C7FB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sp>
        <p:nvSpPr>
          <p:cNvPr id="2" name="Title 1"/>
          <p:cNvSpPr>
            <a:spLocks noGrp="1"/>
          </p:cNvSpPr>
          <p:nvPr>
            <p:ph type="title"/>
          </p:nvPr>
        </p:nvSpPr>
        <p:spPr>
          <a:xfrm>
            <a:off x="5219605" y="609601"/>
            <a:ext cx="4755063" cy="1326321"/>
          </a:xfrm>
        </p:spPr>
        <p:txBody>
          <a:bodyPr>
            <a:normAutofit/>
          </a:bodyPr>
          <a:lstStyle/>
          <a:p>
            <a:r>
              <a:rPr lang="en-US" sz="2900"/>
              <a:t>Butte County Local Oral Health Program (LOHP)</a:t>
            </a:r>
          </a:p>
        </p:txBody>
      </p:sp>
      <p:sp>
        <p:nvSpPr>
          <p:cNvPr id="1035" name="Rectangle 1034">
            <a:extLst>
              <a:ext uri="{FF2B5EF4-FFF2-40B4-BE49-F238E27FC236}">
                <a16:creationId xmlns:a16="http://schemas.microsoft.com/office/drawing/2014/main" id="{8D83E6CB-DF74-4884-A854-7F9B9A1B03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88356" y="733425"/>
            <a:ext cx="2807494" cy="5391150"/>
          </a:xfrm>
          <a:prstGeom prst="rect">
            <a:avLst/>
          </a:prstGeom>
          <a:solidFill>
            <a:schemeClr val="tx1"/>
          </a:solid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sp>
        <p:nvSpPr>
          <p:cNvPr id="1037" name="Rectangle 1036">
            <a:extLst>
              <a:ext uri="{FF2B5EF4-FFF2-40B4-BE49-F238E27FC236}">
                <a16:creationId xmlns:a16="http://schemas.microsoft.com/office/drawing/2014/main" id="{6384A6A1-1D76-452D-B158-00B067BD1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32505" y="804807"/>
            <a:ext cx="2719196" cy="5248389"/>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pic>
        <p:nvPicPr>
          <p:cNvPr id="1028" name="Picture 4">
            <a:extLst>
              <a:ext uri="{FF2B5EF4-FFF2-40B4-BE49-F238E27FC236}">
                <a16:creationId xmlns:a16="http://schemas.microsoft.com/office/drawing/2014/main" id="{5A07A2E0-6398-E19D-59A8-C62A848B7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837" b="-3"/>
          <a:stretch>
            <a:fillRect/>
          </a:stretch>
        </p:blipFill>
        <p:spPr bwMode="auto">
          <a:xfrm>
            <a:off x="2380393" y="1114868"/>
            <a:ext cx="2223421" cy="223369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497DE424-73B9-755F-3FF7-C49155022B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706" r="2770" b="5"/>
          <a:stretch>
            <a:fillRect/>
          </a:stretch>
        </p:blipFill>
        <p:spPr bwMode="auto">
          <a:xfrm>
            <a:off x="2380392" y="3509434"/>
            <a:ext cx="2223420" cy="223370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5219603" y="2096064"/>
            <a:ext cx="4755064" cy="3957131"/>
          </a:xfrm>
        </p:spPr>
        <p:txBody>
          <a:bodyPr>
            <a:normAutofit/>
          </a:bodyPr>
          <a:lstStyle/>
          <a:p>
            <a:r>
              <a:t>Moving California Oral Health Forward 2022–2027</a:t>
            </a:r>
          </a:p>
          <a:p>
            <a:pPr lvl="1"/>
            <a:r>
              <a:t>Grant #22-10157</a:t>
            </a:r>
          </a:p>
          <a:p>
            <a:pPr lvl="1"/>
            <a:r>
              <a:t>Care Coordination Accomplishments &amp; Progress Update</a:t>
            </a:r>
          </a:p>
          <a:p>
            <a:pPr lvl="1"/>
            <a:r>
              <a:t>Reporting Period: [Insert Date Range]</a:t>
            </a:r>
          </a:p>
        </p:txBody>
      </p:sp>
    </p:spTree>
    <p:extLst>
      <p:ext uri="{BB962C8B-B14F-4D97-AF65-F5344CB8AC3E}">
        <p14:creationId xmlns:p14="http://schemas.microsoft.com/office/powerpoint/2010/main" val="22728363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D6C26D0D-3244-47AC-9EF0-A8554163E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sp>
        <p:nvSpPr>
          <p:cNvPr id="2" name="Title 1"/>
          <p:cNvSpPr>
            <a:spLocks noGrp="1"/>
          </p:cNvSpPr>
          <p:nvPr>
            <p:ph type="title"/>
          </p:nvPr>
        </p:nvSpPr>
        <p:spPr>
          <a:xfrm>
            <a:off x="2209347" y="609601"/>
            <a:ext cx="7765321" cy="1326321"/>
          </a:xfrm>
        </p:spPr>
        <p:txBody>
          <a:bodyPr>
            <a:normAutofit/>
          </a:bodyPr>
          <a:lstStyle/>
          <a:p>
            <a:r>
              <a:rPr lang="en-US"/>
              <a:t>Program Capacity &amp; Infrastructure</a:t>
            </a:r>
          </a:p>
        </p:txBody>
      </p:sp>
      <p:sp>
        <p:nvSpPr>
          <p:cNvPr id="3" name="Content Placeholder 2"/>
          <p:cNvSpPr>
            <a:spLocks noGrp="1"/>
          </p:cNvSpPr>
          <p:nvPr>
            <p:ph idx="1"/>
          </p:nvPr>
        </p:nvSpPr>
        <p:spPr>
          <a:xfrm>
            <a:off x="2209346" y="2096064"/>
            <a:ext cx="4764618" cy="3695136"/>
          </a:xfrm>
        </p:spPr>
        <p:txBody>
          <a:bodyPr>
            <a:normAutofit/>
          </a:bodyPr>
          <a:lstStyle/>
          <a:p>
            <a:r>
              <a:rPr lang="en-US"/>
              <a:t>Staffing: Program Manager, Program Coordinator, 2 Registered Dental Hygienists</a:t>
            </a:r>
          </a:p>
          <a:p>
            <a:pPr lvl="1"/>
            <a:r>
              <a:rPr lang="en-US"/>
              <a:t>Board-approved RDH position with expanded clinical scope</a:t>
            </a:r>
          </a:p>
          <a:p>
            <a:pPr lvl="1"/>
            <a:r>
              <a:rPr lang="en-US"/>
              <a:t>County salary ordinance and infrastructure established</a:t>
            </a:r>
          </a:p>
          <a:p>
            <a:pPr lvl="1"/>
            <a:r>
              <a:rPr lang="en-US"/>
              <a:t>Preparing for Medi-Cal/Denti-Cal LHJ enrollment</a:t>
            </a:r>
          </a:p>
        </p:txBody>
      </p:sp>
      <p:sp>
        <p:nvSpPr>
          <p:cNvPr id="2059" name="Rectangle 2058">
            <a:extLst>
              <a:ext uri="{FF2B5EF4-FFF2-40B4-BE49-F238E27FC236}">
                <a16:creationId xmlns:a16="http://schemas.microsoft.com/office/drawing/2014/main" id="{D2EF6D05-E3C4-41B7-8746-9782FE1FD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3053" y="2210935"/>
            <a:ext cx="2633833" cy="3493180"/>
          </a:xfrm>
          <a:prstGeom prst="rect">
            <a:avLst/>
          </a:prstGeom>
          <a:solidFill>
            <a:srgbClr val="FFFFFF"/>
          </a:solid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pic>
        <p:nvPicPr>
          <p:cNvPr id="2052" name="Picture 4">
            <a:extLst>
              <a:ext uri="{FF2B5EF4-FFF2-40B4-BE49-F238E27FC236}">
                <a16:creationId xmlns:a16="http://schemas.microsoft.com/office/drawing/2014/main" id="{0078AA9C-DE57-A9E8-6B7C-54251ADC6E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 b="20933"/>
          <a:stretch>
            <a:fillRect/>
          </a:stretch>
        </p:blipFill>
        <p:spPr bwMode="auto">
          <a:xfrm>
            <a:off x="7444708" y="4147477"/>
            <a:ext cx="2413000" cy="148030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 picture containing person, outdoor, people, posing&#10;&#10;AI-generated content may be incorrect.">
            <a:extLst>
              <a:ext uri="{FF2B5EF4-FFF2-40B4-BE49-F238E27FC236}">
                <a16:creationId xmlns:a16="http://schemas.microsoft.com/office/drawing/2014/main" id="{5D4F9C7C-3A5A-7D0E-D000-43EEF79AF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4" b="15814"/>
          <a:stretch>
            <a:fillRect/>
          </a:stretch>
        </p:blipFill>
        <p:spPr bwMode="auto">
          <a:xfrm>
            <a:off x="7384732" y="2296302"/>
            <a:ext cx="2413000" cy="1576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57272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19605" y="609601"/>
            <a:ext cx="4755063" cy="1326321"/>
          </a:xfrm>
        </p:spPr>
        <p:txBody>
          <a:bodyPr>
            <a:normAutofit/>
          </a:bodyPr>
          <a:lstStyle/>
          <a:p>
            <a:r>
              <a:t>Program Overview</a:t>
            </a:r>
          </a:p>
        </p:txBody>
      </p:sp>
      <p:pic>
        <p:nvPicPr>
          <p:cNvPr id="3074" name="Picture 2" descr="A picture containing text, indoor, person&#10;&#10;AI-generated content may be incorrect.">
            <a:extLst>
              <a:ext uri="{FF2B5EF4-FFF2-40B4-BE49-F238E27FC236}">
                <a16:creationId xmlns:a16="http://schemas.microsoft.com/office/drawing/2014/main" id="{1346EC8A-D716-499A-B2E3-6F98B924F8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833" r="9609"/>
          <a:stretch>
            <a:fillRect/>
          </a:stretch>
        </p:blipFill>
        <p:spPr bwMode="auto">
          <a:xfrm>
            <a:off x="1524021" y="10"/>
            <a:ext cx="3476985" cy="6857990"/>
          </a:xfrm>
          <a:prstGeom prst="rect">
            <a:avLst/>
          </a:prstGeom>
          <a:noFill/>
          <a:scene3d>
            <a:camera prst="orthographicFront"/>
            <a:lightRig rig="twoPt" dir="t">
              <a:rot lat="0" lon="0" rev="7200000"/>
            </a:lightRig>
          </a:scene3d>
          <a:sp3d>
            <a:bevelT w="25400" h="19050"/>
          </a:sp3d>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5219603" y="2096064"/>
            <a:ext cx="4755064" cy="3695136"/>
          </a:xfrm>
        </p:spPr>
        <p:txBody>
          <a:bodyPr>
            <a:normAutofit/>
          </a:bodyPr>
          <a:lstStyle/>
          <a:p>
            <a:r>
              <a:t>School-Based Dental Services (SBDS) across Butte County</a:t>
            </a:r>
          </a:p>
          <a:p>
            <a:pPr lvl="1"/>
            <a:r>
              <a:t>Focus on Title I schools and underserved students</a:t>
            </a:r>
          </a:p>
          <a:p>
            <a:pPr lvl="1"/>
            <a:r>
              <a:t>Strong Public Health leadership support</a:t>
            </a:r>
          </a:p>
        </p:txBody>
      </p:sp>
      <p:cxnSp>
        <p:nvCxnSpPr>
          <p:cNvPr id="3088" name="Straight Connector 3087">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01005"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813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Picture 4" descr="Heads of various toothbrushes">
            <a:extLst>
              <a:ext uri="{FF2B5EF4-FFF2-40B4-BE49-F238E27FC236}">
                <a16:creationId xmlns:a16="http://schemas.microsoft.com/office/drawing/2014/main" id="{0A22B7AC-40DE-3906-1368-019705E30759}"/>
              </a:ext>
            </a:extLst>
          </p:cNvPr>
          <p:cNvPicPr>
            <a:picLocks noChangeAspect="1"/>
          </p:cNvPicPr>
          <p:nvPr/>
        </p:nvPicPr>
        <p:blipFill>
          <a:blip r:embed="rId3">
            <a:alphaModFix amt="35000"/>
          </a:blip>
          <a:srcRect l="10974" r="1" b="1"/>
          <a:stretch>
            <a:fillRect/>
          </a:stretch>
        </p:blipFill>
        <p:spPr>
          <a:xfrm>
            <a:off x="1524020" y="2030"/>
            <a:ext cx="9143980" cy="6855970"/>
          </a:xfrm>
          <a:prstGeom prst="rect">
            <a:avLst/>
          </a:prstGeom>
        </p:spPr>
      </p:pic>
      <p:sp>
        <p:nvSpPr>
          <p:cNvPr id="14" name="Rectangle 13">
            <a:extLst>
              <a:ext uri="{FF2B5EF4-FFF2-40B4-BE49-F238E27FC236}">
                <a16:creationId xmlns:a16="http://schemas.microsoft.com/office/drawing/2014/main" id="{4DE0D6BE-330A-422D-9BD9-1E18F73C6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gradFill flip="none" rotWithShape="1">
            <a:gsLst>
              <a:gs pos="32000">
                <a:schemeClr val="bg2">
                  <a:lumMod val="75000"/>
                  <a:alpha val="3000"/>
                </a:schemeClr>
              </a:gs>
              <a:gs pos="100000">
                <a:sysClr val="windowText" lastClr="000000">
                  <a:alpha val="70000"/>
                </a:sysClr>
              </a:gs>
            </a:gsLst>
            <a:path path="circle">
              <a:fillToRect l="50000" t="5000" r="50000" b="95000"/>
            </a:path>
            <a:tileRect/>
          </a:gradFill>
          <a:ln w="9525" cap="flat" cmpd="sng" algn="ctr">
            <a:noFill/>
            <a:prstDash val="solid"/>
          </a:ln>
          <a:effectLst/>
        </p:spPr>
        <p:txBody>
          <a:bodyPr rtlCol="0" anchor="ctr"/>
          <a:lstStyle/>
          <a:p>
            <a:pPr algn="ctr" defTabSz="457200">
              <a:defRPr/>
            </a:pPr>
            <a:endParaRPr lang="en-US" kern="0">
              <a:solidFill>
                <a:prstClr val="white"/>
              </a:solidFill>
              <a:latin typeface="Calibri"/>
            </a:endParaRPr>
          </a:p>
        </p:txBody>
      </p:sp>
      <p:sp>
        <p:nvSpPr>
          <p:cNvPr id="2" name="Title 1"/>
          <p:cNvSpPr>
            <a:spLocks noGrp="1"/>
          </p:cNvSpPr>
          <p:nvPr>
            <p:ph type="title"/>
          </p:nvPr>
        </p:nvSpPr>
        <p:spPr>
          <a:xfrm>
            <a:off x="2209347" y="609601"/>
            <a:ext cx="7765321" cy="1326321"/>
          </a:xfrm>
        </p:spPr>
        <p:txBody>
          <a:bodyPr>
            <a:normAutofit/>
          </a:bodyPr>
          <a:lstStyle/>
          <a:p>
            <a:r>
              <a:rPr lang="en-US"/>
              <a:t>Scope of Work: Education &amp; Prevention</a:t>
            </a:r>
          </a:p>
        </p:txBody>
      </p:sp>
      <p:sp>
        <p:nvSpPr>
          <p:cNvPr id="3" name="Content Placeholder 2"/>
          <p:cNvSpPr>
            <a:spLocks noGrp="1"/>
          </p:cNvSpPr>
          <p:nvPr>
            <p:ph idx="1"/>
          </p:nvPr>
        </p:nvSpPr>
        <p:spPr>
          <a:xfrm>
            <a:off x="2209347" y="2096064"/>
            <a:ext cx="7765321" cy="3695136"/>
          </a:xfrm>
        </p:spPr>
        <p:txBody>
          <a:bodyPr>
            <a:normAutofit/>
          </a:bodyPr>
          <a:lstStyle/>
          <a:p>
            <a:r>
              <a:t>Classroom oral health education (CATCH &amp; ADA aligned)</a:t>
            </a:r>
          </a:p>
          <a:p>
            <a:pPr lvl="1"/>
            <a:r>
              <a:t>Toothbrush kits and bilingual educational materials</a:t>
            </a:r>
          </a:p>
          <a:p>
            <a:pPr lvl="1"/>
            <a:r>
              <a:t>Fluoride varnish application and training for school staff</a:t>
            </a:r>
          </a:p>
        </p:txBody>
      </p:sp>
    </p:spTree>
    <p:extLst>
      <p:ext uri="{BB962C8B-B14F-4D97-AF65-F5344CB8AC3E}">
        <p14:creationId xmlns:p14="http://schemas.microsoft.com/office/powerpoint/2010/main" val="5957872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FBA67F-0D4D-4C2E-A1D7-82D080A4B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sp>
        <p:nvSpPr>
          <p:cNvPr id="2" name="Title 1"/>
          <p:cNvSpPr>
            <a:spLocks noGrp="1"/>
          </p:cNvSpPr>
          <p:nvPr>
            <p:ph type="title"/>
          </p:nvPr>
        </p:nvSpPr>
        <p:spPr>
          <a:xfrm>
            <a:off x="2209347" y="609601"/>
            <a:ext cx="7765321" cy="1326321"/>
          </a:xfrm>
        </p:spPr>
        <p:txBody>
          <a:bodyPr>
            <a:normAutofit/>
          </a:bodyPr>
          <a:lstStyle/>
          <a:p>
            <a:r>
              <a:t>Scope of Work: Clinical Preventive Services</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2095500"/>
            <a:ext cx="9144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defTabSz="457200"/>
            <a:endParaRPr lang="en-US">
              <a:solidFill>
                <a:prstClr val="white"/>
              </a:solidFill>
              <a:latin typeface="Rockwell" panose="02060603020205020403"/>
            </a:endParaRPr>
          </a:p>
        </p:txBody>
      </p:sp>
      <p:sp>
        <p:nvSpPr>
          <p:cNvPr id="3" name="Content Placeholder 2"/>
          <p:cNvSpPr>
            <a:spLocks noGrp="1"/>
          </p:cNvSpPr>
          <p:nvPr>
            <p:ph idx="1"/>
          </p:nvPr>
        </p:nvSpPr>
        <p:spPr>
          <a:xfrm>
            <a:off x="2624138" y="2463800"/>
            <a:ext cx="6935739" cy="3327400"/>
          </a:xfrm>
        </p:spPr>
        <p:txBody>
          <a:bodyPr vert="horz" lIns="91440" tIns="45720" rIns="91440" bIns="45720" rtlCol="0" anchor="t">
            <a:normAutofit/>
          </a:bodyPr>
          <a:lstStyle/>
          <a:p>
            <a:r>
              <a:t>2025–2026: </a:t>
            </a:r>
            <a:r>
              <a:rPr lang="en-US"/>
              <a:t>48</a:t>
            </a:r>
            <a:r>
              <a:t> cleanings, </a:t>
            </a:r>
            <a:r>
              <a:rPr lang="en-US"/>
              <a:t>44</a:t>
            </a:r>
            <a:r>
              <a:t> fluoride varnish applications</a:t>
            </a:r>
          </a:p>
          <a:p>
            <a:pPr lvl="1"/>
            <a:r>
              <a:rPr lang="en-US"/>
              <a:t>289 </a:t>
            </a:r>
            <a:r>
              <a:t>Kindergarten Oral Health Assessments (KOHA)</a:t>
            </a:r>
          </a:p>
          <a:p>
            <a:pPr lvl="1"/>
            <a:r>
              <a:rPr lang="en-US"/>
              <a:t>323 Screenings/</a:t>
            </a:r>
            <a:r>
              <a:t>Assessment </a:t>
            </a:r>
          </a:p>
        </p:txBody>
      </p:sp>
    </p:spTree>
    <p:extLst>
      <p:ext uri="{BB962C8B-B14F-4D97-AF65-F5344CB8AC3E}">
        <p14:creationId xmlns:p14="http://schemas.microsoft.com/office/powerpoint/2010/main" val="41216940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SLIDE_UID" val="{5675132C-746C-4356-8F30-9DB75417E6E8}:2846"/>
</p:tagLst>
</file>

<file path=ppt/theme/_rels/theme2.xml.rels><?xml version="1.0" encoding="UTF-8" standalone="yes"?>
<Relationships xmlns="http://schemas.openxmlformats.org/package/2006/relationships"><Relationship Id="rId1" Type="http://schemas.openxmlformats.org/officeDocument/2006/relationships/image" Target="../media/image27.jpeg"/></Relationships>
</file>

<file path=ppt/theme/theme1.xml><?xml version="1.0" encoding="utf-8"?>
<a:theme xmlns:a="http://schemas.openxmlformats.org/drawingml/2006/main" name="Office Theme">
  <a:themeElements>
    <a:clrScheme name="CDPH Color Palette">
      <a:dk1>
        <a:srgbClr val="141F68"/>
      </a:dk1>
      <a:lt1>
        <a:srgbClr val="FFFFFF"/>
      </a:lt1>
      <a:dk2>
        <a:srgbClr val="411162"/>
      </a:dk2>
      <a:lt2>
        <a:srgbClr val="A8D3C9"/>
      </a:lt2>
      <a:accent1>
        <a:srgbClr val="002495"/>
      </a:accent1>
      <a:accent2>
        <a:srgbClr val="9C1D96"/>
      </a:accent2>
      <a:accent3>
        <a:srgbClr val="AE5018"/>
      </a:accent3>
      <a:accent4>
        <a:srgbClr val="007887"/>
      </a:accent4>
      <a:accent5>
        <a:srgbClr val="0077CF"/>
      </a:accent5>
      <a:accent6>
        <a:srgbClr val="141F68"/>
      </a:accent6>
      <a:hlink>
        <a:srgbClr val="0077CF"/>
      </a:hlink>
      <a:folHlink>
        <a:srgbClr val="9C1D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DPH_PowerPointTemplate" id="{F792BC48-EDA7-4208-B37D-23197145A8E4}" vid="{5B70F584-CCEA-4408-AAE3-E6432EB521BC}"/>
    </a:ext>
  </a:extLst>
</a:theme>
</file>

<file path=ppt/theme/theme2.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3.xml><?xml version="1.0" encoding="utf-8"?>
<a:theme xmlns:a="http://schemas.openxmlformats.org/drawingml/2006/main" name="Dividend">
  <a:themeElements>
    <a:clrScheme name="Custom 4">
      <a:dk1>
        <a:srgbClr val="000000"/>
      </a:dk1>
      <a:lt1>
        <a:srgbClr val="FFFFFF"/>
      </a:lt1>
      <a:dk2>
        <a:srgbClr val="335B74"/>
      </a:dk2>
      <a:lt2>
        <a:srgbClr val="DFE3E5"/>
      </a:lt2>
      <a:accent1>
        <a:srgbClr val="102C51"/>
      </a:accent1>
      <a:accent2>
        <a:srgbClr val="921A1E"/>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HCS">
  <a:themeElements>
    <a:clrScheme name="DHCS Colors">
      <a:dk1>
        <a:srgbClr val="000000"/>
      </a:dk1>
      <a:lt1>
        <a:srgbClr val="FFFFFF"/>
      </a:lt1>
      <a:dk2>
        <a:srgbClr val="173059"/>
      </a:dk2>
      <a:lt2>
        <a:srgbClr val="FFFFFF"/>
      </a:lt2>
      <a:accent1>
        <a:srgbClr val="173059"/>
      </a:accent1>
      <a:accent2>
        <a:srgbClr val="2C6E8D"/>
      </a:accent2>
      <a:accent3>
        <a:srgbClr val="F9A71C"/>
      </a:accent3>
      <a:accent4>
        <a:srgbClr val="E37124"/>
      </a:accent4>
      <a:accent5>
        <a:srgbClr val="ECEEF0"/>
      </a:accent5>
      <a:accent6>
        <a:srgbClr val="AAAAAA"/>
      </a:accent6>
      <a:hlink>
        <a:srgbClr val="0563C1"/>
      </a:hlink>
      <a:folHlink>
        <a:srgbClr val="96607D"/>
      </a:folHlink>
    </a:clrScheme>
    <a:fontScheme name="DHC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marL="285750" indent="-285750" algn="l">
          <a:buClr>
            <a:schemeClr val="accent5"/>
          </a:buClr>
          <a:buFont typeface="Segoe UI" panose="020B0502040204020203" pitchFamily="34" charset="0"/>
          <a:buChar char="»"/>
          <a:defRPr sz="2800" dirty="0" err="1" smtClean="0"/>
        </a:defPPr>
      </a:lstStyle>
    </a:txDef>
  </a:objectDefaults>
  <a:extraClrSchemeLst/>
  <a:extLst>
    <a:ext uri="{05A4C25C-085E-4340-85A3-A5531E510DB2}">
      <thm15:themeFamily xmlns:thm15="http://schemas.microsoft.com/office/thememl/2012/main" name="DHCS" id="{AD578527-F912-0C47-B7FB-8A6563B90857}" vid="{AEB88929-DD8B-AD49-B81D-D7E2EA9ABEA8}"/>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acificCenter_PowerpointTemplate_2013_061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86719200-06E4-457D-8B94-2356437CBF43}" vid="{C129AB7D-88FF-42C3-BE56-DE80B056BCDE}"/>
    </a:ext>
  </a:extLst>
</a:theme>
</file>

<file path=ppt/theme/theme8.xml><?xml version="1.0" encoding="utf-8"?>
<a:theme xmlns:a="http://schemas.openxmlformats.org/drawingml/2006/main" name="UCSF Contemporary Pattern 1">
  <a:themeElements>
    <a:clrScheme name="USCF Template">
      <a:dk1>
        <a:srgbClr val="052049"/>
      </a:dk1>
      <a:lt1>
        <a:srgbClr val="FFFFFF"/>
      </a:lt1>
      <a:dk2>
        <a:srgbClr val="052049"/>
      </a:dk2>
      <a:lt2>
        <a:srgbClr val="FFFFFF"/>
      </a:lt2>
      <a:accent1>
        <a:srgbClr val="178CCB"/>
      </a:accent1>
      <a:accent2>
        <a:srgbClr val="16A0AC"/>
      </a:accent2>
      <a:accent3>
        <a:srgbClr val="32A03E"/>
      </a:accent3>
      <a:accent4>
        <a:srgbClr val="6E61D7"/>
      </a:accent4>
      <a:accent5>
        <a:srgbClr val="A238BA"/>
      </a:accent5>
      <a:accent6>
        <a:srgbClr val="C32882"/>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e3_UCSF-16x9-FontA_test2" id="{24DA3907-1B0C-0B4F-8531-D21433304D1E}" vid="{5AF78529-A89B-1E41-BE10-0E2BEF66F84E}"/>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1AC00D1418D142919F6BF9E7FCD037" ma:contentTypeVersion="4" ma:contentTypeDescription="Create a new document." ma:contentTypeScope="" ma:versionID="50ede8c8600eb8701aa8bef443af7ea3">
  <xsd:schema xmlns:xsd="http://www.w3.org/2001/XMLSchema" xmlns:xs="http://www.w3.org/2001/XMLSchema" xmlns:p="http://schemas.microsoft.com/office/2006/metadata/properties" xmlns:ns2="117f355c-1f33-4df5-8341-bca46aa3ec96" targetNamespace="http://schemas.microsoft.com/office/2006/metadata/properties" ma:root="true" ma:fieldsID="6e27481be2b0f4dcc3f1a57a3b649cab" ns2:_="">
    <xsd:import namespace="117f355c-1f33-4df5-8341-bca46aa3ec9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7f355c-1f33-4df5-8341-bca46aa3ec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D20C666-19AC-43AB-87F2-6473B2AC7603}">
  <ds:schemaRefs>
    <ds:schemaRef ds:uri="http://schemas.microsoft.com/sharepoint/v3/contenttype/forms"/>
  </ds:schemaRefs>
</ds:datastoreItem>
</file>

<file path=customXml/itemProps2.xml><?xml version="1.0" encoding="utf-8"?>
<ds:datastoreItem xmlns:ds="http://schemas.openxmlformats.org/officeDocument/2006/customXml" ds:itemID="{217C5B92-9EBB-445A-ADDF-221CCD2D1754}"/>
</file>

<file path=customXml/itemProps3.xml><?xml version="1.0" encoding="utf-8"?>
<ds:datastoreItem xmlns:ds="http://schemas.openxmlformats.org/officeDocument/2006/customXml" ds:itemID="{F0E62F24-A207-4F2A-9BCD-3241C97E8216}"/>
</file>

<file path=docProps/app.xml><?xml version="1.0" encoding="utf-8"?>
<Properties xmlns="http://schemas.openxmlformats.org/officeDocument/2006/extended-properties" xmlns:vt="http://schemas.openxmlformats.org/officeDocument/2006/docPropsVTypes">
  <Template>CDPH_PowerPointTemplate-ADA</Template>
  <TotalTime>38</TotalTime>
  <Words>11487</Words>
  <Application>Microsoft Office PowerPoint</Application>
  <PresentationFormat>Widescreen</PresentationFormat>
  <Paragraphs>1221</Paragraphs>
  <Slides>161</Slides>
  <Notes>72</Notes>
  <HiddenSlides>1</HiddenSlides>
  <MMClips>1</MMClips>
  <ScaleCrop>false</ScaleCrop>
  <HeadingPairs>
    <vt:vector size="6" baseType="variant">
      <vt:variant>
        <vt:lpstr>Fonts Used</vt:lpstr>
      </vt:variant>
      <vt:variant>
        <vt:i4>22</vt:i4>
      </vt:variant>
      <vt:variant>
        <vt:lpstr>Theme</vt:lpstr>
      </vt:variant>
      <vt:variant>
        <vt:i4>8</vt:i4>
      </vt:variant>
      <vt:variant>
        <vt:lpstr>Slide Titles</vt:lpstr>
      </vt:variant>
      <vt:variant>
        <vt:i4>161</vt:i4>
      </vt:variant>
    </vt:vector>
  </HeadingPairs>
  <TitlesOfParts>
    <vt:vector size="191" baseType="lpstr">
      <vt:lpstr>.AppleSystemUIFont</vt:lpstr>
      <vt:lpstr>Aptos</vt:lpstr>
      <vt:lpstr>Arial</vt:lpstr>
      <vt:lpstr>BlinkMacSystemFont</vt:lpstr>
      <vt:lpstr>Bookman Old Style</vt:lpstr>
      <vt:lpstr>Calibri</vt:lpstr>
      <vt:lpstr>Calibri Light</vt:lpstr>
      <vt:lpstr>Century Gothic</vt:lpstr>
      <vt:lpstr>Courier New</vt:lpstr>
      <vt:lpstr>ElsevierGulliver</vt:lpstr>
      <vt:lpstr>Garamond</vt:lpstr>
      <vt:lpstr>Georgia</vt:lpstr>
      <vt:lpstr>Montserrat</vt:lpstr>
      <vt:lpstr>Montserrat Bold</vt:lpstr>
      <vt:lpstr>Montserrat Ultra-Bold</vt:lpstr>
      <vt:lpstr>Noto Sans Symbols</vt:lpstr>
      <vt:lpstr>Roboto</vt:lpstr>
      <vt:lpstr>Rockwell</vt:lpstr>
      <vt:lpstr>Segoe</vt:lpstr>
      <vt:lpstr>Segoe UI</vt:lpstr>
      <vt:lpstr>Segoe UI</vt:lpstr>
      <vt:lpstr>Wingdings</vt:lpstr>
      <vt:lpstr>Office Theme</vt:lpstr>
      <vt:lpstr>Damask</vt:lpstr>
      <vt:lpstr>Dividend</vt:lpstr>
      <vt:lpstr>1_Office Theme</vt:lpstr>
      <vt:lpstr>DHCS</vt:lpstr>
      <vt:lpstr>2_Office Theme</vt:lpstr>
      <vt:lpstr>PacificCenter_PowerpointTemplate_2013_0612</vt:lpstr>
      <vt:lpstr>UCSF Contemporary Pattern 1</vt:lpstr>
      <vt:lpstr>PowerPoint Presentation</vt:lpstr>
      <vt:lpstr>Welcome and Housekeeping</vt:lpstr>
      <vt:lpstr>Morning Agenda</vt:lpstr>
      <vt:lpstr>Afternoon Agenda</vt:lpstr>
      <vt:lpstr>Updates from the State Dental Director</vt:lpstr>
      <vt:lpstr>OOH Staff Updates</vt:lpstr>
      <vt:lpstr>Non-Traumatic Dental Conditions Emergency Department</vt:lpstr>
      <vt:lpstr>California Population Served by CWF  </vt:lpstr>
      <vt:lpstr>Joint Statement on CWF</vt:lpstr>
      <vt:lpstr>     Coming   Soon </vt:lpstr>
      <vt:lpstr>PowerPoint Presentation</vt:lpstr>
      <vt:lpstr>Return on Investment</vt:lpstr>
      <vt:lpstr>Impact Report 2022-2024</vt:lpstr>
      <vt:lpstr>CA Oral Health Prevention Success</vt:lpstr>
      <vt:lpstr>PowerPoint Presentation</vt:lpstr>
      <vt:lpstr>PowerPoint Presentation</vt:lpstr>
      <vt:lpstr>2027-2030 Grant Cycle</vt:lpstr>
      <vt:lpstr>LOHP Priorities</vt:lpstr>
      <vt:lpstr>Approximate Grant Timeline</vt:lpstr>
      <vt:lpstr>PowerPoint Presentation</vt:lpstr>
      <vt:lpstr>PowerPoint Presentation</vt:lpstr>
      <vt:lpstr>Community Engaged Oral Health Systems</vt:lpstr>
      <vt:lpstr>Teledentistry Supported Community Engaged Oral Health Systems</vt:lpstr>
      <vt:lpstr>Concentric Circles of Care in Community Engaged Oral Health Systems</vt:lpstr>
      <vt:lpstr>Concentric Circles of Care in Community Engaged Oral Health Systems</vt:lpstr>
      <vt:lpstr>Concentric Circles of Care in Community Engaged Oral Health Systems</vt:lpstr>
      <vt:lpstr>Concentric Circles of Care in Community Engaged Oral Health Systems</vt:lpstr>
      <vt:lpstr>Concentric Circles of Care in Community Engaged Oral Health Systems</vt:lpstr>
      <vt:lpstr>Concentric Circles of Care in Community Engaged Oral Health Systems</vt:lpstr>
      <vt:lpstr>Concentric Circles of Care in Community Engaged Oral Health Systems</vt:lpstr>
      <vt:lpstr>Kindergarten Oral Health Assessment (KOHA)</vt:lpstr>
      <vt:lpstr>Growing up with a Healthy Smile The Kindergarten Oral Health Assessment (KOHA)</vt:lpstr>
      <vt:lpstr>KOHA Participation 2012-2024</vt:lpstr>
      <vt:lpstr>Dental.Com - Smart Scan</vt:lpstr>
      <vt:lpstr>Dental.Com - Smart Scan</vt:lpstr>
      <vt:lpstr>Dental.Com - Smart Scan</vt:lpstr>
      <vt:lpstr>Remote KOHA System</vt:lpstr>
      <vt:lpstr>Remote KOHA System</vt:lpstr>
      <vt:lpstr>KOHA Demonstration</vt:lpstr>
      <vt:lpstr>KOHA Demonstration</vt:lpstr>
      <vt:lpstr>Remote KOHA System</vt:lpstr>
      <vt:lpstr>Remote Screening/Assessment</vt:lpstr>
      <vt:lpstr>PowerPoint Presentation</vt:lpstr>
      <vt:lpstr>Application of Fluoride Varnish</vt:lpstr>
      <vt:lpstr>Concentric Circles of Care in Community Engaged Oral Health Systems</vt:lpstr>
      <vt:lpstr>Teledentistry: Care Networks</vt:lpstr>
      <vt:lpstr>PowerPoint Presentation</vt:lpstr>
      <vt:lpstr>Riverside KOHA AI Video  Nuview Union School District Oral Health Checkup</vt:lpstr>
      <vt:lpstr>Fluoride in the LOHPs</vt:lpstr>
      <vt:lpstr>PowerPoint Presentation</vt:lpstr>
      <vt:lpstr>Fluoride Technical Assistance</vt:lpstr>
      <vt:lpstr>A Decade Ago</vt:lpstr>
      <vt:lpstr>PowerPoint Presentation</vt:lpstr>
      <vt:lpstr>PowerPoint Presentation</vt:lpstr>
      <vt:lpstr>PowerPoint Presentation</vt:lpstr>
      <vt:lpstr>PowerPoint Presentation</vt:lpstr>
      <vt:lpstr>FDA Panel</vt:lpstr>
      <vt:lpstr>Cohort Studies with Comparable CWF and IQ</vt:lpstr>
      <vt:lpstr>Childhood Fluoride Exposure and Cognition across the Life Course  </vt:lpstr>
      <vt:lpstr>PowerPoint Presentation</vt:lpstr>
      <vt:lpstr>PowerPoint Presentation</vt:lpstr>
      <vt:lpstr>PowerPoint Presentation</vt:lpstr>
      <vt:lpstr>How Fluoride TA Can Help You</vt:lpstr>
      <vt:lpstr>How Fluoride TA Can Help You</vt:lpstr>
      <vt:lpstr>PowerPoint Presentation</vt:lpstr>
      <vt:lpstr>Oroville</vt:lpstr>
      <vt:lpstr>PowerPoint Presentation</vt:lpstr>
      <vt:lpstr>PowerPoint Presentation</vt:lpstr>
      <vt:lpstr>Dana Durham Chief of the Medi-Cal Dental Services Department of Health Care Services (DHCS)  </vt:lpstr>
      <vt:lpstr>Agenda</vt:lpstr>
      <vt:lpstr>State Budget and Federal Legislation</vt:lpstr>
      <vt:lpstr>UIS Dental Benefits Elimination</vt:lpstr>
      <vt:lpstr>Eligibility Asset Limitations</vt:lpstr>
      <vt:lpstr>Re-Definition of QNC</vt:lpstr>
      <vt:lpstr>6-Month Eligibility Checks</vt:lpstr>
      <vt:lpstr>Elimination of Proposition 56</vt:lpstr>
      <vt:lpstr>Proposition 56 Notices</vt:lpstr>
      <vt:lpstr>Community Health Workers  (CHWs)</vt:lpstr>
      <vt:lpstr>Community Health Workers (CHWs)</vt:lpstr>
      <vt:lpstr>PowerPoint Presentation</vt:lpstr>
      <vt:lpstr>Care Coordination &amp; Case Management</vt:lpstr>
      <vt:lpstr>Care Coordination</vt:lpstr>
      <vt:lpstr>Care Coordination</vt:lpstr>
      <vt:lpstr>Care Coordination</vt:lpstr>
      <vt:lpstr>Case Management</vt:lpstr>
      <vt:lpstr>Questions? Email Dental@dhcs.ca.gov</vt:lpstr>
      <vt:lpstr>Networking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Butte County Local Oral Health Program (LOHP)</vt:lpstr>
      <vt:lpstr>Program Capacity &amp; Infrastructure</vt:lpstr>
      <vt:lpstr>Program Overview</vt:lpstr>
      <vt:lpstr>Scope of Work: Education &amp; Prevention</vt:lpstr>
      <vt:lpstr>Scope of Work: Clinical Preventive Services</vt:lpstr>
      <vt:lpstr>Data Snapshot – SBDS Example</vt:lpstr>
      <vt:lpstr>Care Coordination</vt:lpstr>
      <vt:lpstr>Compliance &amp; Oversight</vt:lpstr>
      <vt:lpstr>Schools &amp; Partner Engagement</vt:lpstr>
      <vt:lpstr>System Building &amp; Continuity</vt:lpstr>
      <vt:lpstr>Workforce Development &amp; Sustainability</vt:lpstr>
      <vt:lpstr>CHW Billing Readiness</vt:lpstr>
      <vt:lpstr>Road Forward – 2026–2027</vt:lpstr>
      <vt:lpstr>Contact Information</vt:lpstr>
      <vt:lpstr>Santa Barbara County Education Office Health Linkages</vt:lpstr>
      <vt:lpstr>Who is SBCEO? – “County Schools”</vt:lpstr>
      <vt:lpstr>Who is Health Linkages? – “Non-Profit” CBO</vt:lpstr>
      <vt:lpstr>Partnerships for Collaboration:  Building a CHW Program</vt:lpstr>
      <vt:lpstr>PowerPoint Presentation</vt:lpstr>
      <vt:lpstr>What are Community Health Worker Services? DHCS has recognized the service as "CHW/P/R" </vt:lpstr>
      <vt:lpstr>What does lived experience mean?</vt:lpstr>
      <vt:lpstr> Possible CHW/P/R Reimbursable Services:</vt:lpstr>
      <vt:lpstr>Partnership with Promotores </vt:lpstr>
      <vt:lpstr>PowerPoint Presentation</vt:lpstr>
      <vt:lpstr> Oral Health Education in the classroom :  3,933 Students Educated 368 classrooms visited </vt:lpstr>
      <vt:lpstr>PowerPoint Presentation</vt:lpstr>
      <vt:lpstr>Partnerships for collaboration to meet Objectives:  Patient Navigation Follow up</vt:lpstr>
      <vt:lpstr>Partnerships for Collaboration to meet Objectives:  Community Outreach </vt:lpstr>
      <vt:lpstr>Implementing CHW/P/R Billable Services</vt:lpstr>
      <vt:lpstr>Oral Health Specialized Training for CHW/Promotores </vt:lpstr>
      <vt:lpstr>Who can provide/bill CHW/P/R services?  How is it actually implemented in the community?</vt:lpstr>
      <vt:lpstr>   Health Linkages as a Supervising Provider</vt:lpstr>
      <vt:lpstr>A Supervising Provider is the organization employing or overseeing the CHW/P/R, with which the managed care plan (MCP) contracts. </vt:lpstr>
      <vt:lpstr>Progress and Accomplishments –  Program Implementation Billing Stages</vt:lpstr>
      <vt:lpstr>Progress and Accomplishments –  Timeline for Successful Billing</vt:lpstr>
      <vt:lpstr>Santa Barbara County Education Office Health Linkages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Morning Session Q &amp; A</vt:lpstr>
      <vt:lpstr>Trivia Activity</vt:lpstr>
      <vt:lpstr> Morning Debrief &amp; Lunch Instructions</vt:lpstr>
      <vt:lpstr>Lunch / Networking</vt:lpstr>
      <vt:lpstr>Overview of Afternoon Session</vt:lpstr>
      <vt:lpstr>PDM Workgroup Committee Members</vt:lpstr>
      <vt:lpstr>California Partnership for Oral Health (CPOH) Eileen Espejo, Co-Chair CPOH Senior Managing Director, Children Now</vt:lpstr>
      <vt:lpstr> The California Partnership for Oral Health</vt:lpstr>
      <vt:lpstr>PARTNERSHIP STATEMENT</vt:lpstr>
      <vt:lpstr>PARTNERSHIP OVERVIEW</vt:lpstr>
      <vt:lpstr>California Partnership for Oral Health Organizations</vt:lpstr>
      <vt:lpstr>Support for California Partnership for Oral Health</vt:lpstr>
      <vt:lpstr>California Partnership for Oral Health Workgroups</vt:lpstr>
      <vt:lpstr>Workgroup Messages to LOHPs</vt:lpstr>
      <vt:lpstr>Breakout / Networking LOPH Priorities 2027 - 2030</vt:lpstr>
      <vt:lpstr>Breakout Instructions</vt:lpstr>
      <vt:lpstr>  Report Out</vt:lpstr>
      <vt:lpstr>Looking at the Landscape for Oral Health Eileen Espejo, Co-Chair, CPOH Senior Managing Director, Children Now</vt:lpstr>
      <vt:lpstr>https://www.youtube.com/watch?v=FFWpWTrA6_k</vt:lpstr>
      <vt:lpstr>Closing Activity  What is one word that captures your biggest takeaway or inspiration from today?</vt:lpstr>
      <vt:lpstr>PowerPoint Presentation</vt:lpstr>
    </vt:vector>
  </TitlesOfParts>
  <Company>Department of Public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Instructions: READ BEFORE USING</dc:title>
  <dc:creator>Newman, Nicole@CDPH</dc:creator>
  <cp:lastModifiedBy>Yamasaki, Cynthia A@CDPH</cp:lastModifiedBy>
  <cp:revision>6</cp:revision>
  <dcterms:created xsi:type="dcterms:W3CDTF">2024-09-25T18:10:48Z</dcterms:created>
  <dcterms:modified xsi:type="dcterms:W3CDTF">2026-05-19T17:26:02Z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13b91bf-ff26-4203-8076-653b9b8a5c80_Enabled">
    <vt:lpwstr>true</vt:lpwstr>
  </property>
  <property fmtid="{D5CDD505-2E9C-101B-9397-08002B2CF9AE}" pid="3" name="MSIP_Label_213b91bf-ff26-4203-8076-653b9b8a5c80_SetDate">
    <vt:lpwstr>2025-10-17T22:54:41Z</vt:lpwstr>
  </property>
  <property fmtid="{D5CDD505-2E9C-101B-9397-08002B2CF9AE}" pid="4" name="MSIP_Label_213b91bf-ff26-4203-8076-653b9b8a5c80_Method">
    <vt:lpwstr>Standard</vt:lpwstr>
  </property>
  <property fmtid="{D5CDD505-2E9C-101B-9397-08002B2CF9AE}" pid="5" name="MSIP_Label_213b91bf-ff26-4203-8076-653b9b8a5c80_Name">
    <vt:lpwstr>Confidential - Low</vt:lpwstr>
  </property>
  <property fmtid="{D5CDD505-2E9C-101B-9397-08002B2CF9AE}" pid="6" name="MSIP_Label_213b91bf-ff26-4203-8076-653b9b8a5c80_SiteId">
    <vt:lpwstr>1f311b51-f6d9-4153-9bac-55e0ef9641b8</vt:lpwstr>
  </property>
  <property fmtid="{D5CDD505-2E9C-101B-9397-08002B2CF9AE}" pid="7" name="MSIP_Label_213b91bf-ff26-4203-8076-653b9b8a5c80_ActionId">
    <vt:lpwstr>3fd40e3d-b914-4e08-b764-d3535de2e117</vt:lpwstr>
  </property>
  <property fmtid="{D5CDD505-2E9C-101B-9397-08002B2CF9AE}" pid="8" name="MSIP_Label_213b91bf-ff26-4203-8076-653b9b8a5c80_ContentBits">
    <vt:lpwstr>0</vt:lpwstr>
  </property>
  <property fmtid="{D5CDD505-2E9C-101B-9397-08002B2CF9AE}" pid="9" name="MSIP_Label_213b91bf-ff26-4203-8076-653b9b8a5c80_Tag">
    <vt:lpwstr>10, 3, 0, 1</vt:lpwstr>
  </property>
  <property fmtid="{D5CDD505-2E9C-101B-9397-08002B2CF9AE}" pid="10" name="ContentTypeId">
    <vt:lpwstr>0x010100CA1AC00D1418D142919F6BF9E7FCD037</vt:lpwstr>
  </property>
</Properties>
</file>