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8" r:id="rId5"/>
  </p:sldMasterIdLst>
  <p:notesMasterIdLst>
    <p:notesMasterId r:id="rId47"/>
  </p:notesMasterIdLst>
  <p:sldIdLst>
    <p:sldId id="256" r:id="rId6"/>
    <p:sldId id="258" r:id="rId7"/>
    <p:sldId id="669" r:id="rId8"/>
    <p:sldId id="670" r:id="rId9"/>
    <p:sldId id="273" r:id="rId10"/>
    <p:sldId id="678" r:id="rId11"/>
    <p:sldId id="671" r:id="rId12"/>
    <p:sldId id="664" r:id="rId13"/>
    <p:sldId id="280" r:id="rId14"/>
    <p:sldId id="672" r:id="rId15"/>
    <p:sldId id="267" r:id="rId16"/>
    <p:sldId id="657" r:id="rId17"/>
    <p:sldId id="673" r:id="rId18"/>
    <p:sldId id="674" r:id="rId19"/>
    <p:sldId id="679" r:id="rId20"/>
    <p:sldId id="665" r:id="rId21"/>
    <p:sldId id="666" r:id="rId22"/>
    <p:sldId id="658" r:id="rId23"/>
    <p:sldId id="276" r:id="rId24"/>
    <p:sldId id="668" r:id="rId25"/>
    <p:sldId id="667" r:id="rId26"/>
    <p:sldId id="675" r:id="rId27"/>
    <p:sldId id="266" r:id="rId28"/>
    <p:sldId id="662" r:id="rId29"/>
    <p:sldId id="272" r:id="rId30"/>
    <p:sldId id="659" r:id="rId31"/>
    <p:sldId id="676" r:id="rId32"/>
    <p:sldId id="680" r:id="rId33"/>
    <p:sldId id="683" r:id="rId34"/>
    <p:sldId id="271" r:id="rId35"/>
    <p:sldId id="268" r:id="rId36"/>
    <p:sldId id="663" r:id="rId37"/>
    <p:sldId id="279" r:id="rId38"/>
    <p:sldId id="660" r:id="rId39"/>
    <p:sldId id="681" r:id="rId40"/>
    <p:sldId id="682" r:id="rId41"/>
    <p:sldId id="270" r:id="rId42"/>
    <p:sldId id="278" r:id="rId43"/>
    <p:sldId id="265" r:id="rId44"/>
    <p:sldId id="661" r:id="rId45"/>
    <p:sldId id="26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60521EC-46D4-4E50-8B19-A8851E4C0175}">
          <p14:sldIdLst>
            <p14:sldId id="256"/>
            <p14:sldId id="258"/>
            <p14:sldId id="669"/>
            <p14:sldId id="670"/>
            <p14:sldId id="273"/>
            <p14:sldId id="678"/>
            <p14:sldId id="671"/>
            <p14:sldId id="664"/>
            <p14:sldId id="280"/>
            <p14:sldId id="672"/>
            <p14:sldId id="267"/>
            <p14:sldId id="657"/>
            <p14:sldId id="673"/>
            <p14:sldId id="674"/>
            <p14:sldId id="679"/>
            <p14:sldId id="665"/>
            <p14:sldId id="666"/>
            <p14:sldId id="658"/>
            <p14:sldId id="276"/>
            <p14:sldId id="668"/>
            <p14:sldId id="667"/>
            <p14:sldId id="675"/>
            <p14:sldId id="266"/>
            <p14:sldId id="662"/>
            <p14:sldId id="272"/>
            <p14:sldId id="659"/>
            <p14:sldId id="676"/>
            <p14:sldId id="680"/>
            <p14:sldId id="683"/>
            <p14:sldId id="271"/>
            <p14:sldId id="268"/>
            <p14:sldId id="663"/>
            <p14:sldId id="279"/>
            <p14:sldId id="660"/>
            <p14:sldId id="681"/>
            <p14:sldId id="682"/>
            <p14:sldId id="270"/>
            <p14:sldId id="278"/>
            <p14:sldId id="265"/>
            <p14:sldId id="661"/>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1BEE3"/>
    <a:srgbClr val="000000"/>
    <a:srgbClr val="902A92"/>
    <a:srgbClr val="002495"/>
    <a:srgbClr val="151E28"/>
    <a:srgbClr val="EAAB33"/>
    <a:srgbClr val="A9D3CA"/>
    <a:srgbClr val="0077CF"/>
    <a:srgbClr val="6A7073"/>
    <a:srgbClr val="6B7A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560A1-ADB1-4533-893B-84838D94633B}" v="24" dt="2026-03-04T18:05:21.514"/>
    <p1510:client id="{CC7192AA-2882-44A7-A4AC-6976F77BECAD}" v="139" dt="2026-03-05T02:05:33.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2" autoAdjust="0"/>
    <p:restoredTop sz="93447" autoAdjust="0"/>
  </p:normalViewPr>
  <p:slideViewPr>
    <p:cSldViewPr snapToGrid="0">
      <p:cViewPr varScale="1">
        <p:scale>
          <a:sx n="94" d="100"/>
          <a:sy n="94" d="100"/>
        </p:scale>
        <p:origin x="1014" y="150"/>
      </p:cViewPr>
      <p:guideLst/>
    </p:cSldViewPr>
  </p:slideViewPr>
  <p:outlineViewPr>
    <p:cViewPr>
      <p:scale>
        <a:sx n="33" d="100"/>
        <a:sy n="33" d="100"/>
      </p:scale>
      <p:origin x="0" y="-878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A06914-950C-4961-BB9D-D1AA155CEE15}"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84DEF7DF-DB59-4437-B1B1-EB3B8B656558}">
      <dgm:prSet/>
      <dgm:spPr/>
      <dgm:t>
        <a:bodyPr/>
        <a:lstStyle/>
        <a:p>
          <a:r>
            <a:rPr lang="en-US" dirty="0" err="1"/>
            <a:t>Alameada</a:t>
          </a:r>
          <a:endParaRPr lang="en-US" dirty="0"/>
        </a:p>
      </dgm:t>
    </dgm:pt>
    <dgm:pt modelId="{D01E49F8-FBDC-4507-B8B5-44477B8F97B5}" type="parTrans" cxnId="{E567DCAF-0BAE-423E-88B3-BC04F56F99FC}">
      <dgm:prSet/>
      <dgm:spPr/>
      <dgm:t>
        <a:bodyPr/>
        <a:lstStyle/>
        <a:p>
          <a:endParaRPr lang="en-US"/>
        </a:p>
      </dgm:t>
    </dgm:pt>
    <dgm:pt modelId="{F2956828-B809-4691-9514-5CD8BFED04F0}" type="sibTrans" cxnId="{E567DCAF-0BAE-423E-88B3-BC04F56F99FC}">
      <dgm:prSet/>
      <dgm:spPr/>
      <dgm:t>
        <a:bodyPr/>
        <a:lstStyle/>
        <a:p>
          <a:endParaRPr lang="en-US"/>
        </a:p>
      </dgm:t>
    </dgm:pt>
    <dgm:pt modelId="{96D50002-7D9A-42CD-B69C-DD1098F8D875}">
      <dgm:prSet/>
      <dgm:spPr/>
      <dgm:t>
        <a:bodyPr/>
        <a:lstStyle/>
        <a:p>
          <a:r>
            <a:rPr lang="en-US" dirty="0"/>
            <a:t>Shasta</a:t>
          </a:r>
        </a:p>
      </dgm:t>
    </dgm:pt>
    <dgm:pt modelId="{BB883161-E4F3-4DB2-878B-1A8233151303}" type="parTrans" cxnId="{0B6FFB19-9112-48AD-844C-A87F2348A5FB}">
      <dgm:prSet/>
      <dgm:spPr/>
      <dgm:t>
        <a:bodyPr/>
        <a:lstStyle/>
        <a:p>
          <a:endParaRPr lang="en-US"/>
        </a:p>
      </dgm:t>
    </dgm:pt>
    <dgm:pt modelId="{12C811A9-30A9-4E98-B086-B869FD563F14}" type="sibTrans" cxnId="{0B6FFB19-9112-48AD-844C-A87F2348A5FB}">
      <dgm:prSet/>
      <dgm:spPr/>
      <dgm:t>
        <a:bodyPr/>
        <a:lstStyle/>
        <a:p>
          <a:endParaRPr lang="en-US"/>
        </a:p>
      </dgm:t>
    </dgm:pt>
    <dgm:pt modelId="{A4DD8D51-374D-49E6-A263-75E847305C00}">
      <dgm:prSet/>
      <dgm:spPr/>
      <dgm:t>
        <a:bodyPr/>
        <a:lstStyle/>
        <a:p>
          <a:r>
            <a:rPr lang="en-US"/>
            <a:t>Yolo</a:t>
          </a:r>
          <a:endParaRPr lang="en-US" dirty="0"/>
        </a:p>
      </dgm:t>
    </dgm:pt>
    <dgm:pt modelId="{ECFE7952-FCCC-4FAA-B859-C4E906C26F10}" type="parTrans" cxnId="{3E50E616-99DD-4DA0-9D4E-C0F6D0B87449}">
      <dgm:prSet/>
      <dgm:spPr/>
      <dgm:t>
        <a:bodyPr/>
        <a:lstStyle/>
        <a:p>
          <a:endParaRPr lang="en-US"/>
        </a:p>
      </dgm:t>
    </dgm:pt>
    <dgm:pt modelId="{1EB4B4D4-4C45-45B6-B5B6-ADE3F81C17D5}" type="sibTrans" cxnId="{3E50E616-99DD-4DA0-9D4E-C0F6D0B87449}">
      <dgm:prSet/>
      <dgm:spPr/>
      <dgm:t>
        <a:bodyPr/>
        <a:lstStyle/>
        <a:p>
          <a:endParaRPr lang="en-US"/>
        </a:p>
      </dgm:t>
    </dgm:pt>
    <dgm:pt modelId="{4805528B-60A1-4EA7-B43C-5AE872C8CE7F}">
      <dgm:prSet/>
      <dgm:spPr/>
      <dgm:t>
        <a:bodyPr/>
        <a:lstStyle/>
        <a:p>
          <a:r>
            <a:rPr lang="en-US" dirty="0"/>
            <a:t>Lassen</a:t>
          </a:r>
        </a:p>
      </dgm:t>
    </dgm:pt>
    <dgm:pt modelId="{36ED9888-AEA1-4579-955B-C0C15099F5A8}" type="parTrans" cxnId="{A385F0FC-CA13-4BC3-A98B-1DE8F73975BF}">
      <dgm:prSet/>
      <dgm:spPr/>
      <dgm:t>
        <a:bodyPr/>
        <a:lstStyle/>
        <a:p>
          <a:endParaRPr lang="en-US"/>
        </a:p>
      </dgm:t>
    </dgm:pt>
    <dgm:pt modelId="{DD1CA1E5-B4E9-4674-A7EB-E0456DDD70E8}" type="sibTrans" cxnId="{A385F0FC-CA13-4BC3-A98B-1DE8F73975BF}">
      <dgm:prSet/>
      <dgm:spPr/>
      <dgm:t>
        <a:bodyPr/>
        <a:lstStyle/>
        <a:p>
          <a:endParaRPr lang="en-US"/>
        </a:p>
      </dgm:t>
    </dgm:pt>
    <dgm:pt modelId="{FA36C69A-7A3E-4DB3-B1ED-4D51A5180C64}">
      <dgm:prSet/>
      <dgm:spPr/>
      <dgm:t>
        <a:bodyPr/>
        <a:lstStyle/>
        <a:p>
          <a:r>
            <a:rPr lang="en-US" dirty="0"/>
            <a:t>Del Norte</a:t>
          </a:r>
        </a:p>
      </dgm:t>
    </dgm:pt>
    <dgm:pt modelId="{AD1EF891-BBB2-471F-9403-B529CBB19A76}" type="parTrans" cxnId="{D839D0E5-47CA-4A1C-ACFE-5E943FF651D1}">
      <dgm:prSet/>
      <dgm:spPr/>
      <dgm:t>
        <a:bodyPr/>
        <a:lstStyle/>
        <a:p>
          <a:endParaRPr lang="en-US"/>
        </a:p>
      </dgm:t>
    </dgm:pt>
    <dgm:pt modelId="{3DBF52E9-790B-44D8-866E-1B4D29AA3206}" type="sibTrans" cxnId="{D839D0E5-47CA-4A1C-ACFE-5E943FF651D1}">
      <dgm:prSet/>
      <dgm:spPr/>
      <dgm:t>
        <a:bodyPr/>
        <a:lstStyle/>
        <a:p>
          <a:endParaRPr lang="en-US"/>
        </a:p>
      </dgm:t>
    </dgm:pt>
    <dgm:pt modelId="{3C0710A8-03BE-4D52-B3E4-4693A8751D92}">
      <dgm:prSet/>
      <dgm:spPr/>
      <dgm:t>
        <a:bodyPr/>
        <a:lstStyle/>
        <a:p>
          <a:r>
            <a:rPr lang="en-US" dirty="0"/>
            <a:t>Glenn</a:t>
          </a:r>
        </a:p>
      </dgm:t>
    </dgm:pt>
    <dgm:pt modelId="{7E2AFEC0-ABFE-4E66-A39E-F5AF6F0A39E8}" type="parTrans" cxnId="{AAB00BEB-A034-44E9-9283-99C077F58FC1}">
      <dgm:prSet/>
      <dgm:spPr/>
      <dgm:t>
        <a:bodyPr/>
        <a:lstStyle/>
        <a:p>
          <a:endParaRPr lang="en-US"/>
        </a:p>
      </dgm:t>
    </dgm:pt>
    <dgm:pt modelId="{D72F526B-A99E-4A22-9E3C-B23CC010B1B3}" type="sibTrans" cxnId="{AAB00BEB-A034-44E9-9283-99C077F58FC1}">
      <dgm:prSet/>
      <dgm:spPr/>
      <dgm:t>
        <a:bodyPr/>
        <a:lstStyle/>
        <a:p>
          <a:endParaRPr lang="en-US"/>
        </a:p>
      </dgm:t>
    </dgm:pt>
    <dgm:pt modelId="{9F83F655-236C-4D46-A3B2-B1C1DBDC4C53}">
      <dgm:prSet/>
      <dgm:spPr/>
      <dgm:t>
        <a:bodyPr/>
        <a:lstStyle/>
        <a:p>
          <a:r>
            <a:rPr lang="en-US" dirty="0"/>
            <a:t>Orange</a:t>
          </a:r>
        </a:p>
      </dgm:t>
    </dgm:pt>
    <dgm:pt modelId="{A03C6346-ED13-4CF4-8B8A-FB71F34BFB18}" type="parTrans" cxnId="{1278734A-69C3-4174-B337-80D74C46F2E1}">
      <dgm:prSet/>
      <dgm:spPr/>
      <dgm:t>
        <a:bodyPr/>
        <a:lstStyle/>
        <a:p>
          <a:endParaRPr lang="en-US"/>
        </a:p>
      </dgm:t>
    </dgm:pt>
    <dgm:pt modelId="{95143BC9-016E-422A-A56F-045D2B1E5416}" type="sibTrans" cxnId="{1278734A-69C3-4174-B337-80D74C46F2E1}">
      <dgm:prSet/>
      <dgm:spPr/>
      <dgm:t>
        <a:bodyPr/>
        <a:lstStyle/>
        <a:p>
          <a:endParaRPr lang="en-US"/>
        </a:p>
      </dgm:t>
    </dgm:pt>
    <dgm:pt modelId="{38E3364E-60EC-416D-930D-BD142CB0CE17}">
      <dgm:prSet/>
      <dgm:spPr/>
      <dgm:t>
        <a:bodyPr/>
        <a:lstStyle/>
        <a:p>
          <a:r>
            <a:rPr lang="en-US" dirty="0"/>
            <a:t>San Bernardino</a:t>
          </a:r>
        </a:p>
      </dgm:t>
    </dgm:pt>
    <dgm:pt modelId="{BF56F143-CA74-46DA-B9C1-D7C8ABE6C4EE}" type="parTrans" cxnId="{C74706B8-C358-40E9-875F-55AA8197874D}">
      <dgm:prSet/>
      <dgm:spPr/>
      <dgm:t>
        <a:bodyPr/>
        <a:lstStyle/>
        <a:p>
          <a:endParaRPr lang="en-US"/>
        </a:p>
      </dgm:t>
    </dgm:pt>
    <dgm:pt modelId="{C7070BE6-53D3-4CAE-BF05-F2898DB8EA0B}" type="sibTrans" cxnId="{C74706B8-C358-40E9-875F-55AA8197874D}">
      <dgm:prSet/>
      <dgm:spPr/>
      <dgm:t>
        <a:bodyPr/>
        <a:lstStyle/>
        <a:p>
          <a:endParaRPr lang="en-US"/>
        </a:p>
      </dgm:t>
    </dgm:pt>
    <dgm:pt modelId="{2A10060D-8153-4E78-AEF6-B5BCC15FA422}">
      <dgm:prSet/>
      <dgm:spPr/>
      <dgm:t>
        <a:bodyPr/>
        <a:lstStyle/>
        <a:p>
          <a:r>
            <a:rPr lang="en-US" dirty="0"/>
            <a:t>San Mateo</a:t>
          </a:r>
        </a:p>
      </dgm:t>
    </dgm:pt>
    <dgm:pt modelId="{9BC97473-18A5-46D9-A829-86E7EBCF44B5}" type="parTrans" cxnId="{7189C912-F4EF-4230-A033-94AA969C6FC5}">
      <dgm:prSet/>
      <dgm:spPr/>
      <dgm:t>
        <a:bodyPr/>
        <a:lstStyle/>
        <a:p>
          <a:endParaRPr lang="en-US"/>
        </a:p>
      </dgm:t>
    </dgm:pt>
    <dgm:pt modelId="{264DA243-2B1A-48F4-A261-D72A31BAA0F0}" type="sibTrans" cxnId="{7189C912-F4EF-4230-A033-94AA969C6FC5}">
      <dgm:prSet/>
      <dgm:spPr/>
      <dgm:t>
        <a:bodyPr/>
        <a:lstStyle/>
        <a:p>
          <a:endParaRPr lang="en-US"/>
        </a:p>
      </dgm:t>
    </dgm:pt>
    <dgm:pt modelId="{9412428D-500B-451C-9283-00A8A90DE5B5}">
      <dgm:prSet/>
      <dgm:spPr/>
      <dgm:t>
        <a:bodyPr/>
        <a:lstStyle/>
        <a:p>
          <a:r>
            <a:rPr lang="en-US"/>
            <a:t>Sierra</a:t>
          </a:r>
          <a:endParaRPr lang="en-US" dirty="0"/>
        </a:p>
      </dgm:t>
    </dgm:pt>
    <dgm:pt modelId="{539439CD-B456-40C6-ADF6-BCF02B6ECBB6}" type="parTrans" cxnId="{03A6E619-25AC-40FF-8D94-F219DA0141B3}">
      <dgm:prSet/>
      <dgm:spPr/>
      <dgm:t>
        <a:bodyPr/>
        <a:lstStyle/>
        <a:p>
          <a:endParaRPr lang="en-US"/>
        </a:p>
      </dgm:t>
    </dgm:pt>
    <dgm:pt modelId="{89710640-412F-459C-815C-33805134AA7F}" type="sibTrans" cxnId="{03A6E619-25AC-40FF-8D94-F219DA0141B3}">
      <dgm:prSet/>
      <dgm:spPr/>
      <dgm:t>
        <a:bodyPr/>
        <a:lstStyle/>
        <a:p>
          <a:endParaRPr lang="en-US"/>
        </a:p>
      </dgm:t>
    </dgm:pt>
    <dgm:pt modelId="{F8F1E323-D0A0-4A54-A6AE-F28EEFCDA8B4}">
      <dgm:prSet/>
      <dgm:spPr/>
      <dgm:t>
        <a:bodyPr/>
        <a:lstStyle/>
        <a:p>
          <a:r>
            <a:rPr lang="en-US"/>
            <a:t>Siskiyou</a:t>
          </a:r>
          <a:endParaRPr lang="en-US" dirty="0"/>
        </a:p>
      </dgm:t>
    </dgm:pt>
    <dgm:pt modelId="{1C321C2A-2DBE-4850-9120-8BCAB6A41690}" type="parTrans" cxnId="{8D2DC0B4-ABAB-407F-A227-AC183F832841}">
      <dgm:prSet/>
      <dgm:spPr/>
      <dgm:t>
        <a:bodyPr/>
        <a:lstStyle/>
        <a:p>
          <a:endParaRPr lang="en-US"/>
        </a:p>
      </dgm:t>
    </dgm:pt>
    <dgm:pt modelId="{E0E88099-9E11-4979-AF9C-90B818BF03F8}" type="sibTrans" cxnId="{8D2DC0B4-ABAB-407F-A227-AC183F832841}">
      <dgm:prSet/>
      <dgm:spPr/>
      <dgm:t>
        <a:bodyPr/>
        <a:lstStyle/>
        <a:p>
          <a:endParaRPr lang="en-US"/>
        </a:p>
      </dgm:t>
    </dgm:pt>
    <dgm:pt modelId="{A22BB753-AB93-469C-891F-D475CC3FD24C}">
      <dgm:prSet/>
      <dgm:spPr/>
      <dgm:t>
        <a:bodyPr/>
        <a:lstStyle/>
        <a:p>
          <a:r>
            <a:rPr lang="en-US" dirty="0"/>
            <a:t>Solano</a:t>
          </a:r>
        </a:p>
      </dgm:t>
    </dgm:pt>
    <dgm:pt modelId="{557B8460-6864-490C-B2C7-7518C413433E}" type="parTrans" cxnId="{4AC68123-CB5D-46A4-B4AC-E8F2AE86B598}">
      <dgm:prSet/>
      <dgm:spPr/>
      <dgm:t>
        <a:bodyPr/>
        <a:lstStyle/>
        <a:p>
          <a:endParaRPr lang="en-US"/>
        </a:p>
      </dgm:t>
    </dgm:pt>
    <dgm:pt modelId="{AF9DE650-2D5A-45E9-BB16-957292A413B7}" type="sibTrans" cxnId="{4AC68123-CB5D-46A4-B4AC-E8F2AE86B598}">
      <dgm:prSet/>
      <dgm:spPr/>
      <dgm:t>
        <a:bodyPr/>
        <a:lstStyle/>
        <a:p>
          <a:endParaRPr lang="en-US"/>
        </a:p>
      </dgm:t>
    </dgm:pt>
    <dgm:pt modelId="{C4BF63B0-EC25-4C46-A010-D859D318ABE0}">
      <dgm:prSet/>
      <dgm:spPr/>
      <dgm:t>
        <a:bodyPr/>
        <a:lstStyle/>
        <a:p>
          <a:r>
            <a:rPr lang="en-US"/>
            <a:t>Trinity</a:t>
          </a:r>
          <a:endParaRPr lang="en-US" dirty="0"/>
        </a:p>
      </dgm:t>
    </dgm:pt>
    <dgm:pt modelId="{23DE3BEC-C6C6-480F-89CD-1A274E0874CD}" type="parTrans" cxnId="{A81D8B2B-9EF5-4B7E-A27A-E0584317F4DE}">
      <dgm:prSet/>
      <dgm:spPr/>
      <dgm:t>
        <a:bodyPr/>
        <a:lstStyle/>
        <a:p>
          <a:endParaRPr lang="en-US"/>
        </a:p>
      </dgm:t>
    </dgm:pt>
    <dgm:pt modelId="{D88CD02B-1058-4D1E-B61B-0ACAEDB06299}" type="sibTrans" cxnId="{A81D8B2B-9EF5-4B7E-A27A-E0584317F4DE}">
      <dgm:prSet/>
      <dgm:spPr/>
      <dgm:t>
        <a:bodyPr/>
        <a:lstStyle/>
        <a:p>
          <a:endParaRPr lang="en-US"/>
        </a:p>
      </dgm:t>
    </dgm:pt>
    <dgm:pt modelId="{18B96A80-9401-4726-BB18-10ECAB3B1AEF}">
      <dgm:prSet/>
      <dgm:spPr/>
      <dgm:t>
        <a:bodyPr/>
        <a:lstStyle/>
        <a:p>
          <a:r>
            <a:rPr lang="en-US"/>
            <a:t>Tulare</a:t>
          </a:r>
          <a:endParaRPr lang="en-US" dirty="0"/>
        </a:p>
      </dgm:t>
    </dgm:pt>
    <dgm:pt modelId="{C5FC0246-7BD3-4CC8-9B96-50EFD6BFDC5C}" type="parTrans" cxnId="{B4674CBA-1A67-4C75-B04A-751C1A281D74}">
      <dgm:prSet/>
      <dgm:spPr/>
      <dgm:t>
        <a:bodyPr/>
        <a:lstStyle/>
        <a:p>
          <a:endParaRPr lang="en-US"/>
        </a:p>
      </dgm:t>
    </dgm:pt>
    <dgm:pt modelId="{A0AC39FB-354C-4037-9A2D-3BAC7F2EDDA2}" type="sibTrans" cxnId="{B4674CBA-1A67-4C75-B04A-751C1A281D74}">
      <dgm:prSet/>
      <dgm:spPr/>
      <dgm:t>
        <a:bodyPr/>
        <a:lstStyle/>
        <a:p>
          <a:endParaRPr lang="en-US"/>
        </a:p>
      </dgm:t>
    </dgm:pt>
    <dgm:pt modelId="{98B2E340-80E8-4286-AF8F-5CEB7A67AE19}">
      <dgm:prSet/>
      <dgm:spPr/>
      <dgm:t>
        <a:bodyPr/>
        <a:lstStyle/>
        <a:p>
          <a:r>
            <a:rPr lang="en-US"/>
            <a:t>Tuolumne</a:t>
          </a:r>
          <a:endParaRPr lang="en-US" dirty="0"/>
        </a:p>
      </dgm:t>
    </dgm:pt>
    <dgm:pt modelId="{D07F8E15-74AE-4B88-B343-5EF2278DC6A5}" type="parTrans" cxnId="{A77CA1E6-5724-4BF2-955E-DAC7FAA87F54}">
      <dgm:prSet/>
      <dgm:spPr/>
      <dgm:t>
        <a:bodyPr/>
        <a:lstStyle/>
        <a:p>
          <a:endParaRPr lang="en-US"/>
        </a:p>
      </dgm:t>
    </dgm:pt>
    <dgm:pt modelId="{4BA061C5-6326-4F8A-85AA-FB5C2CEE98D8}" type="sibTrans" cxnId="{A77CA1E6-5724-4BF2-955E-DAC7FAA87F54}">
      <dgm:prSet/>
      <dgm:spPr/>
      <dgm:t>
        <a:bodyPr/>
        <a:lstStyle/>
        <a:p>
          <a:endParaRPr lang="en-US"/>
        </a:p>
      </dgm:t>
    </dgm:pt>
    <dgm:pt modelId="{D78B55BD-31B1-4FF7-870F-54F516D8E463}">
      <dgm:prSet/>
      <dgm:spPr/>
      <dgm:t>
        <a:bodyPr/>
        <a:lstStyle/>
        <a:p>
          <a:r>
            <a:rPr lang="en-US" dirty="0"/>
            <a:t>Los Angeles</a:t>
          </a:r>
        </a:p>
      </dgm:t>
    </dgm:pt>
    <dgm:pt modelId="{AB2EB5B8-FD43-45B3-83E8-914B3C44C421}" type="parTrans" cxnId="{3DD23A7E-54E6-41A4-8D6F-B229E9D3102E}">
      <dgm:prSet/>
      <dgm:spPr/>
      <dgm:t>
        <a:bodyPr/>
        <a:lstStyle/>
        <a:p>
          <a:endParaRPr lang="en-US"/>
        </a:p>
      </dgm:t>
    </dgm:pt>
    <dgm:pt modelId="{7EF617A0-1131-4DAE-978F-9FA9F60B9CA3}" type="sibTrans" cxnId="{3DD23A7E-54E6-41A4-8D6F-B229E9D3102E}">
      <dgm:prSet/>
      <dgm:spPr/>
      <dgm:t>
        <a:bodyPr/>
        <a:lstStyle/>
        <a:p>
          <a:endParaRPr lang="en-US"/>
        </a:p>
      </dgm:t>
    </dgm:pt>
    <dgm:pt modelId="{64BAEE09-0E17-4335-8019-39A4C5950250}">
      <dgm:prSet/>
      <dgm:spPr/>
      <dgm:t>
        <a:bodyPr/>
        <a:lstStyle/>
        <a:p>
          <a:r>
            <a:rPr lang="en-US"/>
            <a:t>Nevada</a:t>
          </a:r>
          <a:endParaRPr lang="en-US" dirty="0"/>
        </a:p>
      </dgm:t>
    </dgm:pt>
    <dgm:pt modelId="{E2915F5D-65CC-4666-BFDE-EBA1396D1D47}" type="parTrans" cxnId="{B248D353-CD58-49EC-A260-57E6E378F539}">
      <dgm:prSet/>
      <dgm:spPr/>
      <dgm:t>
        <a:bodyPr/>
        <a:lstStyle/>
        <a:p>
          <a:endParaRPr lang="en-US"/>
        </a:p>
      </dgm:t>
    </dgm:pt>
    <dgm:pt modelId="{F5D68945-DE98-4DB7-A658-15FD0F0DAA83}" type="sibTrans" cxnId="{B248D353-CD58-49EC-A260-57E6E378F539}">
      <dgm:prSet/>
      <dgm:spPr/>
      <dgm:t>
        <a:bodyPr/>
        <a:lstStyle/>
        <a:p>
          <a:endParaRPr lang="en-US"/>
        </a:p>
      </dgm:t>
    </dgm:pt>
    <dgm:pt modelId="{415F4049-B0B7-40B9-A414-3B419EAB7778}">
      <dgm:prSet/>
      <dgm:spPr/>
      <dgm:t>
        <a:bodyPr/>
        <a:lstStyle/>
        <a:p>
          <a:r>
            <a:rPr lang="en-US" dirty="0"/>
            <a:t>San Diego</a:t>
          </a:r>
        </a:p>
      </dgm:t>
    </dgm:pt>
    <dgm:pt modelId="{1917BB59-35C6-495D-B6F4-E3096AF4B99A}" type="parTrans" cxnId="{35E7930E-1222-4162-BF84-ABEB28885F16}">
      <dgm:prSet/>
      <dgm:spPr/>
      <dgm:t>
        <a:bodyPr/>
        <a:lstStyle/>
        <a:p>
          <a:endParaRPr lang="en-US"/>
        </a:p>
      </dgm:t>
    </dgm:pt>
    <dgm:pt modelId="{744DC879-09ED-4656-9F46-E6F327F80785}" type="sibTrans" cxnId="{35E7930E-1222-4162-BF84-ABEB28885F16}">
      <dgm:prSet/>
      <dgm:spPr/>
      <dgm:t>
        <a:bodyPr/>
        <a:lstStyle/>
        <a:p>
          <a:endParaRPr lang="en-US"/>
        </a:p>
      </dgm:t>
    </dgm:pt>
    <dgm:pt modelId="{6FDBCC5B-F09A-439C-A5A8-DCCB4662FC23}">
      <dgm:prSet/>
      <dgm:spPr/>
      <dgm:t>
        <a:bodyPr/>
        <a:lstStyle/>
        <a:p>
          <a:r>
            <a:rPr lang="en-US" dirty="0"/>
            <a:t>Stanislaus</a:t>
          </a:r>
        </a:p>
      </dgm:t>
    </dgm:pt>
    <dgm:pt modelId="{206D571D-B277-481C-AEF8-746D082E40AF}" type="parTrans" cxnId="{A43ABA5F-A264-464A-B459-72C9B0D9BF61}">
      <dgm:prSet/>
      <dgm:spPr/>
      <dgm:t>
        <a:bodyPr/>
        <a:lstStyle/>
        <a:p>
          <a:endParaRPr lang="en-US"/>
        </a:p>
      </dgm:t>
    </dgm:pt>
    <dgm:pt modelId="{9C3E0287-4A28-4555-8A30-2C61D0837DCA}" type="sibTrans" cxnId="{A43ABA5F-A264-464A-B459-72C9B0D9BF61}">
      <dgm:prSet/>
      <dgm:spPr/>
      <dgm:t>
        <a:bodyPr/>
        <a:lstStyle/>
        <a:p>
          <a:endParaRPr lang="en-US"/>
        </a:p>
      </dgm:t>
    </dgm:pt>
    <dgm:pt modelId="{0B8EF587-9DAF-4E10-BBBD-0412EF8F1667}">
      <dgm:prSet/>
      <dgm:spPr/>
      <dgm:t>
        <a:bodyPr/>
        <a:lstStyle/>
        <a:p>
          <a:r>
            <a:rPr lang="en-US"/>
            <a:t>San Benito</a:t>
          </a:r>
          <a:endParaRPr lang="en-US" dirty="0"/>
        </a:p>
      </dgm:t>
    </dgm:pt>
    <dgm:pt modelId="{20DC0CC0-32D3-4050-AD33-A52B147254D9}" type="parTrans" cxnId="{9F8E3B88-2E84-4441-92C0-D41F55BE9CDB}">
      <dgm:prSet/>
      <dgm:spPr/>
      <dgm:t>
        <a:bodyPr/>
        <a:lstStyle/>
        <a:p>
          <a:endParaRPr lang="en-US"/>
        </a:p>
      </dgm:t>
    </dgm:pt>
    <dgm:pt modelId="{139259CF-3535-4F22-AA4C-3188651A05CC}" type="sibTrans" cxnId="{9F8E3B88-2E84-4441-92C0-D41F55BE9CDB}">
      <dgm:prSet/>
      <dgm:spPr/>
      <dgm:t>
        <a:bodyPr/>
        <a:lstStyle/>
        <a:p>
          <a:endParaRPr lang="en-US"/>
        </a:p>
      </dgm:t>
    </dgm:pt>
    <dgm:pt modelId="{9C85D2B4-45E1-437A-96D5-44B3B55B3536}">
      <dgm:prSet/>
      <dgm:spPr/>
      <dgm:t>
        <a:bodyPr/>
        <a:lstStyle/>
        <a:p>
          <a:r>
            <a:rPr lang="en-US"/>
            <a:t>Fresno</a:t>
          </a:r>
          <a:endParaRPr lang="en-US" dirty="0"/>
        </a:p>
      </dgm:t>
    </dgm:pt>
    <dgm:pt modelId="{128985FF-997C-4C0F-ABF1-FDF73632F539}" type="parTrans" cxnId="{240F88D2-E03B-429A-AFF1-3D730AE59A01}">
      <dgm:prSet/>
      <dgm:spPr/>
      <dgm:t>
        <a:bodyPr/>
        <a:lstStyle/>
        <a:p>
          <a:endParaRPr lang="en-US"/>
        </a:p>
      </dgm:t>
    </dgm:pt>
    <dgm:pt modelId="{D01595C1-8C07-4C41-AC40-7701F947F379}" type="sibTrans" cxnId="{240F88D2-E03B-429A-AFF1-3D730AE59A01}">
      <dgm:prSet/>
      <dgm:spPr/>
      <dgm:t>
        <a:bodyPr/>
        <a:lstStyle/>
        <a:p>
          <a:endParaRPr lang="en-US"/>
        </a:p>
      </dgm:t>
    </dgm:pt>
    <dgm:pt modelId="{8A0C7962-CB95-4F6D-B45A-72B847F0D4F1}">
      <dgm:prSet/>
      <dgm:spPr/>
      <dgm:t>
        <a:bodyPr/>
        <a:lstStyle/>
        <a:p>
          <a:r>
            <a:rPr lang="en-US"/>
            <a:t>Contra Costa</a:t>
          </a:r>
          <a:endParaRPr lang="en-US" dirty="0"/>
        </a:p>
      </dgm:t>
    </dgm:pt>
    <dgm:pt modelId="{4EB4A09A-FF4A-482D-A415-94EF33215F65}" type="parTrans" cxnId="{3E9900EA-FBA7-4F3C-AF7A-401DC4411CA6}">
      <dgm:prSet/>
      <dgm:spPr/>
      <dgm:t>
        <a:bodyPr/>
        <a:lstStyle/>
        <a:p>
          <a:endParaRPr lang="en-US"/>
        </a:p>
      </dgm:t>
    </dgm:pt>
    <dgm:pt modelId="{3149DA30-B325-487E-9842-52C13492D3C8}" type="sibTrans" cxnId="{3E9900EA-FBA7-4F3C-AF7A-401DC4411CA6}">
      <dgm:prSet/>
      <dgm:spPr/>
      <dgm:t>
        <a:bodyPr/>
        <a:lstStyle/>
        <a:p>
          <a:endParaRPr lang="en-US"/>
        </a:p>
      </dgm:t>
    </dgm:pt>
    <dgm:pt modelId="{7EE974F1-EA00-4CCA-8CA0-F594D0D978DE}">
      <dgm:prSet/>
      <dgm:spPr/>
      <dgm:t>
        <a:bodyPr/>
        <a:lstStyle/>
        <a:p>
          <a:r>
            <a:rPr lang="en-US"/>
            <a:t>Berkeley</a:t>
          </a:r>
          <a:endParaRPr lang="en-US" dirty="0"/>
        </a:p>
      </dgm:t>
    </dgm:pt>
    <dgm:pt modelId="{8323C920-DFF7-4128-977B-132768607B16}" type="parTrans" cxnId="{61E5A74A-F473-4124-BD5C-F3DB79438325}">
      <dgm:prSet/>
      <dgm:spPr/>
      <dgm:t>
        <a:bodyPr/>
        <a:lstStyle/>
        <a:p>
          <a:endParaRPr lang="en-US"/>
        </a:p>
      </dgm:t>
    </dgm:pt>
    <dgm:pt modelId="{9CA3FBC7-1FD8-43C5-9222-3B382C9B976E}" type="sibTrans" cxnId="{61E5A74A-F473-4124-BD5C-F3DB79438325}">
      <dgm:prSet/>
      <dgm:spPr/>
      <dgm:t>
        <a:bodyPr/>
        <a:lstStyle/>
        <a:p>
          <a:endParaRPr lang="en-US"/>
        </a:p>
      </dgm:t>
    </dgm:pt>
    <dgm:pt modelId="{778B487C-C1B5-4B93-BF7A-3E4F87A9CD0E}">
      <dgm:prSet/>
      <dgm:spPr/>
      <dgm:t>
        <a:bodyPr/>
        <a:lstStyle/>
        <a:p>
          <a:r>
            <a:rPr lang="en-US"/>
            <a:t>Eldorado and Alpine</a:t>
          </a:r>
          <a:endParaRPr lang="en-US" dirty="0"/>
        </a:p>
      </dgm:t>
    </dgm:pt>
    <dgm:pt modelId="{152575C1-0480-4E52-8276-E8DFF76EF909}" type="parTrans" cxnId="{DB78B546-2F38-4D05-9A2F-C906C672FA40}">
      <dgm:prSet/>
      <dgm:spPr/>
      <dgm:t>
        <a:bodyPr/>
        <a:lstStyle/>
        <a:p>
          <a:endParaRPr lang="en-US"/>
        </a:p>
      </dgm:t>
    </dgm:pt>
    <dgm:pt modelId="{B32D3765-1B72-40B7-9A14-0318CDE28A96}" type="sibTrans" cxnId="{DB78B546-2F38-4D05-9A2F-C906C672FA40}">
      <dgm:prSet/>
      <dgm:spPr/>
      <dgm:t>
        <a:bodyPr/>
        <a:lstStyle/>
        <a:p>
          <a:endParaRPr lang="en-US"/>
        </a:p>
      </dgm:t>
    </dgm:pt>
    <dgm:pt modelId="{9FD5C6C7-D8F5-4469-B27A-ABEA16728C92}">
      <dgm:prSet/>
      <dgm:spPr/>
      <dgm:t>
        <a:bodyPr/>
        <a:lstStyle/>
        <a:p>
          <a:r>
            <a:rPr lang="en-US"/>
            <a:t>Kern</a:t>
          </a:r>
          <a:endParaRPr lang="en-US" dirty="0"/>
        </a:p>
      </dgm:t>
    </dgm:pt>
    <dgm:pt modelId="{7790ACEB-A1B2-4F78-8325-F3F912C2FF25}" type="parTrans" cxnId="{86628910-DD18-430A-979C-C9CA77B5699D}">
      <dgm:prSet/>
      <dgm:spPr/>
      <dgm:t>
        <a:bodyPr/>
        <a:lstStyle/>
        <a:p>
          <a:endParaRPr lang="en-US"/>
        </a:p>
      </dgm:t>
    </dgm:pt>
    <dgm:pt modelId="{3B911376-1CA9-4ACA-8A4C-E935F6736858}" type="sibTrans" cxnId="{86628910-DD18-430A-979C-C9CA77B5699D}">
      <dgm:prSet/>
      <dgm:spPr/>
      <dgm:t>
        <a:bodyPr/>
        <a:lstStyle/>
        <a:p>
          <a:endParaRPr lang="en-US"/>
        </a:p>
      </dgm:t>
    </dgm:pt>
    <dgm:pt modelId="{7D0B3E7C-0B16-40DE-A5EB-093069C4C489}">
      <dgm:prSet/>
      <dgm:spPr/>
      <dgm:t>
        <a:bodyPr/>
        <a:lstStyle/>
        <a:p>
          <a:r>
            <a:rPr lang="en-US"/>
            <a:t>Marin</a:t>
          </a:r>
          <a:endParaRPr lang="en-US" dirty="0"/>
        </a:p>
      </dgm:t>
    </dgm:pt>
    <dgm:pt modelId="{343D987C-0F19-4D35-B96F-1250C9038043}" type="parTrans" cxnId="{18D9FA71-BF54-4A21-AE28-351DE6CCCB94}">
      <dgm:prSet/>
      <dgm:spPr/>
      <dgm:t>
        <a:bodyPr/>
        <a:lstStyle/>
        <a:p>
          <a:endParaRPr lang="en-US"/>
        </a:p>
      </dgm:t>
    </dgm:pt>
    <dgm:pt modelId="{742A15A2-6662-4B92-8EEA-02534862B4CD}" type="sibTrans" cxnId="{18D9FA71-BF54-4A21-AE28-351DE6CCCB94}">
      <dgm:prSet/>
      <dgm:spPr/>
      <dgm:t>
        <a:bodyPr/>
        <a:lstStyle/>
        <a:p>
          <a:endParaRPr lang="en-US"/>
        </a:p>
      </dgm:t>
    </dgm:pt>
    <dgm:pt modelId="{DA06AF01-3EAB-4171-9B69-6D662736E6AB}">
      <dgm:prSet/>
      <dgm:spPr/>
      <dgm:t>
        <a:bodyPr/>
        <a:lstStyle/>
        <a:p>
          <a:r>
            <a:rPr lang="en-US" dirty="0"/>
            <a:t>Mendocino</a:t>
          </a:r>
        </a:p>
      </dgm:t>
    </dgm:pt>
    <dgm:pt modelId="{5B34FC98-006C-457C-93B6-6050BD8E2631}" type="parTrans" cxnId="{6B9DB212-C2E2-411A-9A6E-F8E18E6D55BE}">
      <dgm:prSet/>
      <dgm:spPr/>
      <dgm:t>
        <a:bodyPr/>
        <a:lstStyle/>
        <a:p>
          <a:endParaRPr lang="en-US"/>
        </a:p>
      </dgm:t>
    </dgm:pt>
    <dgm:pt modelId="{D47A47AF-409C-481A-9CDC-342E4B9F748F}" type="sibTrans" cxnId="{6B9DB212-C2E2-411A-9A6E-F8E18E6D55BE}">
      <dgm:prSet/>
      <dgm:spPr/>
      <dgm:t>
        <a:bodyPr/>
        <a:lstStyle/>
        <a:p>
          <a:endParaRPr lang="en-US"/>
        </a:p>
      </dgm:t>
    </dgm:pt>
    <dgm:pt modelId="{7D24B25B-EDCA-4FAF-A4DD-76B64BC09A35}">
      <dgm:prSet/>
      <dgm:spPr/>
      <dgm:t>
        <a:bodyPr/>
        <a:lstStyle/>
        <a:p>
          <a:r>
            <a:rPr lang="en-US"/>
            <a:t>Modoc</a:t>
          </a:r>
          <a:endParaRPr lang="en-US" dirty="0"/>
        </a:p>
      </dgm:t>
    </dgm:pt>
    <dgm:pt modelId="{639B5E19-1154-4AB4-A8CA-1B176B8BF264}" type="parTrans" cxnId="{FE1DEC9F-B117-4A56-93DE-46FB64DEE27A}">
      <dgm:prSet/>
      <dgm:spPr/>
      <dgm:t>
        <a:bodyPr/>
        <a:lstStyle/>
        <a:p>
          <a:endParaRPr lang="en-US"/>
        </a:p>
      </dgm:t>
    </dgm:pt>
    <dgm:pt modelId="{9F5E6C53-7E12-474B-86DF-B74C0E852A24}" type="sibTrans" cxnId="{FE1DEC9F-B117-4A56-93DE-46FB64DEE27A}">
      <dgm:prSet/>
      <dgm:spPr/>
      <dgm:t>
        <a:bodyPr/>
        <a:lstStyle/>
        <a:p>
          <a:endParaRPr lang="en-US"/>
        </a:p>
      </dgm:t>
    </dgm:pt>
    <dgm:pt modelId="{6D1346A4-BDD1-4932-96A4-1C0ECF1D5F50}">
      <dgm:prSet/>
      <dgm:spPr/>
      <dgm:t>
        <a:bodyPr/>
        <a:lstStyle/>
        <a:p>
          <a:r>
            <a:rPr lang="en-US" dirty="0"/>
            <a:t>Mono</a:t>
          </a:r>
        </a:p>
      </dgm:t>
    </dgm:pt>
    <dgm:pt modelId="{4839DA64-4730-4B83-9596-B8204086C534}" type="parTrans" cxnId="{D7D90900-3405-42B0-BB7B-602AF9649F9F}">
      <dgm:prSet/>
      <dgm:spPr/>
      <dgm:t>
        <a:bodyPr/>
        <a:lstStyle/>
        <a:p>
          <a:endParaRPr lang="en-US"/>
        </a:p>
      </dgm:t>
    </dgm:pt>
    <dgm:pt modelId="{7695DFDC-A385-49FA-BD92-60AC9F482247}" type="sibTrans" cxnId="{D7D90900-3405-42B0-BB7B-602AF9649F9F}">
      <dgm:prSet/>
      <dgm:spPr/>
      <dgm:t>
        <a:bodyPr/>
        <a:lstStyle/>
        <a:p>
          <a:endParaRPr lang="en-US"/>
        </a:p>
      </dgm:t>
    </dgm:pt>
    <dgm:pt modelId="{CE10FBC2-7A59-4655-9F12-CCB20BB9B2DE}">
      <dgm:prSet/>
      <dgm:spPr/>
      <dgm:t>
        <a:bodyPr/>
        <a:lstStyle/>
        <a:p>
          <a:r>
            <a:rPr lang="en-US"/>
            <a:t>Monterey</a:t>
          </a:r>
          <a:endParaRPr lang="en-US" dirty="0"/>
        </a:p>
      </dgm:t>
    </dgm:pt>
    <dgm:pt modelId="{2487C4A7-33C6-4AB1-A0D7-12AC1E45D088}" type="parTrans" cxnId="{AAB0402D-44BD-4995-8135-6C052761DC6B}">
      <dgm:prSet/>
      <dgm:spPr/>
      <dgm:t>
        <a:bodyPr/>
        <a:lstStyle/>
        <a:p>
          <a:endParaRPr lang="en-US"/>
        </a:p>
      </dgm:t>
    </dgm:pt>
    <dgm:pt modelId="{D434DF63-440A-467D-8401-CAB9BE8C980E}" type="sibTrans" cxnId="{AAB0402D-44BD-4995-8135-6C052761DC6B}">
      <dgm:prSet/>
      <dgm:spPr/>
      <dgm:t>
        <a:bodyPr/>
        <a:lstStyle/>
        <a:p>
          <a:endParaRPr lang="en-US"/>
        </a:p>
      </dgm:t>
    </dgm:pt>
    <dgm:pt modelId="{01A93026-D240-4750-8762-8E537FBCCEE7}">
      <dgm:prSet/>
      <dgm:spPr/>
      <dgm:t>
        <a:bodyPr/>
        <a:lstStyle/>
        <a:p>
          <a:r>
            <a:rPr lang="en-US" dirty="0"/>
            <a:t>Pasadena</a:t>
          </a:r>
        </a:p>
      </dgm:t>
    </dgm:pt>
    <dgm:pt modelId="{C841839E-9838-4289-8746-36E9D58116DF}" type="parTrans" cxnId="{584828AE-F0FC-4E27-B225-ACF6EA406556}">
      <dgm:prSet/>
      <dgm:spPr/>
      <dgm:t>
        <a:bodyPr/>
        <a:lstStyle/>
        <a:p>
          <a:endParaRPr lang="en-US"/>
        </a:p>
      </dgm:t>
    </dgm:pt>
    <dgm:pt modelId="{A645FC6C-0373-48CA-B25A-558EAAF32F17}" type="sibTrans" cxnId="{584828AE-F0FC-4E27-B225-ACF6EA406556}">
      <dgm:prSet/>
      <dgm:spPr/>
      <dgm:t>
        <a:bodyPr/>
        <a:lstStyle/>
        <a:p>
          <a:endParaRPr lang="en-US"/>
        </a:p>
      </dgm:t>
    </dgm:pt>
    <dgm:pt modelId="{6D88E7AA-ABD9-48BF-B2DC-6CBF21555C09}">
      <dgm:prSet/>
      <dgm:spPr/>
      <dgm:t>
        <a:bodyPr/>
        <a:lstStyle/>
        <a:p>
          <a:r>
            <a:rPr lang="en-US" dirty="0"/>
            <a:t>Riverside</a:t>
          </a:r>
        </a:p>
      </dgm:t>
    </dgm:pt>
    <dgm:pt modelId="{9DD8A4E6-52DD-412B-85EE-7D4F53CD4C49}" type="parTrans" cxnId="{ECCB8C0F-0B9A-40C0-BECE-AE79FCE4EE41}">
      <dgm:prSet/>
      <dgm:spPr/>
      <dgm:t>
        <a:bodyPr/>
        <a:lstStyle/>
        <a:p>
          <a:endParaRPr lang="en-US"/>
        </a:p>
      </dgm:t>
    </dgm:pt>
    <dgm:pt modelId="{66554439-0EEB-4857-AFED-BD97EF2E0C59}" type="sibTrans" cxnId="{ECCB8C0F-0B9A-40C0-BECE-AE79FCE4EE41}">
      <dgm:prSet/>
      <dgm:spPr/>
      <dgm:t>
        <a:bodyPr/>
        <a:lstStyle/>
        <a:p>
          <a:endParaRPr lang="en-US"/>
        </a:p>
      </dgm:t>
    </dgm:pt>
    <dgm:pt modelId="{25838F8C-DA2C-46BA-8FE3-313AAC3D39F2}">
      <dgm:prSet/>
      <dgm:spPr/>
      <dgm:t>
        <a:bodyPr/>
        <a:lstStyle/>
        <a:p>
          <a:r>
            <a:rPr lang="en-US"/>
            <a:t>Sacramento</a:t>
          </a:r>
          <a:endParaRPr lang="en-US" dirty="0"/>
        </a:p>
      </dgm:t>
    </dgm:pt>
    <dgm:pt modelId="{7CF40B30-0AAA-4891-A9E1-221D6B56D33C}" type="parTrans" cxnId="{2DACC7D7-96F5-4630-BC2D-BC3910D72920}">
      <dgm:prSet/>
      <dgm:spPr/>
      <dgm:t>
        <a:bodyPr/>
        <a:lstStyle/>
        <a:p>
          <a:endParaRPr lang="en-US"/>
        </a:p>
      </dgm:t>
    </dgm:pt>
    <dgm:pt modelId="{F150BE0E-3FF4-4DEB-9622-DF6A29C34197}" type="sibTrans" cxnId="{2DACC7D7-96F5-4630-BC2D-BC3910D72920}">
      <dgm:prSet/>
      <dgm:spPr/>
      <dgm:t>
        <a:bodyPr/>
        <a:lstStyle/>
        <a:p>
          <a:endParaRPr lang="en-US"/>
        </a:p>
      </dgm:t>
    </dgm:pt>
    <dgm:pt modelId="{EF54E6FA-ECB6-41F8-84B4-69B99E51ACB2}">
      <dgm:prSet/>
      <dgm:spPr/>
      <dgm:t>
        <a:bodyPr/>
        <a:lstStyle/>
        <a:p>
          <a:r>
            <a:rPr lang="en-US" dirty="0"/>
            <a:t>San Francisco</a:t>
          </a:r>
        </a:p>
      </dgm:t>
    </dgm:pt>
    <dgm:pt modelId="{71DD89A7-7E12-43F8-B2BF-72C86F492814}" type="parTrans" cxnId="{61F654D7-B738-466C-9D24-CEC6FA866278}">
      <dgm:prSet/>
      <dgm:spPr/>
      <dgm:t>
        <a:bodyPr/>
        <a:lstStyle/>
        <a:p>
          <a:endParaRPr lang="en-US"/>
        </a:p>
      </dgm:t>
    </dgm:pt>
    <dgm:pt modelId="{FF084AF5-5D74-4332-8186-700A6540A6D2}" type="sibTrans" cxnId="{61F654D7-B738-466C-9D24-CEC6FA866278}">
      <dgm:prSet/>
      <dgm:spPr/>
      <dgm:t>
        <a:bodyPr/>
        <a:lstStyle/>
        <a:p>
          <a:endParaRPr lang="en-US"/>
        </a:p>
      </dgm:t>
    </dgm:pt>
    <dgm:pt modelId="{EB16BAEA-B4DC-4507-8651-E3D27A53FABD}">
      <dgm:prSet/>
      <dgm:spPr/>
      <dgm:t>
        <a:bodyPr/>
        <a:lstStyle/>
        <a:p>
          <a:r>
            <a:rPr lang="en-US"/>
            <a:t>San Joaqyin</a:t>
          </a:r>
          <a:endParaRPr lang="en-US" dirty="0"/>
        </a:p>
      </dgm:t>
    </dgm:pt>
    <dgm:pt modelId="{4568FF2B-FEA5-4146-ADC9-DE009E473EEE}" type="parTrans" cxnId="{652DC355-EF82-4D04-B545-7D585736F706}">
      <dgm:prSet/>
      <dgm:spPr/>
      <dgm:t>
        <a:bodyPr/>
        <a:lstStyle/>
        <a:p>
          <a:endParaRPr lang="en-US"/>
        </a:p>
      </dgm:t>
    </dgm:pt>
    <dgm:pt modelId="{D8455AD7-EEA0-41F2-8E64-27FDDE0E884D}" type="sibTrans" cxnId="{652DC355-EF82-4D04-B545-7D585736F706}">
      <dgm:prSet/>
      <dgm:spPr/>
      <dgm:t>
        <a:bodyPr/>
        <a:lstStyle/>
        <a:p>
          <a:endParaRPr lang="en-US"/>
        </a:p>
      </dgm:t>
    </dgm:pt>
    <dgm:pt modelId="{8DE2F270-20A4-46D8-9CEE-A6A2FBCE233C}">
      <dgm:prSet/>
      <dgm:spPr/>
      <dgm:t>
        <a:bodyPr/>
        <a:lstStyle/>
        <a:p>
          <a:r>
            <a:rPr lang="en-US" dirty="0"/>
            <a:t>Sutter</a:t>
          </a:r>
        </a:p>
      </dgm:t>
    </dgm:pt>
    <dgm:pt modelId="{C556A40C-FAD9-4E98-A5D5-761194CB8418}" type="parTrans" cxnId="{CC952813-A329-4ABF-8239-68132DD05E21}">
      <dgm:prSet/>
      <dgm:spPr/>
      <dgm:t>
        <a:bodyPr/>
        <a:lstStyle/>
        <a:p>
          <a:endParaRPr lang="en-US"/>
        </a:p>
      </dgm:t>
    </dgm:pt>
    <dgm:pt modelId="{0B6B6B74-452F-4565-987C-25D5D315248C}" type="sibTrans" cxnId="{CC952813-A329-4ABF-8239-68132DD05E21}">
      <dgm:prSet/>
      <dgm:spPr/>
      <dgm:t>
        <a:bodyPr/>
        <a:lstStyle/>
        <a:p>
          <a:endParaRPr lang="en-US"/>
        </a:p>
      </dgm:t>
    </dgm:pt>
    <dgm:pt modelId="{65F47453-A7C9-411C-959B-9CFDF11BD4F8}">
      <dgm:prSet/>
      <dgm:spPr/>
      <dgm:t>
        <a:bodyPr/>
        <a:lstStyle/>
        <a:p>
          <a:r>
            <a:rPr lang="en-US"/>
            <a:t>Tehama</a:t>
          </a:r>
          <a:endParaRPr lang="en-US" dirty="0"/>
        </a:p>
      </dgm:t>
    </dgm:pt>
    <dgm:pt modelId="{2BABD2E6-73D2-4BD0-9940-7DCF73C9DCC8}" type="parTrans" cxnId="{07C45ECE-3B2D-416E-AFD8-8FCAE5AE3BB1}">
      <dgm:prSet/>
      <dgm:spPr/>
      <dgm:t>
        <a:bodyPr/>
        <a:lstStyle/>
        <a:p>
          <a:endParaRPr lang="en-US"/>
        </a:p>
      </dgm:t>
    </dgm:pt>
    <dgm:pt modelId="{9A9773AB-5863-48A5-9602-BB9D3E165D90}" type="sibTrans" cxnId="{07C45ECE-3B2D-416E-AFD8-8FCAE5AE3BB1}">
      <dgm:prSet/>
      <dgm:spPr/>
      <dgm:t>
        <a:bodyPr/>
        <a:lstStyle/>
        <a:p>
          <a:endParaRPr lang="en-US"/>
        </a:p>
      </dgm:t>
    </dgm:pt>
    <dgm:pt modelId="{37646D3E-84C0-4DEC-88B6-72634E5D5807}" type="pres">
      <dgm:prSet presAssocID="{7AA06914-950C-4961-BB9D-D1AA155CEE15}" presName="Name0" presStyleCnt="0">
        <dgm:presLayoutVars>
          <dgm:dir/>
          <dgm:resizeHandles val="exact"/>
        </dgm:presLayoutVars>
      </dgm:prSet>
      <dgm:spPr/>
    </dgm:pt>
    <dgm:pt modelId="{9A1AD045-8B5D-4DFB-89A1-D246C5936E60}" type="pres">
      <dgm:prSet presAssocID="{7AA06914-950C-4961-BB9D-D1AA155CEE15}" presName="cycle" presStyleCnt="0"/>
      <dgm:spPr/>
    </dgm:pt>
    <dgm:pt modelId="{4F71B264-97E2-453E-83C0-B4A1AF9B8A75}" type="pres">
      <dgm:prSet presAssocID="{84DEF7DF-DB59-4437-B1B1-EB3B8B656558}" presName="nodeFirstNode" presStyleLbl="node1" presStyleIdx="0" presStyleCnt="37">
        <dgm:presLayoutVars>
          <dgm:bulletEnabled val="1"/>
        </dgm:presLayoutVars>
      </dgm:prSet>
      <dgm:spPr/>
    </dgm:pt>
    <dgm:pt modelId="{7021D628-312D-429E-BF08-DE6E48E2ECC3}" type="pres">
      <dgm:prSet presAssocID="{F2956828-B809-4691-9514-5CD8BFED04F0}" presName="sibTransFirstNode" presStyleLbl="bgShp" presStyleIdx="0" presStyleCnt="1" custLinFactNeighborX="184" custLinFactNeighborY="-1518"/>
      <dgm:spPr/>
    </dgm:pt>
    <dgm:pt modelId="{9E175D86-968C-4B83-877F-05F68B73E947}" type="pres">
      <dgm:prSet presAssocID="{7EE974F1-EA00-4CCA-8CA0-F594D0D978DE}" presName="nodeFollowingNodes" presStyleLbl="node1" presStyleIdx="1" presStyleCnt="37">
        <dgm:presLayoutVars>
          <dgm:bulletEnabled val="1"/>
        </dgm:presLayoutVars>
      </dgm:prSet>
      <dgm:spPr/>
    </dgm:pt>
    <dgm:pt modelId="{6C8D4AE8-6C3E-4354-818D-B08A508DF078}" type="pres">
      <dgm:prSet presAssocID="{8A0C7962-CB95-4F6D-B45A-72B847F0D4F1}" presName="nodeFollowingNodes" presStyleLbl="node1" presStyleIdx="2" presStyleCnt="37">
        <dgm:presLayoutVars>
          <dgm:bulletEnabled val="1"/>
        </dgm:presLayoutVars>
      </dgm:prSet>
      <dgm:spPr/>
    </dgm:pt>
    <dgm:pt modelId="{F8CBFD95-A102-4093-95F1-A3897A7018B9}" type="pres">
      <dgm:prSet presAssocID="{FA36C69A-7A3E-4DB3-B1ED-4D51A5180C64}" presName="nodeFollowingNodes" presStyleLbl="node1" presStyleIdx="3" presStyleCnt="37">
        <dgm:presLayoutVars>
          <dgm:bulletEnabled val="1"/>
        </dgm:presLayoutVars>
      </dgm:prSet>
      <dgm:spPr/>
    </dgm:pt>
    <dgm:pt modelId="{6746A4A4-2BE8-48F4-8E04-CBD0D75CCF53}" type="pres">
      <dgm:prSet presAssocID="{778B487C-C1B5-4B93-BF7A-3E4F87A9CD0E}" presName="nodeFollowingNodes" presStyleLbl="node1" presStyleIdx="4" presStyleCnt="37">
        <dgm:presLayoutVars>
          <dgm:bulletEnabled val="1"/>
        </dgm:presLayoutVars>
      </dgm:prSet>
      <dgm:spPr/>
    </dgm:pt>
    <dgm:pt modelId="{38CF1C8A-35BC-49A9-B036-6FFFFB4656B5}" type="pres">
      <dgm:prSet presAssocID="{9C85D2B4-45E1-437A-96D5-44B3B55B3536}" presName="nodeFollowingNodes" presStyleLbl="node1" presStyleIdx="5" presStyleCnt="37">
        <dgm:presLayoutVars>
          <dgm:bulletEnabled val="1"/>
        </dgm:presLayoutVars>
      </dgm:prSet>
      <dgm:spPr/>
    </dgm:pt>
    <dgm:pt modelId="{1902845C-1571-48F9-8EE3-A4344A1470C5}" type="pres">
      <dgm:prSet presAssocID="{3C0710A8-03BE-4D52-B3E4-4693A8751D92}" presName="nodeFollowingNodes" presStyleLbl="node1" presStyleIdx="6" presStyleCnt="37">
        <dgm:presLayoutVars>
          <dgm:bulletEnabled val="1"/>
        </dgm:presLayoutVars>
      </dgm:prSet>
      <dgm:spPr/>
    </dgm:pt>
    <dgm:pt modelId="{B048CC46-3481-4107-851B-1E5737327426}" type="pres">
      <dgm:prSet presAssocID="{9FD5C6C7-D8F5-4469-B27A-ABEA16728C92}" presName="nodeFollowingNodes" presStyleLbl="node1" presStyleIdx="7" presStyleCnt="37">
        <dgm:presLayoutVars>
          <dgm:bulletEnabled val="1"/>
        </dgm:presLayoutVars>
      </dgm:prSet>
      <dgm:spPr/>
    </dgm:pt>
    <dgm:pt modelId="{C85354EF-BFC1-46F6-9224-A1C180BC4811}" type="pres">
      <dgm:prSet presAssocID="{4805528B-60A1-4EA7-B43C-5AE872C8CE7F}" presName="nodeFollowingNodes" presStyleLbl="node1" presStyleIdx="8" presStyleCnt="37">
        <dgm:presLayoutVars>
          <dgm:bulletEnabled val="1"/>
        </dgm:presLayoutVars>
      </dgm:prSet>
      <dgm:spPr/>
    </dgm:pt>
    <dgm:pt modelId="{7ED256BF-68A2-4B80-B45A-80AD9AF7F393}" type="pres">
      <dgm:prSet presAssocID="{D78B55BD-31B1-4FF7-870F-54F516D8E463}" presName="nodeFollowingNodes" presStyleLbl="node1" presStyleIdx="9" presStyleCnt="37">
        <dgm:presLayoutVars>
          <dgm:bulletEnabled val="1"/>
        </dgm:presLayoutVars>
      </dgm:prSet>
      <dgm:spPr/>
    </dgm:pt>
    <dgm:pt modelId="{834A62B6-3CBF-44C4-B419-C934159FD34C}" type="pres">
      <dgm:prSet presAssocID="{7D0B3E7C-0B16-40DE-A5EB-093069C4C489}" presName="nodeFollowingNodes" presStyleLbl="node1" presStyleIdx="10" presStyleCnt="37">
        <dgm:presLayoutVars>
          <dgm:bulletEnabled val="1"/>
        </dgm:presLayoutVars>
      </dgm:prSet>
      <dgm:spPr/>
    </dgm:pt>
    <dgm:pt modelId="{3D802374-5CFC-48EA-809C-2FBF8CD1EE1E}" type="pres">
      <dgm:prSet presAssocID="{DA06AF01-3EAB-4171-9B69-6D662736E6AB}" presName="nodeFollowingNodes" presStyleLbl="node1" presStyleIdx="11" presStyleCnt="37">
        <dgm:presLayoutVars>
          <dgm:bulletEnabled val="1"/>
        </dgm:presLayoutVars>
      </dgm:prSet>
      <dgm:spPr/>
    </dgm:pt>
    <dgm:pt modelId="{9C47602C-04CD-4AC7-9BD7-4C74AF35E368}" type="pres">
      <dgm:prSet presAssocID="{7D24B25B-EDCA-4FAF-A4DD-76B64BC09A35}" presName="nodeFollowingNodes" presStyleLbl="node1" presStyleIdx="12" presStyleCnt="37">
        <dgm:presLayoutVars>
          <dgm:bulletEnabled val="1"/>
        </dgm:presLayoutVars>
      </dgm:prSet>
      <dgm:spPr/>
    </dgm:pt>
    <dgm:pt modelId="{37686F1C-392E-4167-9BE2-ADA393098400}" type="pres">
      <dgm:prSet presAssocID="{6D1346A4-BDD1-4932-96A4-1C0ECF1D5F50}" presName="nodeFollowingNodes" presStyleLbl="node1" presStyleIdx="13" presStyleCnt="37">
        <dgm:presLayoutVars>
          <dgm:bulletEnabled val="1"/>
        </dgm:presLayoutVars>
      </dgm:prSet>
      <dgm:spPr/>
    </dgm:pt>
    <dgm:pt modelId="{B64D2FEA-A209-45B7-972F-6146FC49980B}" type="pres">
      <dgm:prSet presAssocID="{CE10FBC2-7A59-4655-9F12-CCB20BB9B2DE}" presName="nodeFollowingNodes" presStyleLbl="node1" presStyleIdx="14" presStyleCnt="37">
        <dgm:presLayoutVars>
          <dgm:bulletEnabled val="1"/>
        </dgm:presLayoutVars>
      </dgm:prSet>
      <dgm:spPr/>
    </dgm:pt>
    <dgm:pt modelId="{CCD37414-5DE4-47F0-AE0D-C45D59B003CC}" type="pres">
      <dgm:prSet presAssocID="{64BAEE09-0E17-4335-8019-39A4C5950250}" presName="nodeFollowingNodes" presStyleLbl="node1" presStyleIdx="15" presStyleCnt="37">
        <dgm:presLayoutVars>
          <dgm:bulletEnabled val="1"/>
        </dgm:presLayoutVars>
      </dgm:prSet>
      <dgm:spPr/>
    </dgm:pt>
    <dgm:pt modelId="{C8C487C3-C632-4DD0-9015-F8EDEA5AEA97}" type="pres">
      <dgm:prSet presAssocID="{9F83F655-236C-4D46-A3B2-B1C1DBDC4C53}" presName="nodeFollowingNodes" presStyleLbl="node1" presStyleIdx="16" presStyleCnt="37">
        <dgm:presLayoutVars>
          <dgm:bulletEnabled val="1"/>
        </dgm:presLayoutVars>
      </dgm:prSet>
      <dgm:spPr/>
    </dgm:pt>
    <dgm:pt modelId="{F11170FE-7687-4201-9FAA-916AF5ADF147}" type="pres">
      <dgm:prSet presAssocID="{01A93026-D240-4750-8762-8E537FBCCEE7}" presName="nodeFollowingNodes" presStyleLbl="node1" presStyleIdx="17" presStyleCnt="37">
        <dgm:presLayoutVars>
          <dgm:bulletEnabled val="1"/>
        </dgm:presLayoutVars>
      </dgm:prSet>
      <dgm:spPr/>
    </dgm:pt>
    <dgm:pt modelId="{B330FDEB-28AD-455D-9917-FE78AD358898}" type="pres">
      <dgm:prSet presAssocID="{6D88E7AA-ABD9-48BF-B2DC-6CBF21555C09}" presName="nodeFollowingNodes" presStyleLbl="node1" presStyleIdx="18" presStyleCnt="37">
        <dgm:presLayoutVars>
          <dgm:bulletEnabled val="1"/>
        </dgm:presLayoutVars>
      </dgm:prSet>
      <dgm:spPr/>
    </dgm:pt>
    <dgm:pt modelId="{D17A310B-F10E-4021-8D87-4665BBFB72E3}" type="pres">
      <dgm:prSet presAssocID="{25838F8C-DA2C-46BA-8FE3-313AAC3D39F2}" presName="nodeFollowingNodes" presStyleLbl="node1" presStyleIdx="19" presStyleCnt="37">
        <dgm:presLayoutVars>
          <dgm:bulletEnabled val="1"/>
        </dgm:presLayoutVars>
      </dgm:prSet>
      <dgm:spPr/>
    </dgm:pt>
    <dgm:pt modelId="{0D5F1F4D-2190-43B8-8471-50A6FF4BDADC}" type="pres">
      <dgm:prSet presAssocID="{0B8EF587-9DAF-4E10-BBBD-0412EF8F1667}" presName="nodeFollowingNodes" presStyleLbl="node1" presStyleIdx="20" presStyleCnt="37">
        <dgm:presLayoutVars>
          <dgm:bulletEnabled val="1"/>
        </dgm:presLayoutVars>
      </dgm:prSet>
      <dgm:spPr/>
    </dgm:pt>
    <dgm:pt modelId="{04541F44-127B-482A-A3B8-E7D82C58413D}" type="pres">
      <dgm:prSet presAssocID="{38E3364E-60EC-416D-930D-BD142CB0CE17}" presName="nodeFollowingNodes" presStyleLbl="node1" presStyleIdx="21" presStyleCnt="37">
        <dgm:presLayoutVars>
          <dgm:bulletEnabled val="1"/>
        </dgm:presLayoutVars>
      </dgm:prSet>
      <dgm:spPr/>
    </dgm:pt>
    <dgm:pt modelId="{A8C33565-4C07-4279-8EB8-2D7C5F3F0E19}" type="pres">
      <dgm:prSet presAssocID="{415F4049-B0B7-40B9-A414-3B419EAB7778}" presName="nodeFollowingNodes" presStyleLbl="node1" presStyleIdx="22" presStyleCnt="37">
        <dgm:presLayoutVars>
          <dgm:bulletEnabled val="1"/>
        </dgm:presLayoutVars>
      </dgm:prSet>
      <dgm:spPr/>
    </dgm:pt>
    <dgm:pt modelId="{2CE11FAF-8449-4353-85BA-958C569017E8}" type="pres">
      <dgm:prSet presAssocID="{EF54E6FA-ECB6-41F8-84B4-69B99E51ACB2}" presName="nodeFollowingNodes" presStyleLbl="node1" presStyleIdx="23" presStyleCnt="37">
        <dgm:presLayoutVars>
          <dgm:bulletEnabled val="1"/>
        </dgm:presLayoutVars>
      </dgm:prSet>
      <dgm:spPr/>
    </dgm:pt>
    <dgm:pt modelId="{E4A13CAE-32C3-462D-BC61-6CD0C70F6321}" type="pres">
      <dgm:prSet presAssocID="{EB16BAEA-B4DC-4507-8651-E3D27A53FABD}" presName="nodeFollowingNodes" presStyleLbl="node1" presStyleIdx="24" presStyleCnt="37">
        <dgm:presLayoutVars>
          <dgm:bulletEnabled val="1"/>
        </dgm:presLayoutVars>
      </dgm:prSet>
      <dgm:spPr/>
    </dgm:pt>
    <dgm:pt modelId="{D2894750-FA86-44B8-BAF7-82C509ACBF11}" type="pres">
      <dgm:prSet presAssocID="{2A10060D-8153-4E78-AEF6-B5BCC15FA422}" presName="nodeFollowingNodes" presStyleLbl="node1" presStyleIdx="25" presStyleCnt="37">
        <dgm:presLayoutVars>
          <dgm:bulletEnabled val="1"/>
        </dgm:presLayoutVars>
      </dgm:prSet>
      <dgm:spPr/>
    </dgm:pt>
    <dgm:pt modelId="{1272D50E-A393-4F7C-8DEA-4EA669921C79}" type="pres">
      <dgm:prSet presAssocID="{96D50002-7D9A-42CD-B69C-DD1098F8D875}" presName="nodeFollowingNodes" presStyleLbl="node1" presStyleIdx="26" presStyleCnt="37">
        <dgm:presLayoutVars>
          <dgm:bulletEnabled val="1"/>
        </dgm:presLayoutVars>
      </dgm:prSet>
      <dgm:spPr/>
    </dgm:pt>
    <dgm:pt modelId="{06C55B5E-B604-42FF-8AE0-973EED786B8E}" type="pres">
      <dgm:prSet presAssocID="{9412428D-500B-451C-9283-00A8A90DE5B5}" presName="nodeFollowingNodes" presStyleLbl="node1" presStyleIdx="27" presStyleCnt="37">
        <dgm:presLayoutVars>
          <dgm:bulletEnabled val="1"/>
        </dgm:presLayoutVars>
      </dgm:prSet>
      <dgm:spPr/>
    </dgm:pt>
    <dgm:pt modelId="{A15315C4-1980-4A7A-9F35-AD7A8D6262C5}" type="pres">
      <dgm:prSet presAssocID="{F8F1E323-D0A0-4A54-A6AE-F28EEFCDA8B4}" presName="nodeFollowingNodes" presStyleLbl="node1" presStyleIdx="28" presStyleCnt="37">
        <dgm:presLayoutVars>
          <dgm:bulletEnabled val="1"/>
        </dgm:presLayoutVars>
      </dgm:prSet>
      <dgm:spPr/>
    </dgm:pt>
    <dgm:pt modelId="{41419198-C7E6-422E-9777-472440A74280}" type="pres">
      <dgm:prSet presAssocID="{A22BB753-AB93-469C-891F-D475CC3FD24C}" presName="nodeFollowingNodes" presStyleLbl="node1" presStyleIdx="29" presStyleCnt="37">
        <dgm:presLayoutVars>
          <dgm:bulletEnabled val="1"/>
        </dgm:presLayoutVars>
      </dgm:prSet>
      <dgm:spPr/>
    </dgm:pt>
    <dgm:pt modelId="{89310A39-2756-4353-B065-BF2FBC64E0D1}" type="pres">
      <dgm:prSet presAssocID="{6FDBCC5B-F09A-439C-A5A8-DCCB4662FC23}" presName="nodeFollowingNodes" presStyleLbl="node1" presStyleIdx="30" presStyleCnt="37">
        <dgm:presLayoutVars>
          <dgm:bulletEnabled val="1"/>
        </dgm:presLayoutVars>
      </dgm:prSet>
      <dgm:spPr/>
    </dgm:pt>
    <dgm:pt modelId="{26963272-7AB9-4D54-81AE-FCCA2A67F952}" type="pres">
      <dgm:prSet presAssocID="{8DE2F270-20A4-46D8-9CEE-A6A2FBCE233C}" presName="nodeFollowingNodes" presStyleLbl="node1" presStyleIdx="31" presStyleCnt="37">
        <dgm:presLayoutVars>
          <dgm:bulletEnabled val="1"/>
        </dgm:presLayoutVars>
      </dgm:prSet>
      <dgm:spPr/>
    </dgm:pt>
    <dgm:pt modelId="{C5565BA1-BB8D-42D2-8DDF-8D88F3CBB2E5}" type="pres">
      <dgm:prSet presAssocID="{65F47453-A7C9-411C-959B-9CFDF11BD4F8}" presName="nodeFollowingNodes" presStyleLbl="node1" presStyleIdx="32" presStyleCnt="37">
        <dgm:presLayoutVars>
          <dgm:bulletEnabled val="1"/>
        </dgm:presLayoutVars>
      </dgm:prSet>
      <dgm:spPr/>
    </dgm:pt>
    <dgm:pt modelId="{8036C02F-7845-4876-99EF-87025BE0A463}" type="pres">
      <dgm:prSet presAssocID="{C4BF63B0-EC25-4C46-A010-D859D318ABE0}" presName="nodeFollowingNodes" presStyleLbl="node1" presStyleIdx="33" presStyleCnt="37">
        <dgm:presLayoutVars>
          <dgm:bulletEnabled val="1"/>
        </dgm:presLayoutVars>
      </dgm:prSet>
      <dgm:spPr/>
    </dgm:pt>
    <dgm:pt modelId="{98E9C38F-B199-4DD1-9596-14F05D7C0851}" type="pres">
      <dgm:prSet presAssocID="{18B96A80-9401-4726-BB18-10ECAB3B1AEF}" presName="nodeFollowingNodes" presStyleLbl="node1" presStyleIdx="34" presStyleCnt="37">
        <dgm:presLayoutVars>
          <dgm:bulletEnabled val="1"/>
        </dgm:presLayoutVars>
      </dgm:prSet>
      <dgm:spPr/>
    </dgm:pt>
    <dgm:pt modelId="{63B8430C-4055-4AE6-A1F7-91EA6A9A0B46}" type="pres">
      <dgm:prSet presAssocID="{98B2E340-80E8-4286-AF8F-5CEB7A67AE19}" presName="nodeFollowingNodes" presStyleLbl="node1" presStyleIdx="35" presStyleCnt="37">
        <dgm:presLayoutVars>
          <dgm:bulletEnabled val="1"/>
        </dgm:presLayoutVars>
      </dgm:prSet>
      <dgm:spPr/>
    </dgm:pt>
    <dgm:pt modelId="{DCFAC15F-0343-4841-BDDC-A3CA7322AD2F}" type="pres">
      <dgm:prSet presAssocID="{A4DD8D51-374D-49E6-A263-75E847305C00}" presName="nodeFollowingNodes" presStyleLbl="node1" presStyleIdx="36" presStyleCnt="37">
        <dgm:presLayoutVars>
          <dgm:bulletEnabled val="1"/>
        </dgm:presLayoutVars>
      </dgm:prSet>
      <dgm:spPr/>
    </dgm:pt>
  </dgm:ptLst>
  <dgm:cxnLst>
    <dgm:cxn modelId="{D7D90900-3405-42B0-BB7B-602AF9649F9F}" srcId="{7AA06914-950C-4961-BB9D-D1AA155CEE15}" destId="{6D1346A4-BDD1-4932-96A4-1C0ECF1D5F50}" srcOrd="13" destOrd="0" parTransId="{4839DA64-4730-4B83-9596-B8204086C534}" sibTransId="{7695DFDC-A385-49FA-BD92-60AC9F482247}"/>
    <dgm:cxn modelId="{35E7930E-1222-4162-BF84-ABEB28885F16}" srcId="{7AA06914-950C-4961-BB9D-D1AA155CEE15}" destId="{415F4049-B0B7-40B9-A414-3B419EAB7778}" srcOrd="22" destOrd="0" parTransId="{1917BB59-35C6-495D-B6F4-E3096AF4B99A}" sibTransId="{744DC879-09ED-4656-9F46-E6F327F80785}"/>
    <dgm:cxn modelId="{ECCB8C0F-0B9A-40C0-BECE-AE79FCE4EE41}" srcId="{7AA06914-950C-4961-BB9D-D1AA155CEE15}" destId="{6D88E7AA-ABD9-48BF-B2DC-6CBF21555C09}" srcOrd="18" destOrd="0" parTransId="{9DD8A4E6-52DD-412B-85EE-7D4F53CD4C49}" sibTransId="{66554439-0EEB-4857-AFED-BD97EF2E0C59}"/>
    <dgm:cxn modelId="{86628910-DD18-430A-979C-C9CA77B5699D}" srcId="{7AA06914-950C-4961-BB9D-D1AA155CEE15}" destId="{9FD5C6C7-D8F5-4469-B27A-ABEA16728C92}" srcOrd="7" destOrd="0" parTransId="{7790ACEB-A1B2-4F78-8325-F3F912C2FF25}" sibTransId="{3B911376-1CA9-4ACA-8A4C-E935F6736858}"/>
    <dgm:cxn modelId="{6B9DB212-C2E2-411A-9A6E-F8E18E6D55BE}" srcId="{7AA06914-950C-4961-BB9D-D1AA155CEE15}" destId="{DA06AF01-3EAB-4171-9B69-6D662736E6AB}" srcOrd="11" destOrd="0" parTransId="{5B34FC98-006C-457C-93B6-6050BD8E2631}" sibTransId="{D47A47AF-409C-481A-9CDC-342E4B9F748F}"/>
    <dgm:cxn modelId="{7189C912-F4EF-4230-A033-94AA969C6FC5}" srcId="{7AA06914-950C-4961-BB9D-D1AA155CEE15}" destId="{2A10060D-8153-4E78-AEF6-B5BCC15FA422}" srcOrd="25" destOrd="0" parTransId="{9BC97473-18A5-46D9-A829-86E7EBCF44B5}" sibTransId="{264DA243-2B1A-48F4-A261-D72A31BAA0F0}"/>
    <dgm:cxn modelId="{7FAED012-E32A-4B35-B863-42262F3D423F}" type="presOf" srcId="{CE10FBC2-7A59-4655-9F12-CCB20BB9B2DE}" destId="{B64D2FEA-A209-45B7-972F-6146FC49980B}" srcOrd="0" destOrd="0" presId="urn:microsoft.com/office/officeart/2005/8/layout/cycle3"/>
    <dgm:cxn modelId="{CC952813-A329-4ABF-8239-68132DD05E21}" srcId="{7AA06914-950C-4961-BB9D-D1AA155CEE15}" destId="{8DE2F270-20A4-46D8-9CEE-A6A2FBCE233C}" srcOrd="31" destOrd="0" parTransId="{C556A40C-FAD9-4E98-A5D5-761194CB8418}" sibTransId="{0B6B6B74-452F-4565-987C-25D5D315248C}"/>
    <dgm:cxn modelId="{E3E9D413-EE82-462A-B160-FCE65091D0DD}" type="presOf" srcId="{25838F8C-DA2C-46BA-8FE3-313AAC3D39F2}" destId="{D17A310B-F10E-4021-8D87-4665BBFB72E3}" srcOrd="0" destOrd="0" presId="urn:microsoft.com/office/officeart/2005/8/layout/cycle3"/>
    <dgm:cxn modelId="{3E50E616-99DD-4DA0-9D4E-C0F6D0B87449}" srcId="{7AA06914-950C-4961-BB9D-D1AA155CEE15}" destId="{A4DD8D51-374D-49E6-A263-75E847305C00}" srcOrd="36" destOrd="0" parTransId="{ECFE7952-FCCC-4FAA-B859-C4E906C26F10}" sibTransId="{1EB4B4D4-4C45-45B6-B5B6-ADE3F81C17D5}"/>
    <dgm:cxn modelId="{DF7ADC17-83C7-4847-9F0B-0A6A1F34FFCE}" type="presOf" srcId="{DA06AF01-3EAB-4171-9B69-6D662736E6AB}" destId="{3D802374-5CFC-48EA-809C-2FBF8CD1EE1E}" srcOrd="0" destOrd="0" presId="urn:microsoft.com/office/officeart/2005/8/layout/cycle3"/>
    <dgm:cxn modelId="{03A6E619-25AC-40FF-8D94-F219DA0141B3}" srcId="{7AA06914-950C-4961-BB9D-D1AA155CEE15}" destId="{9412428D-500B-451C-9283-00A8A90DE5B5}" srcOrd="27" destOrd="0" parTransId="{539439CD-B456-40C6-ADF6-BCF02B6ECBB6}" sibTransId="{89710640-412F-459C-815C-33805134AA7F}"/>
    <dgm:cxn modelId="{3AD5E719-AF5A-4F10-B589-3D42D37B3446}" type="presOf" srcId="{A4DD8D51-374D-49E6-A263-75E847305C00}" destId="{DCFAC15F-0343-4841-BDDC-A3CA7322AD2F}" srcOrd="0" destOrd="0" presId="urn:microsoft.com/office/officeart/2005/8/layout/cycle3"/>
    <dgm:cxn modelId="{0B6FFB19-9112-48AD-844C-A87F2348A5FB}" srcId="{7AA06914-950C-4961-BB9D-D1AA155CEE15}" destId="{96D50002-7D9A-42CD-B69C-DD1098F8D875}" srcOrd="26" destOrd="0" parTransId="{BB883161-E4F3-4DB2-878B-1A8233151303}" sibTransId="{12C811A9-30A9-4E98-B086-B869FD563F14}"/>
    <dgm:cxn modelId="{4AC68123-CB5D-46A4-B4AC-E8F2AE86B598}" srcId="{7AA06914-950C-4961-BB9D-D1AA155CEE15}" destId="{A22BB753-AB93-469C-891F-D475CC3FD24C}" srcOrd="29" destOrd="0" parTransId="{557B8460-6864-490C-B2C7-7518C413433E}" sibTransId="{AF9DE650-2D5A-45E9-BB16-957292A413B7}"/>
    <dgm:cxn modelId="{D05EA229-4677-49CC-BD50-9D2DE8471EDE}" type="presOf" srcId="{4805528B-60A1-4EA7-B43C-5AE872C8CE7F}" destId="{C85354EF-BFC1-46F6-9224-A1C180BC4811}" srcOrd="0" destOrd="0" presId="urn:microsoft.com/office/officeart/2005/8/layout/cycle3"/>
    <dgm:cxn modelId="{7403CE29-059B-442A-A618-205436DCB66F}" type="presOf" srcId="{7D0B3E7C-0B16-40DE-A5EB-093069C4C489}" destId="{834A62B6-3CBF-44C4-B419-C934159FD34C}" srcOrd="0" destOrd="0" presId="urn:microsoft.com/office/officeart/2005/8/layout/cycle3"/>
    <dgm:cxn modelId="{A81D8B2B-9EF5-4B7E-A27A-E0584317F4DE}" srcId="{7AA06914-950C-4961-BB9D-D1AA155CEE15}" destId="{C4BF63B0-EC25-4C46-A010-D859D318ABE0}" srcOrd="33" destOrd="0" parTransId="{23DE3BEC-C6C6-480F-89CD-1A274E0874CD}" sibTransId="{D88CD02B-1058-4D1E-B61B-0ACAEDB06299}"/>
    <dgm:cxn modelId="{AAB0402D-44BD-4995-8135-6C052761DC6B}" srcId="{7AA06914-950C-4961-BB9D-D1AA155CEE15}" destId="{CE10FBC2-7A59-4655-9F12-CCB20BB9B2DE}" srcOrd="14" destOrd="0" parTransId="{2487C4A7-33C6-4AB1-A0D7-12AC1E45D088}" sibTransId="{D434DF63-440A-467D-8401-CAB9BE8C980E}"/>
    <dgm:cxn modelId="{F4E06E30-54B2-473C-8C7C-F4FF13331D50}" type="presOf" srcId="{38E3364E-60EC-416D-930D-BD142CB0CE17}" destId="{04541F44-127B-482A-A3B8-E7D82C58413D}" srcOrd="0" destOrd="0" presId="urn:microsoft.com/office/officeart/2005/8/layout/cycle3"/>
    <dgm:cxn modelId="{D5725230-C27B-450A-9148-3088ECBCE0C5}" type="presOf" srcId="{8DE2F270-20A4-46D8-9CEE-A6A2FBCE233C}" destId="{26963272-7AB9-4D54-81AE-FCCA2A67F952}" srcOrd="0" destOrd="0" presId="urn:microsoft.com/office/officeart/2005/8/layout/cycle3"/>
    <dgm:cxn modelId="{FB3E6139-BAF5-491D-8AD2-3A702DEE2CCB}" type="presOf" srcId="{65F47453-A7C9-411C-959B-9CFDF11BD4F8}" destId="{C5565BA1-BB8D-42D2-8DDF-8D88F3CBB2E5}" srcOrd="0" destOrd="0" presId="urn:microsoft.com/office/officeart/2005/8/layout/cycle3"/>
    <dgm:cxn modelId="{6A65EA5B-1109-43B2-96FB-831E700591BD}" type="presOf" srcId="{EB16BAEA-B4DC-4507-8651-E3D27A53FABD}" destId="{E4A13CAE-32C3-462D-BC61-6CD0C70F6321}" srcOrd="0" destOrd="0" presId="urn:microsoft.com/office/officeart/2005/8/layout/cycle3"/>
    <dgm:cxn modelId="{A43ABA5F-A264-464A-B459-72C9B0D9BF61}" srcId="{7AA06914-950C-4961-BB9D-D1AA155CEE15}" destId="{6FDBCC5B-F09A-439C-A5A8-DCCB4662FC23}" srcOrd="30" destOrd="0" parTransId="{206D571D-B277-481C-AEF8-746D082E40AF}" sibTransId="{9C3E0287-4A28-4555-8A30-2C61D0837DCA}"/>
    <dgm:cxn modelId="{1B3F4D63-491C-40F9-96E9-A621586181CA}" type="presOf" srcId="{6FDBCC5B-F09A-439C-A5A8-DCCB4662FC23}" destId="{89310A39-2756-4353-B065-BF2FBC64E0D1}" srcOrd="0" destOrd="0" presId="urn:microsoft.com/office/officeart/2005/8/layout/cycle3"/>
    <dgm:cxn modelId="{44B6CA63-7368-40A3-B7A0-94E6ED3F01EA}" type="presOf" srcId="{D78B55BD-31B1-4FF7-870F-54F516D8E463}" destId="{7ED256BF-68A2-4B80-B45A-80AD9AF7F393}" srcOrd="0" destOrd="0" presId="urn:microsoft.com/office/officeart/2005/8/layout/cycle3"/>
    <dgm:cxn modelId="{DB78B546-2F38-4D05-9A2F-C906C672FA40}" srcId="{7AA06914-950C-4961-BB9D-D1AA155CEE15}" destId="{778B487C-C1B5-4B93-BF7A-3E4F87A9CD0E}" srcOrd="4" destOrd="0" parTransId="{152575C1-0480-4E52-8276-E8DFF76EF909}" sibTransId="{B32D3765-1B72-40B7-9A14-0318CDE28A96}"/>
    <dgm:cxn modelId="{BF4CEB49-C262-41CA-BD3F-5383DBCB4B63}" type="presOf" srcId="{9412428D-500B-451C-9283-00A8A90DE5B5}" destId="{06C55B5E-B604-42FF-8AE0-973EED786B8E}" srcOrd="0" destOrd="0" presId="urn:microsoft.com/office/officeart/2005/8/layout/cycle3"/>
    <dgm:cxn modelId="{1278734A-69C3-4174-B337-80D74C46F2E1}" srcId="{7AA06914-950C-4961-BB9D-D1AA155CEE15}" destId="{9F83F655-236C-4D46-A3B2-B1C1DBDC4C53}" srcOrd="16" destOrd="0" parTransId="{A03C6346-ED13-4CF4-8B8A-FB71F34BFB18}" sibTransId="{95143BC9-016E-422A-A56F-045D2B1E5416}"/>
    <dgm:cxn modelId="{61E5A74A-F473-4124-BD5C-F3DB79438325}" srcId="{7AA06914-950C-4961-BB9D-D1AA155CEE15}" destId="{7EE974F1-EA00-4CCA-8CA0-F594D0D978DE}" srcOrd="1" destOrd="0" parTransId="{8323C920-DFF7-4128-977B-132768607B16}" sibTransId="{9CA3FBC7-1FD8-43C5-9222-3B382C9B976E}"/>
    <dgm:cxn modelId="{463C5C50-2FF0-4050-828E-A800A4C3EF03}" type="presOf" srcId="{F2956828-B809-4691-9514-5CD8BFED04F0}" destId="{7021D628-312D-429E-BF08-DE6E48E2ECC3}" srcOrd="0" destOrd="0" presId="urn:microsoft.com/office/officeart/2005/8/layout/cycle3"/>
    <dgm:cxn modelId="{A9B9C970-309B-4267-B904-549C73815DFC}" type="presOf" srcId="{415F4049-B0B7-40B9-A414-3B419EAB7778}" destId="{A8C33565-4C07-4279-8EB8-2D7C5F3F0E19}" srcOrd="0" destOrd="0" presId="urn:microsoft.com/office/officeart/2005/8/layout/cycle3"/>
    <dgm:cxn modelId="{18D9FA71-BF54-4A21-AE28-351DE6CCCB94}" srcId="{7AA06914-950C-4961-BB9D-D1AA155CEE15}" destId="{7D0B3E7C-0B16-40DE-A5EB-093069C4C489}" srcOrd="10" destOrd="0" parTransId="{343D987C-0F19-4D35-B96F-1250C9038043}" sibTransId="{742A15A2-6662-4B92-8EEA-02534862B4CD}"/>
    <dgm:cxn modelId="{B248D353-CD58-49EC-A260-57E6E378F539}" srcId="{7AA06914-950C-4961-BB9D-D1AA155CEE15}" destId="{64BAEE09-0E17-4335-8019-39A4C5950250}" srcOrd="15" destOrd="0" parTransId="{E2915F5D-65CC-4666-BFDE-EBA1396D1D47}" sibTransId="{F5D68945-DE98-4DB7-A658-15FD0F0DAA83}"/>
    <dgm:cxn modelId="{652DC355-EF82-4D04-B545-7D585736F706}" srcId="{7AA06914-950C-4961-BB9D-D1AA155CEE15}" destId="{EB16BAEA-B4DC-4507-8651-E3D27A53FABD}" srcOrd="24" destOrd="0" parTransId="{4568FF2B-FEA5-4146-ADC9-DE009E473EEE}" sibTransId="{D8455AD7-EEA0-41F2-8E64-27FDDE0E884D}"/>
    <dgm:cxn modelId="{3DD23A7E-54E6-41A4-8D6F-B229E9D3102E}" srcId="{7AA06914-950C-4961-BB9D-D1AA155CEE15}" destId="{D78B55BD-31B1-4FF7-870F-54F516D8E463}" srcOrd="9" destOrd="0" parTransId="{AB2EB5B8-FD43-45B3-83E8-914B3C44C421}" sibTransId="{7EF617A0-1131-4DAE-978F-9FA9F60B9CA3}"/>
    <dgm:cxn modelId="{B879DA7F-CCB1-407C-88CE-6B384E3E9F27}" type="presOf" srcId="{7AA06914-950C-4961-BB9D-D1AA155CEE15}" destId="{37646D3E-84C0-4DEC-88B6-72634E5D5807}" srcOrd="0" destOrd="0" presId="urn:microsoft.com/office/officeart/2005/8/layout/cycle3"/>
    <dgm:cxn modelId="{BEB0F27F-7B8E-4F96-AC26-272124F35685}" type="presOf" srcId="{8A0C7962-CB95-4F6D-B45A-72B847F0D4F1}" destId="{6C8D4AE8-6C3E-4354-818D-B08A508DF078}" srcOrd="0" destOrd="0" presId="urn:microsoft.com/office/officeart/2005/8/layout/cycle3"/>
    <dgm:cxn modelId="{2B949786-F321-49E9-92AF-DCEEE599BEA7}" type="presOf" srcId="{3C0710A8-03BE-4D52-B3E4-4693A8751D92}" destId="{1902845C-1571-48F9-8EE3-A4344A1470C5}" srcOrd="0" destOrd="0" presId="urn:microsoft.com/office/officeart/2005/8/layout/cycle3"/>
    <dgm:cxn modelId="{9F8E3B88-2E84-4441-92C0-D41F55BE9CDB}" srcId="{7AA06914-950C-4961-BB9D-D1AA155CEE15}" destId="{0B8EF587-9DAF-4E10-BBBD-0412EF8F1667}" srcOrd="20" destOrd="0" parTransId="{20DC0CC0-32D3-4050-AD33-A52B147254D9}" sibTransId="{139259CF-3535-4F22-AA4C-3188651A05CC}"/>
    <dgm:cxn modelId="{723E9F91-DCBF-4B18-88E2-7A17F3F1301A}" type="presOf" srcId="{C4BF63B0-EC25-4C46-A010-D859D318ABE0}" destId="{8036C02F-7845-4876-99EF-87025BE0A463}" srcOrd="0" destOrd="0" presId="urn:microsoft.com/office/officeart/2005/8/layout/cycle3"/>
    <dgm:cxn modelId="{F565C893-22F5-454F-8A9A-3621605E35FA}" type="presOf" srcId="{6D1346A4-BDD1-4932-96A4-1C0ECF1D5F50}" destId="{37686F1C-392E-4167-9BE2-ADA393098400}" srcOrd="0" destOrd="0" presId="urn:microsoft.com/office/officeart/2005/8/layout/cycle3"/>
    <dgm:cxn modelId="{5CF18097-1926-4A31-B9A0-71FAED5D85C7}" type="presOf" srcId="{FA36C69A-7A3E-4DB3-B1ED-4D51A5180C64}" destId="{F8CBFD95-A102-4093-95F1-A3897A7018B9}" srcOrd="0" destOrd="0" presId="urn:microsoft.com/office/officeart/2005/8/layout/cycle3"/>
    <dgm:cxn modelId="{83CF8197-DC85-44B2-A3F2-611D48AFAE4F}" type="presOf" srcId="{F8F1E323-D0A0-4A54-A6AE-F28EEFCDA8B4}" destId="{A15315C4-1980-4A7A-9F35-AD7A8D6262C5}" srcOrd="0" destOrd="0" presId="urn:microsoft.com/office/officeart/2005/8/layout/cycle3"/>
    <dgm:cxn modelId="{5CE78299-921E-4655-97A9-ABE8445A073F}" type="presOf" srcId="{84DEF7DF-DB59-4437-B1B1-EB3B8B656558}" destId="{4F71B264-97E2-453E-83C0-B4A1AF9B8A75}" srcOrd="0" destOrd="0" presId="urn:microsoft.com/office/officeart/2005/8/layout/cycle3"/>
    <dgm:cxn modelId="{BB539D99-749D-49AF-AC22-22763D08ED07}" type="presOf" srcId="{6D88E7AA-ABD9-48BF-B2DC-6CBF21555C09}" destId="{B330FDEB-28AD-455D-9917-FE78AD358898}" srcOrd="0" destOrd="0" presId="urn:microsoft.com/office/officeart/2005/8/layout/cycle3"/>
    <dgm:cxn modelId="{A8BABE9B-DCA4-430F-855C-2DE507354273}" type="presOf" srcId="{A22BB753-AB93-469C-891F-D475CC3FD24C}" destId="{41419198-C7E6-422E-9777-472440A74280}" srcOrd="0" destOrd="0" presId="urn:microsoft.com/office/officeart/2005/8/layout/cycle3"/>
    <dgm:cxn modelId="{9B00B59D-B084-4CBE-BB24-DD67A925AE75}" type="presOf" srcId="{64BAEE09-0E17-4335-8019-39A4C5950250}" destId="{CCD37414-5DE4-47F0-AE0D-C45D59B003CC}" srcOrd="0" destOrd="0" presId="urn:microsoft.com/office/officeart/2005/8/layout/cycle3"/>
    <dgm:cxn modelId="{FE1DEC9F-B117-4A56-93DE-46FB64DEE27A}" srcId="{7AA06914-950C-4961-BB9D-D1AA155CEE15}" destId="{7D24B25B-EDCA-4FAF-A4DD-76B64BC09A35}" srcOrd="12" destOrd="0" parTransId="{639B5E19-1154-4AB4-A8CA-1B176B8BF264}" sibTransId="{9F5E6C53-7E12-474B-86DF-B74C0E852A24}"/>
    <dgm:cxn modelId="{CB66ACA0-D9F1-4224-B6D2-29B4F661EE45}" type="presOf" srcId="{7EE974F1-EA00-4CCA-8CA0-F594D0D978DE}" destId="{9E175D86-968C-4B83-877F-05F68B73E947}" srcOrd="0" destOrd="0" presId="urn:microsoft.com/office/officeart/2005/8/layout/cycle3"/>
    <dgm:cxn modelId="{62EF1AA6-A7EA-45E4-B582-B9F3DCEAB7AD}" type="presOf" srcId="{9C85D2B4-45E1-437A-96D5-44B3B55B3536}" destId="{38CF1C8A-35BC-49A9-B036-6FFFFB4656B5}" srcOrd="0" destOrd="0" presId="urn:microsoft.com/office/officeart/2005/8/layout/cycle3"/>
    <dgm:cxn modelId="{584828AE-F0FC-4E27-B225-ACF6EA406556}" srcId="{7AA06914-950C-4961-BB9D-D1AA155CEE15}" destId="{01A93026-D240-4750-8762-8E537FBCCEE7}" srcOrd="17" destOrd="0" parTransId="{C841839E-9838-4289-8746-36E9D58116DF}" sibTransId="{A645FC6C-0373-48CA-B25A-558EAAF32F17}"/>
    <dgm:cxn modelId="{E567DCAF-0BAE-423E-88B3-BC04F56F99FC}" srcId="{7AA06914-950C-4961-BB9D-D1AA155CEE15}" destId="{84DEF7DF-DB59-4437-B1B1-EB3B8B656558}" srcOrd="0" destOrd="0" parTransId="{D01E49F8-FBDC-4507-B8B5-44477B8F97B5}" sibTransId="{F2956828-B809-4691-9514-5CD8BFED04F0}"/>
    <dgm:cxn modelId="{8D2DC0B4-ABAB-407F-A227-AC183F832841}" srcId="{7AA06914-950C-4961-BB9D-D1AA155CEE15}" destId="{F8F1E323-D0A0-4A54-A6AE-F28EEFCDA8B4}" srcOrd="28" destOrd="0" parTransId="{1C321C2A-2DBE-4850-9120-8BCAB6A41690}" sibTransId="{E0E88099-9E11-4979-AF9C-90B818BF03F8}"/>
    <dgm:cxn modelId="{C591C7B7-9216-415B-B725-4D2E1F198E73}" type="presOf" srcId="{98B2E340-80E8-4286-AF8F-5CEB7A67AE19}" destId="{63B8430C-4055-4AE6-A1F7-91EA6A9A0B46}" srcOrd="0" destOrd="0" presId="urn:microsoft.com/office/officeart/2005/8/layout/cycle3"/>
    <dgm:cxn modelId="{C74706B8-C358-40E9-875F-55AA8197874D}" srcId="{7AA06914-950C-4961-BB9D-D1AA155CEE15}" destId="{38E3364E-60EC-416D-930D-BD142CB0CE17}" srcOrd="21" destOrd="0" parTransId="{BF56F143-CA74-46DA-B9C1-D7C8ABE6C4EE}" sibTransId="{C7070BE6-53D3-4CAE-BF05-F2898DB8EA0B}"/>
    <dgm:cxn modelId="{F45F9AB8-17BE-4E82-9116-2576537C1E1B}" type="presOf" srcId="{9FD5C6C7-D8F5-4469-B27A-ABEA16728C92}" destId="{B048CC46-3481-4107-851B-1E5737327426}" srcOrd="0" destOrd="0" presId="urn:microsoft.com/office/officeart/2005/8/layout/cycle3"/>
    <dgm:cxn modelId="{B4674CBA-1A67-4C75-B04A-751C1A281D74}" srcId="{7AA06914-950C-4961-BB9D-D1AA155CEE15}" destId="{18B96A80-9401-4726-BB18-10ECAB3B1AEF}" srcOrd="34" destOrd="0" parTransId="{C5FC0246-7BD3-4CC8-9B96-50EFD6BFDC5C}" sibTransId="{A0AC39FB-354C-4037-9A2D-3BAC7F2EDDA2}"/>
    <dgm:cxn modelId="{2172B4BC-07F5-4041-BB37-63B4D7DC8698}" type="presOf" srcId="{EF54E6FA-ECB6-41F8-84B4-69B99E51ACB2}" destId="{2CE11FAF-8449-4353-85BA-958C569017E8}" srcOrd="0" destOrd="0" presId="urn:microsoft.com/office/officeart/2005/8/layout/cycle3"/>
    <dgm:cxn modelId="{A52C8FC4-F2E4-49F7-97EA-A849619330DF}" type="presOf" srcId="{96D50002-7D9A-42CD-B69C-DD1098F8D875}" destId="{1272D50E-A393-4F7C-8DEA-4EA669921C79}" srcOrd="0" destOrd="0" presId="urn:microsoft.com/office/officeart/2005/8/layout/cycle3"/>
    <dgm:cxn modelId="{36A4B2C4-C78E-4AF9-B6C4-12D6A4E795FA}" type="presOf" srcId="{2A10060D-8153-4E78-AEF6-B5BCC15FA422}" destId="{D2894750-FA86-44B8-BAF7-82C509ACBF11}" srcOrd="0" destOrd="0" presId="urn:microsoft.com/office/officeart/2005/8/layout/cycle3"/>
    <dgm:cxn modelId="{D44594C5-E028-4605-AA90-AC7D166C4E5B}" type="presOf" srcId="{778B487C-C1B5-4B93-BF7A-3E4F87A9CD0E}" destId="{6746A4A4-2BE8-48F4-8E04-CBD0D75CCF53}" srcOrd="0" destOrd="0" presId="urn:microsoft.com/office/officeart/2005/8/layout/cycle3"/>
    <dgm:cxn modelId="{9DFBA8C5-BB1C-4AC6-92CA-5250676FD4DD}" type="presOf" srcId="{0B8EF587-9DAF-4E10-BBBD-0412EF8F1667}" destId="{0D5F1F4D-2190-43B8-8471-50A6FF4BDADC}" srcOrd="0" destOrd="0" presId="urn:microsoft.com/office/officeart/2005/8/layout/cycle3"/>
    <dgm:cxn modelId="{8F00DAC9-F0F5-4209-99D8-4D06CE2CBB2F}" type="presOf" srcId="{18B96A80-9401-4726-BB18-10ECAB3B1AEF}" destId="{98E9C38F-B199-4DD1-9596-14F05D7C0851}" srcOrd="0" destOrd="0" presId="urn:microsoft.com/office/officeart/2005/8/layout/cycle3"/>
    <dgm:cxn modelId="{07C45ECE-3B2D-416E-AFD8-8FCAE5AE3BB1}" srcId="{7AA06914-950C-4961-BB9D-D1AA155CEE15}" destId="{65F47453-A7C9-411C-959B-9CFDF11BD4F8}" srcOrd="32" destOrd="0" parTransId="{2BABD2E6-73D2-4BD0-9940-7DCF73C9DCC8}" sibTransId="{9A9773AB-5863-48A5-9602-BB9D3E165D90}"/>
    <dgm:cxn modelId="{240F88D2-E03B-429A-AFF1-3D730AE59A01}" srcId="{7AA06914-950C-4961-BB9D-D1AA155CEE15}" destId="{9C85D2B4-45E1-437A-96D5-44B3B55B3536}" srcOrd="5" destOrd="0" parTransId="{128985FF-997C-4C0F-ABF1-FDF73632F539}" sibTransId="{D01595C1-8C07-4C41-AC40-7701F947F379}"/>
    <dgm:cxn modelId="{61F654D7-B738-466C-9D24-CEC6FA866278}" srcId="{7AA06914-950C-4961-BB9D-D1AA155CEE15}" destId="{EF54E6FA-ECB6-41F8-84B4-69B99E51ACB2}" srcOrd="23" destOrd="0" parTransId="{71DD89A7-7E12-43F8-B2BF-72C86F492814}" sibTransId="{FF084AF5-5D74-4332-8186-700A6540A6D2}"/>
    <dgm:cxn modelId="{2DACC7D7-96F5-4630-BC2D-BC3910D72920}" srcId="{7AA06914-950C-4961-BB9D-D1AA155CEE15}" destId="{25838F8C-DA2C-46BA-8FE3-313AAC3D39F2}" srcOrd="19" destOrd="0" parTransId="{7CF40B30-0AAA-4891-A9E1-221D6B56D33C}" sibTransId="{F150BE0E-3FF4-4DEB-9622-DF6A29C34197}"/>
    <dgm:cxn modelId="{D839D0E5-47CA-4A1C-ACFE-5E943FF651D1}" srcId="{7AA06914-950C-4961-BB9D-D1AA155CEE15}" destId="{FA36C69A-7A3E-4DB3-B1ED-4D51A5180C64}" srcOrd="3" destOrd="0" parTransId="{AD1EF891-BBB2-471F-9403-B529CBB19A76}" sibTransId="{3DBF52E9-790B-44D8-866E-1B4D29AA3206}"/>
    <dgm:cxn modelId="{A77CA1E6-5724-4BF2-955E-DAC7FAA87F54}" srcId="{7AA06914-950C-4961-BB9D-D1AA155CEE15}" destId="{98B2E340-80E8-4286-AF8F-5CEB7A67AE19}" srcOrd="35" destOrd="0" parTransId="{D07F8E15-74AE-4B88-B343-5EF2278DC6A5}" sibTransId="{4BA061C5-6326-4F8A-85AA-FB5C2CEE98D8}"/>
    <dgm:cxn modelId="{3E9900EA-FBA7-4F3C-AF7A-401DC4411CA6}" srcId="{7AA06914-950C-4961-BB9D-D1AA155CEE15}" destId="{8A0C7962-CB95-4F6D-B45A-72B847F0D4F1}" srcOrd="2" destOrd="0" parTransId="{4EB4A09A-FF4A-482D-A415-94EF33215F65}" sibTransId="{3149DA30-B325-487E-9842-52C13492D3C8}"/>
    <dgm:cxn modelId="{AAB00BEB-A034-44E9-9283-99C077F58FC1}" srcId="{7AA06914-950C-4961-BB9D-D1AA155CEE15}" destId="{3C0710A8-03BE-4D52-B3E4-4693A8751D92}" srcOrd="6" destOrd="0" parTransId="{7E2AFEC0-ABFE-4E66-A39E-F5AF6F0A39E8}" sibTransId="{D72F526B-A99E-4A22-9E3C-B23CC010B1B3}"/>
    <dgm:cxn modelId="{5C99B9F2-0C35-4384-83BA-5E6BE55FDCE7}" type="presOf" srcId="{9F83F655-236C-4D46-A3B2-B1C1DBDC4C53}" destId="{C8C487C3-C632-4DD0-9015-F8EDEA5AEA97}" srcOrd="0" destOrd="0" presId="urn:microsoft.com/office/officeart/2005/8/layout/cycle3"/>
    <dgm:cxn modelId="{623C28FA-F407-4F67-BFE9-6195640FE2F4}" type="presOf" srcId="{01A93026-D240-4750-8762-8E537FBCCEE7}" destId="{F11170FE-7687-4201-9FAA-916AF5ADF147}" srcOrd="0" destOrd="0" presId="urn:microsoft.com/office/officeart/2005/8/layout/cycle3"/>
    <dgm:cxn modelId="{765664FC-1517-4405-ACE6-69DA402972B9}" type="presOf" srcId="{7D24B25B-EDCA-4FAF-A4DD-76B64BC09A35}" destId="{9C47602C-04CD-4AC7-9BD7-4C74AF35E368}" srcOrd="0" destOrd="0" presId="urn:microsoft.com/office/officeart/2005/8/layout/cycle3"/>
    <dgm:cxn modelId="{A385F0FC-CA13-4BC3-A98B-1DE8F73975BF}" srcId="{7AA06914-950C-4961-BB9D-D1AA155CEE15}" destId="{4805528B-60A1-4EA7-B43C-5AE872C8CE7F}" srcOrd="8" destOrd="0" parTransId="{36ED9888-AEA1-4579-955B-C0C15099F5A8}" sibTransId="{DD1CA1E5-B4E9-4674-A7EB-E0456DDD70E8}"/>
    <dgm:cxn modelId="{1B0C236D-E892-4B36-9CB4-229D23F65498}" type="presParOf" srcId="{37646D3E-84C0-4DEC-88B6-72634E5D5807}" destId="{9A1AD045-8B5D-4DFB-89A1-D246C5936E60}" srcOrd="0" destOrd="0" presId="urn:microsoft.com/office/officeart/2005/8/layout/cycle3"/>
    <dgm:cxn modelId="{59770373-33EA-4402-8776-6243142A8858}" type="presParOf" srcId="{9A1AD045-8B5D-4DFB-89A1-D246C5936E60}" destId="{4F71B264-97E2-453E-83C0-B4A1AF9B8A75}" srcOrd="0" destOrd="0" presId="urn:microsoft.com/office/officeart/2005/8/layout/cycle3"/>
    <dgm:cxn modelId="{2EDB1004-B73B-4198-8B33-67197A596670}" type="presParOf" srcId="{9A1AD045-8B5D-4DFB-89A1-D246C5936E60}" destId="{7021D628-312D-429E-BF08-DE6E48E2ECC3}" srcOrd="1" destOrd="0" presId="urn:microsoft.com/office/officeart/2005/8/layout/cycle3"/>
    <dgm:cxn modelId="{04868BFF-7897-40FE-A84D-CF700311ED14}" type="presParOf" srcId="{9A1AD045-8B5D-4DFB-89A1-D246C5936E60}" destId="{9E175D86-968C-4B83-877F-05F68B73E947}" srcOrd="2" destOrd="0" presId="urn:microsoft.com/office/officeart/2005/8/layout/cycle3"/>
    <dgm:cxn modelId="{E6202AEB-79D2-463D-AB5C-159BDB74C237}" type="presParOf" srcId="{9A1AD045-8B5D-4DFB-89A1-D246C5936E60}" destId="{6C8D4AE8-6C3E-4354-818D-B08A508DF078}" srcOrd="3" destOrd="0" presId="urn:microsoft.com/office/officeart/2005/8/layout/cycle3"/>
    <dgm:cxn modelId="{FB03C47A-A12B-4AB8-9FDF-DD58827BC5DA}" type="presParOf" srcId="{9A1AD045-8B5D-4DFB-89A1-D246C5936E60}" destId="{F8CBFD95-A102-4093-95F1-A3897A7018B9}" srcOrd="4" destOrd="0" presId="urn:microsoft.com/office/officeart/2005/8/layout/cycle3"/>
    <dgm:cxn modelId="{299E9AA4-3BD2-4C18-9567-3B4A60DB02A0}" type="presParOf" srcId="{9A1AD045-8B5D-4DFB-89A1-D246C5936E60}" destId="{6746A4A4-2BE8-48F4-8E04-CBD0D75CCF53}" srcOrd="5" destOrd="0" presId="urn:microsoft.com/office/officeart/2005/8/layout/cycle3"/>
    <dgm:cxn modelId="{ADE891FF-2852-46BF-A635-4ECF501A76E9}" type="presParOf" srcId="{9A1AD045-8B5D-4DFB-89A1-D246C5936E60}" destId="{38CF1C8A-35BC-49A9-B036-6FFFFB4656B5}" srcOrd="6" destOrd="0" presId="urn:microsoft.com/office/officeart/2005/8/layout/cycle3"/>
    <dgm:cxn modelId="{295F873C-0ED4-41F1-94DD-C53D94C92F98}" type="presParOf" srcId="{9A1AD045-8B5D-4DFB-89A1-D246C5936E60}" destId="{1902845C-1571-48F9-8EE3-A4344A1470C5}" srcOrd="7" destOrd="0" presId="urn:microsoft.com/office/officeart/2005/8/layout/cycle3"/>
    <dgm:cxn modelId="{E7697F2F-3629-48B3-9319-ACF18918D3DC}" type="presParOf" srcId="{9A1AD045-8B5D-4DFB-89A1-D246C5936E60}" destId="{B048CC46-3481-4107-851B-1E5737327426}" srcOrd="8" destOrd="0" presId="urn:microsoft.com/office/officeart/2005/8/layout/cycle3"/>
    <dgm:cxn modelId="{5AF9DC53-507F-4A52-B5CF-03E5DC6F7B38}" type="presParOf" srcId="{9A1AD045-8B5D-4DFB-89A1-D246C5936E60}" destId="{C85354EF-BFC1-46F6-9224-A1C180BC4811}" srcOrd="9" destOrd="0" presId="urn:microsoft.com/office/officeart/2005/8/layout/cycle3"/>
    <dgm:cxn modelId="{46DD16A7-8655-48DE-B107-AEA07028C46A}" type="presParOf" srcId="{9A1AD045-8B5D-4DFB-89A1-D246C5936E60}" destId="{7ED256BF-68A2-4B80-B45A-80AD9AF7F393}" srcOrd="10" destOrd="0" presId="urn:microsoft.com/office/officeart/2005/8/layout/cycle3"/>
    <dgm:cxn modelId="{4275E167-5FF1-40AD-B6BC-336CF3B7EA97}" type="presParOf" srcId="{9A1AD045-8B5D-4DFB-89A1-D246C5936E60}" destId="{834A62B6-3CBF-44C4-B419-C934159FD34C}" srcOrd="11" destOrd="0" presId="urn:microsoft.com/office/officeart/2005/8/layout/cycle3"/>
    <dgm:cxn modelId="{54ECFE54-1CFD-4694-AA9F-580CB07BBD12}" type="presParOf" srcId="{9A1AD045-8B5D-4DFB-89A1-D246C5936E60}" destId="{3D802374-5CFC-48EA-809C-2FBF8CD1EE1E}" srcOrd="12" destOrd="0" presId="urn:microsoft.com/office/officeart/2005/8/layout/cycle3"/>
    <dgm:cxn modelId="{67272182-84CA-4EB6-952E-71E9534EBFAE}" type="presParOf" srcId="{9A1AD045-8B5D-4DFB-89A1-D246C5936E60}" destId="{9C47602C-04CD-4AC7-9BD7-4C74AF35E368}" srcOrd="13" destOrd="0" presId="urn:microsoft.com/office/officeart/2005/8/layout/cycle3"/>
    <dgm:cxn modelId="{67CA4D61-4458-4B8B-9DA5-021B74EC4667}" type="presParOf" srcId="{9A1AD045-8B5D-4DFB-89A1-D246C5936E60}" destId="{37686F1C-392E-4167-9BE2-ADA393098400}" srcOrd="14" destOrd="0" presId="urn:microsoft.com/office/officeart/2005/8/layout/cycle3"/>
    <dgm:cxn modelId="{EF2BCB2B-E9FF-4DFC-911B-715A7FF29888}" type="presParOf" srcId="{9A1AD045-8B5D-4DFB-89A1-D246C5936E60}" destId="{B64D2FEA-A209-45B7-972F-6146FC49980B}" srcOrd="15" destOrd="0" presId="urn:microsoft.com/office/officeart/2005/8/layout/cycle3"/>
    <dgm:cxn modelId="{474B39D3-A2D3-4CB1-95D4-E8DDFA0DBF1A}" type="presParOf" srcId="{9A1AD045-8B5D-4DFB-89A1-D246C5936E60}" destId="{CCD37414-5DE4-47F0-AE0D-C45D59B003CC}" srcOrd="16" destOrd="0" presId="urn:microsoft.com/office/officeart/2005/8/layout/cycle3"/>
    <dgm:cxn modelId="{FC5BAB2F-227C-44E7-89AC-0D6303400ECA}" type="presParOf" srcId="{9A1AD045-8B5D-4DFB-89A1-D246C5936E60}" destId="{C8C487C3-C632-4DD0-9015-F8EDEA5AEA97}" srcOrd="17" destOrd="0" presId="urn:microsoft.com/office/officeart/2005/8/layout/cycle3"/>
    <dgm:cxn modelId="{76562EB7-A3FF-4A54-B816-E7FD8C671825}" type="presParOf" srcId="{9A1AD045-8B5D-4DFB-89A1-D246C5936E60}" destId="{F11170FE-7687-4201-9FAA-916AF5ADF147}" srcOrd="18" destOrd="0" presId="urn:microsoft.com/office/officeart/2005/8/layout/cycle3"/>
    <dgm:cxn modelId="{9334CE30-CBC0-4C72-9F33-A8FE72FAA827}" type="presParOf" srcId="{9A1AD045-8B5D-4DFB-89A1-D246C5936E60}" destId="{B330FDEB-28AD-455D-9917-FE78AD358898}" srcOrd="19" destOrd="0" presId="urn:microsoft.com/office/officeart/2005/8/layout/cycle3"/>
    <dgm:cxn modelId="{CEA0D449-9F2F-43D5-BD18-201A0DAECE14}" type="presParOf" srcId="{9A1AD045-8B5D-4DFB-89A1-D246C5936E60}" destId="{D17A310B-F10E-4021-8D87-4665BBFB72E3}" srcOrd="20" destOrd="0" presId="urn:microsoft.com/office/officeart/2005/8/layout/cycle3"/>
    <dgm:cxn modelId="{C90D390D-1FC3-4A99-9E8D-C1EEB49EA651}" type="presParOf" srcId="{9A1AD045-8B5D-4DFB-89A1-D246C5936E60}" destId="{0D5F1F4D-2190-43B8-8471-50A6FF4BDADC}" srcOrd="21" destOrd="0" presId="urn:microsoft.com/office/officeart/2005/8/layout/cycle3"/>
    <dgm:cxn modelId="{E31F6CA4-6428-4969-B611-408C0DA7A2F8}" type="presParOf" srcId="{9A1AD045-8B5D-4DFB-89A1-D246C5936E60}" destId="{04541F44-127B-482A-A3B8-E7D82C58413D}" srcOrd="22" destOrd="0" presId="urn:microsoft.com/office/officeart/2005/8/layout/cycle3"/>
    <dgm:cxn modelId="{0385553B-44B0-45BE-BDA5-477103027619}" type="presParOf" srcId="{9A1AD045-8B5D-4DFB-89A1-D246C5936E60}" destId="{A8C33565-4C07-4279-8EB8-2D7C5F3F0E19}" srcOrd="23" destOrd="0" presId="urn:microsoft.com/office/officeart/2005/8/layout/cycle3"/>
    <dgm:cxn modelId="{BC64C88D-7057-4FCD-9301-238CF7537A6F}" type="presParOf" srcId="{9A1AD045-8B5D-4DFB-89A1-D246C5936E60}" destId="{2CE11FAF-8449-4353-85BA-958C569017E8}" srcOrd="24" destOrd="0" presId="urn:microsoft.com/office/officeart/2005/8/layout/cycle3"/>
    <dgm:cxn modelId="{822B4FD5-F3D3-4942-84BA-90561774DC64}" type="presParOf" srcId="{9A1AD045-8B5D-4DFB-89A1-D246C5936E60}" destId="{E4A13CAE-32C3-462D-BC61-6CD0C70F6321}" srcOrd="25" destOrd="0" presId="urn:microsoft.com/office/officeart/2005/8/layout/cycle3"/>
    <dgm:cxn modelId="{99FB82D2-E0EC-4A9A-A9CD-E4571E04DCAF}" type="presParOf" srcId="{9A1AD045-8B5D-4DFB-89A1-D246C5936E60}" destId="{D2894750-FA86-44B8-BAF7-82C509ACBF11}" srcOrd="26" destOrd="0" presId="urn:microsoft.com/office/officeart/2005/8/layout/cycle3"/>
    <dgm:cxn modelId="{108C1A73-8C9D-4E66-81BC-ACB392A030F0}" type="presParOf" srcId="{9A1AD045-8B5D-4DFB-89A1-D246C5936E60}" destId="{1272D50E-A393-4F7C-8DEA-4EA669921C79}" srcOrd="27" destOrd="0" presId="urn:microsoft.com/office/officeart/2005/8/layout/cycle3"/>
    <dgm:cxn modelId="{E997F875-F900-44EB-8B87-67319FE65760}" type="presParOf" srcId="{9A1AD045-8B5D-4DFB-89A1-D246C5936E60}" destId="{06C55B5E-B604-42FF-8AE0-973EED786B8E}" srcOrd="28" destOrd="0" presId="urn:microsoft.com/office/officeart/2005/8/layout/cycle3"/>
    <dgm:cxn modelId="{EBE48D1B-2191-47F2-B4E6-DE6D20C63E99}" type="presParOf" srcId="{9A1AD045-8B5D-4DFB-89A1-D246C5936E60}" destId="{A15315C4-1980-4A7A-9F35-AD7A8D6262C5}" srcOrd="29" destOrd="0" presId="urn:microsoft.com/office/officeart/2005/8/layout/cycle3"/>
    <dgm:cxn modelId="{71107C97-DF9C-4E72-843D-A46012AF9381}" type="presParOf" srcId="{9A1AD045-8B5D-4DFB-89A1-D246C5936E60}" destId="{41419198-C7E6-422E-9777-472440A74280}" srcOrd="30" destOrd="0" presId="urn:microsoft.com/office/officeart/2005/8/layout/cycle3"/>
    <dgm:cxn modelId="{E62B0D26-39E9-488C-A320-8F83304A4B9D}" type="presParOf" srcId="{9A1AD045-8B5D-4DFB-89A1-D246C5936E60}" destId="{89310A39-2756-4353-B065-BF2FBC64E0D1}" srcOrd="31" destOrd="0" presId="urn:microsoft.com/office/officeart/2005/8/layout/cycle3"/>
    <dgm:cxn modelId="{AE902281-14D4-4027-933E-368EE01F2780}" type="presParOf" srcId="{9A1AD045-8B5D-4DFB-89A1-D246C5936E60}" destId="{26963272-7AB9-4D54-81AE-FCCA2A67F952}" srcOrd="32" destOrd="0" presId="urn:microsoft.com/office/officeart/2005/8/layout/cycle3"/>
    <dgm:cxn modelId="{F5DD0927-1AA9-455E-AE3F-4D7972704507}" type="presParOf" srcId="{9A1AD045-8B5D-4DFB-89A1-D246C5936E60}" destId="{C5565BA1-BB8D-42D2-8DDF-8D88F3CBB2E5}" srcOrd="33" destOrd="0" presId="urn:microsoft.com/office/officeart/2005/8/layout/cycle3"/>
    <dgm:cxn modelId="{975562C6-7318-4545-9B6D-12EDAC1B02D0}" type="presParOf" srcId="{9A1AD045-8B5D-4DFB-89A1-D246C5936E60}" destId="{8036C02F-7845-4876-99EF-87025BE0A463}" srcOrd="34" destOrd="0" presId="urn:microsoft.com/office/officeart/2005/8/layout/cycle3"/>
    <dgm:cxn modelId="{773013C2-1A4B-4AD0-A84F-DCBE395624C2}" type="presParOf" srcId="{9A1AD045-8B5D-4DFB-89A1-D246C5936E60}" destId="{98E9C38F-B199-4DD1-9596-14F05D7C0851}" srcOrd="35" destOrd="0" presId="urn:microsoft.com/office/officeart/2005/8/layout/cycle3"/>
    <dgm:cxn modelId="{5D10A9CC-991D-4756-B081-34FCEE933ECE}" type="presParOf" srcId="{9A1AD045-8B5D-4DFB-89A1-D246C5936E60}" destId="{63B8430C-4055-4AE6-A1F7-91EA6A9A0B46}" srcOrd="36" destOrd="0" presId="urn:microsoft.com/office/officeart/2005/8/layout/cycle3"/>
    <dgm:cxn modelId="{23BDC14C-3A87-4FE4-A5A3-D9C73059EEB2}" type="presParOf" srcId="{9A1AD045-8B5D-4DFB-89A1-D246C5936E60}" destId="{DCFAC15F-0343-4841-BDDC-A3CA7322AD2F}" srcOrd="37"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B11F3E-9B73-4A1B-B583-65D6C2E3FDE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127EEF28-C123-494E-8449-FF96D380C545}">
      <dgm:prSet phldrT="[Text]" phldr="0"/>
      <dgm:spPr/>
      <dgm:t>
        <a:bodyPr/>
        <a:lstStyle/>
        <a:p>
          <a:pPr rtl="0"/>
          <a:r>
            <a:rPr lang="en-US" dirty="0">
              <a:latin typeface="Arial" panose="020B0604020202020204"/>
            </a:rPr>
            <a:t>School Dental Programs</a:t>
          </a:r>
          <a:endParaRPr lang="en-US" dirty="0"/>
        </a:p>
      </dgm:t>
    </dgm:pt>
    <dgm:pt modelId="{2E5F0B82-29E3-4942-97F9-C6A3F09A1D0A}" type="parTrans" cxnId="{EB845258-F125-4EAD-9A57-4A65C7AEB8C5}">
      <dgm:prSet/>
      <dgm:spPr/>
      <dgm:t>
        <a:bodyPr/>
        <a:lstStyle/>
        <a:p>
          <a:endParaRPr lang="en-US"/>
        </a:p>
      </dgm:t>
    </dgm:pt>
    <dgm:pt modelId="{D366C388-F9A5-4353-95E4-B1FECEFBAC10}" type="sibTrans" cxnId="{EB845258-F125-4EAD-9A57-4A65C7AEB8C5}">
      <dgm:prSet/>
      <dgm:spPr/>
      <dgm:t>
        <a:bodyPr/>
        <a:lstStyle/>
        <a:p>
          <a:endParaRPr lang="en-US"/>
        </a:p>
      </dgm:t>
    </dgm:pt>
    <dgm:pt modelId="{0E77BACE-C277-4A2E-BABE-9E2974890A43}">
      <dgm:prSet phldrT="[Text]" phldr="0"/>
      <dgm:spPr/>
      <dgm:t>
        <a:bodyPr/>
        <a:lstStyle/>
        <a:p>
          <a:pPr rtl="0"/>
          <a:r>
            <a:rPr lang="en-US" dirty="0">
              <a:latin typeface="Arial" panose="020B0604020202020204"/>
            </a:rPr>
            <a:t>Key Partner Oral Health Integration</a:t>
          </a:r>
          <a:endParaRPr lang="en-US" dirty="0"/>
        </a:p>
      </dgm:t>
    </dgm:pt>
    <dgm:pt modelId="{D9C6169A-8475-4B20-A3F2-E216BBD22C5E}" type="parTrans" cxnId="{A657EC34-DA64-4918-A7C3-A7405C1DB917}">
      <dgm:prSet/>
      <dgm:spPr/>
      <dgm:t>
        <a:bodyPr/>
        <a:lstStyle/>
        <a:p>
          <a:endParaRPr lang="en-US"/>
        </a:p>
      </dgm:t>
    </dgm:pt>
    <dgm:pt modelId="{995AB840-D687-407C-84B3-6B8AF9B53218}" type="sibTrans" cxnId="{A657EC34-DA64-4918-A7C3-A7405C1DB917}">
      <dgm:prSet/>
      <dgm:spPr/>
      <dgm:t>
        <a:bodyPr/>
        <a:lstStyle/>
        <a:p>
          <a:endParaRPr lang="en-US"/>
        </a:p>
      </dgm:t>
    </dgm:pt>
    <dgm:pt modelId="{83049100-F916-4704-B0EB-E98D28235DA6}">
      <dgm:prSet phldrT="[Text]" phldr="0"/>
      <dgm:spPr/>
      <dgm:t>
        <a:bodyPr/>
        <a:lstStyle/>
        <a:p>
          <a:r>
            <a:rPr lang="en-US" b="0" dirty="0"/>
            <a:t>Trained all Family Health Services programs and 100 staff on dental referral pathways; 95% found it very helpful and 100% would recommend the training.</a:t>
          </a:r>
        </a:p>
      </dgm:t>
    </dgm:pt>
    <dgm:pt modelId="{B756E3A1-37E8-4749-A92C-2DC5332427CC}" type="parTrans" cxnId="{069FB0A5-1DE0-49D5-9B84-7355BEEC24CE}">
      <dgm:prSet/>
      <dgm:spPr/>
      <dgm:t>
        <a:bodyPr/>
        <a:lstStyle/>
        <a:p>
          <a:endParaRPr lang="en-US"/>
        </a:p>
      </dgm:t>
    </dgm:pt>
    <dgm:pt modelId="{947F67B2-4ABF-45EE-ADCC-BEF17CD4299D}" type="sibTrans" cxnId="{069FB0A5-1DE0-49D5-9B84-7355BEEC24CE}">
      <dgm:prSet/>
      <dgm:spPr/>
      <dgm:t>
        <a:bodyPr/>
        <a:lstStyle/>
        <a:p>
          <a:endParaRPr lang="en-US"/>
        </a:p>
      </dgm:t>
    </dgm:pt>
    <dgm:pt modelId="{78B9AB12-ECD5-4349-AB5D-80035330FB4A}">
      <dgm:prSet phldr="0"/>
      <dgm:spPr/>
      <dgm:t>
        <a:bodyPr/>
        <a:lstStyle/>
        <a:p>
          <a:pPr algn="l" rtl="0"/>
          <a:r>
            <a:rPr lang="en-US" b="0" dirty="0">
              <a:latin typeface="Arial" panose="020B0604020202020204"/>
            </a:rPr>
            <a:t>Maintained 100</a:t>
          </a:r>
          <a:r>
            <a:rPr lang="en-US" b="0" dirty="0"/>
            <a:t>% KOHA screening coverage at priority schools and supported underreporting sites with focused outreach</a:t>
          </a:r>
          <a:r>
            <a:rPr lang="en-US" b="0" dirty="0">
              <a:latin typeface="Arial"/>
              <a:ea typeface="Calibri"/>
              <a:cs typeface="Arial"/>
            </a:rPr>
            <a:t>.</a:t>
          </a:r>
        </a:p>
      </dgm:t>
    </dgm:pt>
    <dgm:pt modelId="{9A3689DF-6389-4BA8-9F3E-01EB38C0107E}" type="parTrans" cxnId="{F18FA5CD-2FE8-4F17-A8FC-04C9FC815F38}">
      <dgm:prSet/>
      <dgm:spPr/>
      <dgm:t>
        <a:bodyPr/>
        <a:lstStyle/>
        <a:p>
          <a:endParaRPr lang="en-US"/>
        </a:p>
      </dgm:t>
    </dgm:pt>
    <dgm:pt modelId="{7BDF84E1-C9BC-4F46-88E9-505C2CA04856}" type="sibTrans" cxnId="{F18FA5CD-2FE8-4F17-A8FC-04C9FC815F38}">
      <dgm:prSet/>
      <dgm:spPr/>
      <dgm:t>
        <a:bodyPr/>
        <a:lstStyle/>
        <a:p>
          <a:endParaRPr lang="en-US"/>
        </a:p>
      </dgm:t>
    </dgm:pt>
    <dgm:pt modelId="{8945B9BA-1AEF-482E-A589-0606D6597B4C}">
      <dgm:prSet phldr="0"/>
      <dgm:spPr/>
      <dgm:t>
        <a:bodyPr/>
        <a:lstStyle/>
        <a:p>
          <a:pPr algn="l"/>
          <a:r>
            <a:rPr lang="en-US" b="0" dirty="0">
              <a:latin typeface="Arial"/>
              <a:ea typeface="Calibri"/>
              <a:cs typeface="Arial"/>
            </a:rPr>
            <a:t>Began "Oral Health 101" online presentations for parents/caregivers of students at priority schools. </a:t>
          </a:r>
          <a:endParaRPr lang="en-US" b="0" dirty="0">
            <a:latin typeface="Arial"/>
            <a:cs typeface="Arial"/>
          </a:endParaRPr>
        </a:p>
      </dgm:t>
    </dgm:pt>
    <dgm:pt modelId="{E26F79AD-4A76-4389-9986-2715A0763F3C}" type="parTrans" cxnId="{08358620-26C0-443F-A9E3-D228AEB01490}">
      <dgm:prSet/>
      <dgm:spPr/>
      <dgm:t>
        <a:bodyPr/>
        <a:lstStyle/>
        <a:p>
          <a:endParaRPr lang="en-US"/>
        </a:p>
      </dgm:t>
    </dgm:pt>
    <dgm:pt modelId="{4E72DA29-C8A7-4D62-913E-7C4CFBD6D03B}" type="sibTrans" cxnId="{08358620-26C0-443F-A9E3-D228AEB01490}">
      <dgm:prSet/>
      <dgm:spPr/>
      <dgm:t>
        <a:bodyPr/>
        <a:lstStyle/>
        <a:p>
          <a:endParaRPr lang="en-US"/>
        </a:p>
      </dgm:t>
    </dgm:pt>
    <dgm:pt modelId="{5B81B29C-EEDE-466A-BFD9-D8B761394D8B}">
      <dgm:prSet phldr="0"/>
      <dgm:spPr/>
      <dgm:t>
        <a:bodyPr/>
        <a:lstStyle/>
        <a:p>
          <a:pPr algn="l" rtl="0"/>
          <a:r>
            <a:rPr lang="en-US" b="0" dirty="0"/>
            <a:t>Implemented the Brush, Book, Bed</a:t>
          </a:r>
          <a:r>
            <a:rPr lang="en-US" b="0" dirty="0">
              <a:latin typeface="Arial" panose="020B0604020202020204"/>
            </a:rPr>
            <a:t> campaign</a:t>
          </a:r>
          <a:r>
            <a:rPr lang="en-US" b="0" dirty="0"/>
            <a:t> in two pediatric clinics with 1:1 follow-ups; 95% of families adopted the BBB routine, and pediatricians reported more frequent oral health conversations with patients</a:t>
          </a:r>
          <a:r>
            <a:rPr lang="en-US" b="0" dirty="0">
              <a:latin typeface="Arial" panose="020B0604020202020204"/>
            </a:rPr>
            <a:t>.</a:t>
          </a:r>
        </a:p>
      </dgm:t>
    </dgm:pt>
    <dgm:pt modelId="{38B73971-9EDD-4FEF-BCE1-4047976600FE}" type="parTrans" cxnId="{A0B4D22A-F1BA-488A-B24B-FC90D2BEDA94}">
      <dgm:prSet/>
      <dgm:spPr/>
      <dgm:t>
        <a:bodyPr/>
        <a:lstStyle/>
        <a:p>
          <a:endParaRPr lang="en-US"/>
        </a:p>
      </dgm:t>
    </dgm:pt>
    <dgm:pt modelId="{64BB68D4-6B2C-43B3-8E6D-2F160B724618}" type="sibTrans" cxnId="{A0B4D22A-F1BA-488A-B24B-FC90D2BEDA94}">
      <dgm:prSet/>
      <dgm:spPr/>
      <dgm:t>
        <a:bodyPr/>
        <a:lstStyle/>
        <a:p>
          <a:endParaRPr lang="en-US"/>
        </a:p>
      </dgm:t>
    </dgm:pt>
    <dgm:pt modelId="{27F1F8D1-29EB-4FCA-891B-FB59ADA66CEE}">
      <dgm:prSet phldr="0"/>
      <dgm:spPr/>
      <dgm:t>
        <a:bodyPr/>
        <a:lstStyle/>
        <a:p>
          <a:pPr algn="l" rtl="0"/>
          <a:r>
            <a:rPr lang="en-US" b="0" dirty="0"/>
            <a:t>Recruited </a:t>
          </a:r>
          <a:r>
            <a:rPr lang="en-US" b="0" dirty="0">
              <a:latin typeface="Arial" panose="020B0604020202020204"/>
            </a:rPr>
            <a:t>new dentist</a:t>
          </a:r>
          <a:r>
            <a:rPr lang="en-US" b="0" dirty="0"/>
            <a:t> to expand school-based preventive services in three priority districts; launched at one site, with two MOUs pending and additional outreach underway.</a:t>
          </a:r>
          <a:endParaRPr lang="en-US" b="0" dirty="0">
            <a:latin typeface="Arial" panose="020B0604020202020204"/>
          </a:endParaRPr>
        </a:p>
      </dgm:t>
    </dgm:pt>
    <dgm:pt modelId="{FC9404AA-ED33-4686-A769-E564AF26D866}" type="parTrans" cxnId="{E9B96AD1-F584-4FAE-83A0-B53DBD731EF0}">
      <dgm:prSet/>
      <dgm:spPr/>
      <dgm:t>
        <a:bodyPr/>
        <a:lstStyle/>
        <a:p>
          <a:endParaRPr lang="en-US"/>
        </a:p>
      </dgm:t>
    </dgm:pt>
    <dgm:pt modelId="{B2353B0F-7453-4E33-B6C0-A0952329A402}" type="sibTrans" cxnId="{E9B96AD1-F584-4FAE-83A0-B53DBD731EF0}">
      <dgm:prSet/>
      <dgm:spPr/>
      <dgm:t>
        <a:bodyPr/>
        <a:lstStyle/>
        <a:p>
          <a:endParaRPr lang="en-US"/>
        </a:p>
      </dgm:t>
    </dgm:pt>
    <dgm:pt modelId="{1FA48B46-7A6F-48F7-9979-C2C2840E636E}" type="pres">
      <dgm:prSet presAssocID="{5FB11F3E-9B73-4A1B-B583-65D6C2E3FDEE}" presName="linear" presStyleCnt="0">
        <dgm:presLayoutVars>
          <dgm:animLvl val="lvl"/>
          <dgm:resizeHandles val="exact"/>
        </dgm:presLayoutVars>
      </dgm:prSet>
      <dgm:spPr/>
    </dgm:pt>
    <dgm:pt modelId="{8E6EF5B3-94AB-4702-846A-4FA6515796B9}" type="pres">
      <dgm:prSet presAssocID="{127EEF28-C123-494E-8449-FF96D380C545}" presName="parentText" presStyleLbl="node1" presStyleIdx="0" presStyleCnt="2">
        <dgm:presLayoutVars>
          <dgm:chMax val="0"/>
          <dgm:bulletEnabled val="1"/>
        </dgm:presLayoutVars>
      </dgm:prSet>
      <dgm:spPr/>
    </dgm:pt>
    <dgm:pt modelId="{5AEAB2EF-A203-4DE6-AC30-DF71A91144E7}" type="pres">
      <dgm:prSet presAssocID="{127EEF28-C123-494E-8449-FF96D380C545}" presName="childText" presStyleLbl="revTx" presStyleIdx="0" presStyleCnt="2">
        <dgm:presLayoutVars>
          <dgm:bulletEnabled val="1"/>
        </dgm:presLayoutVars>
      </dgm:prSet>
      <dgm:spPr/>
    </dgm:pt>
    <dgm:pt modelId="{D28188B2-1AA5-40E5-A259-90642EBAF38F}" type="pres">
      <dgm:prSet presAssocID="{0E77BACE-C277-4A2E-BABE-9E2974890A43}" presName="parentText" presStyleLbl="node1" presStyleIdx="1" presStyleCnt="2">
        <dgm:presLayoutVars>
          <dgm:chMax val="0"/>
          <dgm:bulletEnabled val="1"/>
        </dgm:presLayoutVars>
      </dgm:prSet>
      <dgm:spPr/>
    </dgm:pt>
    <dgm:pt modelId="{36607074-6FF4-4C1C-A776-C1B0887A135F}" type="pres">
      <dgm:prSet presAssocID="{0E77BACE-C277-4A2E-BABE-9E2974890A43}" presName="childText" presStyleLbl="revTx" presStyleIdx="1" presStyleCnt="2">
        <dgm:presLayoutVars>
          <dgm:bulletEnabled val="1"/>
        </dgm:presLayoutVars>
      </dgm:prSet>
      <dgm:spPr/>
    </dgm:pt>
  </dgm:ptLst>
  <dgm:cxnLst>
    <dgm:cxn modelId="{3D5A3102-F084-4EB2-9C86-58A207164583}" type="presOf" srcId="{5FB11F3E-9B73-4A1B-B583-65D6C2E3FDEE}" destId="{1FA48B46-7A6F-48F7-9979-C2C2840E636E}" srcOrd="0" destOrd="0" presId="urn:microsoft.com/office/officeart/2005/8/layout/vList2"/>
    <dgm:cxn modelId="{64813D1B-B8E9-4A27-B921-161622898846}" type="presOf" srcId="{78B9AB12-ECD5-4349-AB5D-80035330FB4A}" destId="{5AEAB2EF-A203-4DE6-AC30-DF71A91144E7}" srcOrd="0" destOrd="1" presId="urn:microsoft.com/office/officeart/2005/8/layout/vList2"/>
    <dgm:cxn modelId="{08358620-26C0-443F-A9E3-D228AEB01490}" srcId="{127EEF28-C123-494E-8449-FF96D380C545}" destId="{8945B9BA-1AEF-482E-A589-0606D6597B4C}" srcOrd="2" destOrd="0" parTransId="{E26F79AD-4A76-4389-9986-2715A0763F3C}" sibTransId="{4E72DA29-C8A7-4D62-913E-7C4CFBD6D03B}"/>
    <dgm:cxn modelId="{A0B4D22A-F1BA-488A-B24B-FC90D2BEDA94}" srcId="{0E77BACE-C277-4A2E-BABE-9E2974890A43}" destId="{5B81B29C-EEDE-466A-BFD9-D8B761394D8B}" srcOrd="1" destOrd="0" parTransId="{38B73971-9EDD-4FEF-BCE1-4047976600FE}" sibTransId="{64BB68D4-6B2C-43B3-8E6D-2F160B724618}"/>
    <dgm:cxn modelId="{06D13F2F-1DE7-472B-A25C-FC9F7A9C1C9D}" type="presOf" srcId="{5B81B29C-EEDE-466A-BFD9-D8B761394D8B}" destId="{36607074-6FF4-4C1C-A776-C1B0887A135F}" srcOrd="0" destOrd="1" presId="urn:microsoft.com/office/officeart/2005/8/layout/vList2"/>
    <dgm:cxn modelId="{A657EC34-DA64-4918-A7C3-A7405C1DB917}" srcId="{5FB11F3E-9B73-4A1B-B583-65D6C2E3FDEE}" destId="{0E77BACE-C277-4A2E-BABE-9E2974890A43}" srcOrd="1" destOrd="0" parTransId="{D9C6169A-8475-4B20-A3F2-E216BBD22C5E}" sibTransId="{995AB840-D687-407C-84B3-6B8AF9B53218}"/>
    <dgm:cxn modelId="{5DE7A55C-903B-42D4-8D4C-0D0712A317F7}" type="presOf" srcId="{127EEF28-C123-494E-8449-FF96D380C545}" destId="{8E6EF5B3-94AB-4702-846A-4FA6515796B9}" srcOrd="0" destOrd="0" presId="urn:microsoft.com/office/officeart/2005/8/layout/vList2"/>
    <dgm:cxn modelId="{51AC256C-19F2-4E53-8D76-774F9B23909B}" type="presOf" srcId="{0E77BACE-C277-4A2E-BABE-9E2974890A43}" destId="{D28188B2-1AA5-40E5-A259-90642EBAF38F}" srcOrd="0" destOrd="0" presId="urn:microsoft.com/office/officeart/2005/8/layout/vList2"/>
    <dgm:cxn modelId="{EB845258-F125-4EAD-9A57-4A65C7AEB8C5}" srcId="{5FB11F3E-9B73-4A1B-B583-65D6C2E3FDEE}" destId="{127EEF28-C123-494E-8449-FF96D380C545}" srcOrd="0" destOrd="0" parTransId="{2E5F0B82-29E3-4942-97F9-C6A3F09A1D0A}" sibTransId="{D366C388-F9A5-4353-95E4-B1FECEFBAC10}"/>
    <dgm:cxn modelId="{069FB0A5-1DE0-49D5-9B84-7355BEEC24CE}" srcId="{0E77BACE-C277-4A2E-BABE-9E2974890A43}" destId="{83049100-F916-4704-B0EB-E98D28235DA6}" srcOrd="0" destOrd="0" parTransId="{B756E3A1-37E8-4749-A92C-2DC5332427CC}" sibTransId="{947F67B2-4ABF-45EE-ADCC-BEF17CD4299D}"/>
    <dgm:cxn modelId="{55CF71C8-96CC-4E76-91EB-1220D54CBA42}" type="presOf" srcId="{83049100-F916-4704-B0EB-E98D28235DA6}" destId="{36607074-6FF4-4C1C-A776-C1B0887A135F}" srcOrd="0" destOrd="0" presId="urn:microsoft.com/office/officeart/2005/8/layout/vList2"/>
    <dgm:cxn modelId="{F18FA5CD-2FE8-4F17-A8FC-04C9FC815F38}" srcId="{127EEF28-C123-494E-8449-FF96D380C545}" destId="{78B9AB12-ECD5-4349-AB5D-80035330FB4A}" srcOrd="1" destOrd="0" parTransId="{9A3689DF-6389-4BA8-9F3E-01EB38C0107E}" sibTransId="{7BDF84E1-C9BC-4F46-88E9-505C2CA04856}"/>
    <dgm:cxn modelId="{E9B96AD1-F584-4FAE-83A0-B53DBD731EF0}" srcId="{127EEF28-C123-494E-8449-FF96D380C545}" destId="{27F1F8D1-29EB-4FCA-891B-FB59ADA66CEE}" srcOrd="0" destOrd="0" parTransId="{FC9404AA-ED33-4686-A769-E564AF26D866}" sibTransId="{B2353B0F-7453-4E33-B6C0-A0952329A402}"/>
    <dgm:cxn modelId="{F73A4CE6-575B-41E4-9771-5718CE4A4B0C}" type="presOf" srcId="{27F1F8D1-29EB-4FCA-891B-FB59ADA66CEE}" destId="{5AEAB2EF-A203-4DE6-AC30-DF71A91144E7}" srcOrd="0" destOrd="0" presId="urn:microsoft.com/office/officeart/2005/8/layout/vList2"/>
    <dgm:cxn modelId="{0BF523FA-2C16-413D-938F-F9759F0EB4C2}" type="presOf" srcId="{8945B9BA-1AEF-482E-A589-0606D6597B4C}" destId="{5AEAB2EF-A203-4DE6-AC30-DF71A91144E7}" srcOrd="0" destOrd="2" presId="urn:microsoft.com/office/officeart/2005/8/layout/vList2"/>
    <dgm:cxn modelId="{9E2CF33A-0FA2-4898-9075-5EF16F4CB819}" type="presParOf" srcId="{1FA48B46-7A6F-48F7-9979-C2C2840E636E}" destId="{8E6EF5B3-94AB-4702-846A-4FA6515796B9}" srcOrd="0" destOrd="0" presId="urn:microsoft.com/office/officeart/2005/8/layout/vList2"/>
    <dgm:cxn modelId="{A7B0D7DD-8602-47AA-B9B3-021306169989}" type="presParOf" srcId="{1FA48B46-7A6F-48F7-9979-C2C2840E636E}" destId="{5AEAB2EF-A203-4DE6-AC30-DF71A91144E7}" srcOrd="1" destOrd="0" presId="urn:microsoft.com/office/officeart/2005/8/layout/vList2"/>
    <dgm:cxn modelId="{DC4D8C1F-7195-491F-8425-95CC6F2F40A7}" type="presParOf" srcId="{1FA48B46-7A6F-48F7-9979-C2C2840E636E}" destId="{D28188B2-1AA5-40E5-A259-90642EBAF38F}" srcOrd="2" destOrd="0" presId="urn:microsoft.com/office/officeart/2005/8/layout/vList2"/>
    <dgm:cxn modelId="{F08C7614-2C18-415C-9DC4-CD34DDAD8DE7}" type="presParOf" srcId="{1FA48B46-7A6F-48F7-9979-C2C2840E636E}" destId="{36607074-6FF4-4C1C-A776-C1B0887A135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1D628-312D-429E-BF08-DE6E48E2ECC3}">
      <dsp:nvSpPr>
        <dsp:cNvPr id="0" name=""/>
        <dsp:cNvSpPr/>
      </dsp:nvSpPr>
      <dsp:spPr>
        <a:xfrm>
          <a:off x="807132" y="-404172"/>
          <a:ext cx="7191654" cy="7191654"/>
        </a:xfrm>
        <a:prstGeom prst="circularArrow">
          <a:avLst>
            <a:gd name="adj1" fmla="val 5544"/>
            <a:gd name="adj2" fmla="val 330680"/>
            <a:gd name="adj3" fmla="val 15603238"/>
            <a:gd name="adj4" fmla="val 16345227"/>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71B264-97E2-453E-83C0-B4A1AF9B8A75}">
      <dsp:nvSpPr>
        <dsp:cNvPr id="0" name=""/>
        <dsp:cNvSpPr/>
      </dsp:nvSpPr>
      <dsp:spPr>
        <a:xfrm>
          <a:off x="4165471" y="7114"/>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Alameada</a:t>
          </a:r>
          <a:endParaRPr lang="en-US" sz="500" kern="1200" dirty="0"/>
        </a:p>
      </dsp:txBody>
      <dsp:txXfrm>
        <a:off x="4176418" y="18061"/>
        <a:ext cx="426616" cy="202361"/>
      </dsp:txXfrm>
    </dsp:sp>
    <dsp:sp modelId="{9E175D86-968C-4B83-877F-05F68B73E947}">
      <dsp:nvSpPr>
        <dsp:cNvPr id="0" name=""/>
        <dsp:cNvSpPr/>
      </dsp:nvSpPr>
      <dsp:spPr>
        <a:xfrm>
          <a:off x="4683763" y="51227"/>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Berkeley</a:t>
          </a:r>
          <a:endParaRPr lang="en-US" sz="500" kern="1200" dirty="0"/>
        </a:p>
      </dsp:txBody>
      <dsp:txXfrm>
        <a:off x="4694710" y="62174"/>
        <a:ext cx="426616" cy="202361"/>
      </dsp:txXfrm>
    </dsp:sp>
    <dsp:sp modelId="{6C8D4AE8-6C3E-4354-818D-B08A508DF078}">
      <dsp:nvSpPr>
        <dsp:cNvPr id="0" name=""/>
        <dsp:cNvSpPr/>
      </dsp:nvSpPr>
      <dsp:spPr>
        <a:xfrm>
          <a:off x="5187145" y="182298"/>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Contra Costa</a:t>
          </a:r>
          <a:endParaRPr lang="en-US" sz="500" kern="1200" dirty="0"/>
        </a:p>
      </dsp:txBody>
      <dsp:txXfrm>
        <a:off x="5198092" y="193245"/>
        <a:ext cx="426616" cy="202361"/>
      </dsp:txXfrm>
    </dsp:sp>
    <dsp:sp modelId="{F8CBFD95-A102-4093-95F1-A3897A7018B9}">
      <dsp:nvSpPr>
        <dsp:cNvPr id="0" name=""/>
        <dsp:cNvSpPr/>
      </dsp:nvSpPr>
      <dsp:spPr>
        <a:xfrm>
          <a:off x="5661136" y="396555"/>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Del Norte</a:t>
          </a:r>
        </a:p>
      </dsp:txBody>
      <dsp:txXfrm>
        <a:off x="5672083" y="407502"/>
        <a:ext cx="426616" cy="202361"/>
      </dsp:txXfrm>
    </dsp:sp>
    <dsp:sp modelId="{6746A4A4-2BE8-48F4-8E04-CBD0D75CCF53}">
      <dsp:nvSpPr>
        <dsp:cNvPr id="0" name=""/>
        <dsp:cNvSpPr/>
      </dsp:nvSpPr>
      <dsp:spPr>
        <a:xfrm>
          <a:off x="6092098" y="687835"/>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Eldorado and Alpine</a:t>
          </a:r>
          <a:endParaRPr lang="en-US" sz="500" kern="1200" dirty="0"/>
        </a:p>
      </dsp:txBody>
      <dsp:txXfrm>
        <a:off x="6103045" y="698782"/>
        <a:ext cx="426616" cy="202361"/>
      </dsp:txXfrm>
    </dsp:sp>
    <dsp:sp modelId="{38CF1C8A-35BC-49A9-B036-6FFFFB4656B5}">
      <dsp:nvSpPr>
        <dsp:cNvPr id="0" name=""/>
        <dsp:cNvSpPr/>
      </dsp:nvSpPr>
      <dsp:spPr>
        <a:xfrm>
          <a:off x="6467635" y="1047758"/>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Fresno</a:t>
          </a:r>
          <a:endParaRPr lang="en-US" sz="500" kern="1200" dirty="0"/>
        </a:p>
      </dsp:txBody>
      <dsp:txXfrm>
        <a:off x="6478582" y="1058705"/>
        <a:ext cx="426616" cy="202361"/>
      </dsp:txXfrm>
    </dsp:sp>
    <dsp:sp modelId="{1902845C-1571-48F9-8EE3-A4344A1470C5}">
      <dsp:nvSpPr>
        <dsp:cNvPr id="0" name=""/>
        <dsp:cNvSpPr/>
      </dsp:nvSpPr>
      <dsp:spPr>
        <a:xfrm>
          <a:off x="6776944" y="1465970"/>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Glenn</a:t>
          </a:r>
        </a:p>
      </dsp:txBody>
      <dsp:txXfrm>
        <a:off x="6787891" y="1476917"/>
        <a:ext cx="426616" cy="202361"/>
      </dsp:txXfrm>
    </dsp:sp>
    <dsp:sp modelId="{B048CC46-3481-4107-851B-1E5737327426}">
      <dsp:nvSpPr>
        <dsp:cNvPr id="0" name=""/>
        <dsp:cNvSpPr/>
      </dsp:nvSpPr>
      <dsp:spPr>
        <a:xfrm>
          <a:off x="7011124" y="1930440"/>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Kern</a:t>
          </a:r>
          <a:endParaRPr lang="en-US" sz="500" kern="1200" dirty="0"/>
        </a:p>
      </dsp:txBody>
      <dsp:txXfrm>
        <a:off x="7022071" y="1941387"/>
        <a:ext cx="426616" cy="202361"/>
      </dsp:txXfrm>
    </dsp:sp>
    <dsp:sp modelId="{C85354EF-BFC1-46F6-9224-A1C180BC4811}">
      <dsp:nvSpPr>
        <dsp:cNvPr id="0" name=""/>
        <dsp:cNvSpPr/>
      </dsp:nvSpPr>
      <dsp:spPr>
        <a:xfrm>
          <a:off x="7163441" y="2427805"/>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Lassen</a:t>
          </a:r>
        </a:p>
      </dsp:txBody>
      <dsp:txXfrm>
        <a:off x="7174388" y="2438752"/>
        <a:ext cx="426616" cy="202361"/>
      </dsp:txXfrm>
    </dsp:sp>
    <dsp:sp modelId="{7ED256BF-68A2-4B80-B45A-80AD9AF7F393}">
      <dsp:nvSpPr>
        <dsp:cNvPr id="0" name=""/>
        <dsp:cNvSpPr/>
      </dsp:nvSpPr>
      <dsp:spPr>
        <a:xfrm>
          <a:off x="7229511" y="2943759"/>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Los Angeles</a:t>
          </a:r>
        </a:p>
      </dsp:txBody>
      <dsp:txXfrm>
        <a:off x="7240458" y="2954706"/>
        <a:ext cx="426616" cy="202361"/>
      </dsp:txXfrm>
    </dsp:sp>
    <dsp:sp modelId="{834A62B6-3CBF-44C4-B419-C934159FD34C}">
      <dsp:nvSpPr>
        <dsp:cNvPr id="0" name=""/>
        <dsp:cNvSpPr/>
      </dsp:nvSpPr>
      <dsp:spPr>
        <a:xfrm>
          <a:off x="7207435" y="3463456"/>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Marin</a:t>
          </a:r>
          <a:endParaRPr lang="en-US" sz="500" kern="1200" dirty="0"/>
        </a:p>
      </dsp:txBody>
      <dsp:txXfrm>
        <a:off x="7218382" y="3474403"/>
        <a:ext cx="426616" cy="202361"/>
      </dsp:txXfrm>
    </dsp:sp>
    <dsp:sp modelId="{3D802374-5CFC-48EA-809C-2FBF8CD1EE1E}">
      <dsp:nvSpPr>
        <dsp:cNvPr id="0" name=""/>
        <dsp:cNvSpPr/>
      </dsp:nvSpPr>
      <dsp:spPr>
        <a:xfrm>
          <a:off x="7097846" y="3971947"/>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Mendocino</a:t>
          </a:r>
        </a:p>
      </dsp:txBody>
      <dsp:txXfrm>
        <a:off x="7108793" y="3982894"/>
        <a:ext cx="426616" cy="202361"/>
      </dsp:txXfrm>
    </dsp:sp>
    <dsp:sp modelId="{9C47602C-04CD-4AC7-9BD7-4C74AF35E368}">
      <dsp:nvSpPr>
        <dsp:cNvPr id="0" name=""/>
        <dsp:cNvSpPr/>
      </dsp:nvSpPr>
      <dsp:spPr>
        <a:xfrm>
          <a:off x="6903899" y="4454604"/>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Modoc</a:t>
          </a:r>
          <a:endParaRPr lang="en-US" sz="500" kern="1200" dirty="0"/>
        </a:p>
      </dsp:txBody>
      <dsp:txXfrm>
        <a:off x="6914846" y="4465551"/>
        <a:ext cx="426616" cy="202361"/>
      </dsp:txXfrm>
    </dsp:sp>
    <dsp:sp modelId="{37686F1C-392E-4167-9BE2-ADA393098400}">
      <dsp:nvSpPr>
        <dsp:cNvPr id="0" name=""/>
        <dsp:cNvSpPr/>
      </dsp:nvSpPr>
      <dsp:spPr>
        <a:xfrm>
          <a:off x="6631172" y="4897540"/>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Mono</a:t>
          </a:r>
        </a:p>
      </dsp:txBody>
      <dsp:txXfrm>
        <a:off x="6642119" y="4908487"/>
        <a:ext cx="426616" cy="202361"/>
      </dsp:txXfrm>
    </dsp:sp>
    <dsp:sp modelId="{B64D2FEA-A209-45B7-972F-6146FC49980B}">
      <dsp:nvSpPr>
        <dsp:cNvPr id="0" name=""/>
        <dsp:cNvSpPr/>
      </dsp:nvSpPr>
      <dsp:spPr>
        <a:xfrm>
          <a:off x="6287512" y="5288015"/>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Monterey</a:t>
          </a:r>
          <a:endParaRPr lang="en-US" sz="500" kern="1200" dirty="0"/>
        </a:p>
      </dsp:txBody>
      <dsp:txXfrm>
        <a:off x="6298459" y="5298962"/>
        <a:ext cx="426616" cy="202361"/>
      </dsp:txXfrm>
    </dsp:sp>
    <dsp:sp modelId="{CCD37414-5DE4-47F0-AE0D-C45D59B003CC}">
      <dsp:nvSpPr>
        <dsp:cNvPr id="0" name=""/>
        <dsp:cNvSpPr/>
      </dsp:nvSpPr>
      <dsp:spPr>
        <a:xfrm>
          <a:off x="5882804" y="5614794"/>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Nevada</a:t>
          </a:r>
          <a:endParaRPr lang="en-US" sz="500" kern="1200" dirty="0"/>
        </a:p>
      </dsp:txBody>
      <dsp:txXfrm>
        <a:off x="5893751" y="5625741"/>
        <a:ext cx="426616" cy="202361"/>
      </dsp:txXfrm>
    </dsp:sp>
    <dsp:sp modelId="{C8C487C3-C632-4DD0-9015-F8EDEA5AEA97}">
      <dsp:nvSpPr>
        <dsp:cNvPr id="0" name=""/>
        <dsp:cNvSpPr/>
      </dsp:nvSpPr>
      <dsp:spPr>
        <a:xfrm>
          <a:off x="5428691" y="5868476"/>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Orange</a:t>
          </a:r>
        </a:p>
      </dsp:txBody>
      <dsp:txXfrm>
        <a:off x="5439638" y="5879423"/>
        <a:ext cx="426616" cy="202361"/>
      </dsp:txXfrm>
    </dsp:sp>
    <dsp:sp modelId="{F11170FE-7687-4201-9FAA-916AF5ADF147}">
      <dsp:nvSpPr>
        <dsp:cNvPr id="0" name=""/>
        <dsp:cNvSpPr/>
      </dsp:nvSpPr>
      <dsp:spPr>
        <a:xfrm>
          <a:off x="4938238" y="6041764"/>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Pasadena</a:t>
          </a:r>
        </a:p>
      </dsp:txBody>
      <dsp:txXfrm>
        <a:off x="4949185" y="6052711"/>
        <a:ext cx="426616" cy="202361"/>
      </dsp:txXfrm>
    </dsp:sp>
    <dsp:sp modelId="{B330FDEB-28AD-455D-9917-FE78AD358898}">
      <dsp:nvSpPr>
        <dsp:cNvPr id="0" name=""/>
        <dsp:cNvSpPr/>
      </dsp:nvSpPr>
      <dsp:spPr>
        <a:xfrm>
          <a:off x="4425554" y="6129673"/>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Riverside</a:t>
          </a:r>
        </a:p>
      </dsp:txBody>
      <dsp:txXfrm>
        <a:off x="4436501" y="6140620"/>
        <a:ext cx="426616" cy="202361"/>
      </dsp:txXfrm>
    </dsp:sp>
    <dsp:sp modelId="{D17A310B-F10E-4021-8D87-4665BBFB72E3}">
      <dsp:nvSpPr>
        <dsp:cNvPr id="0" name=""/>
        <dsp:cNvSpPr/>
      </dsp:nvSpPr>
      <dsp:spPr>
        <a:xfrm>
          <a:off x="3905388" y="6129673"/>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Sacramento</a:t>
          </a:r>
          <a:endParaRPr lang="en-US" sz="500" kern="1200" dirty="0"/>
        </a:p>
      </dsp:txBody>
      <dsp:txXfrm>
        <a:off x="3916335" y="6140620"/>
        <a:ext cx="426616" cy="202361"/>
      </dsp:txXfrm>
    </dsp:sp>
    <dsp:sp modelId="{0D5F1F4D-2190-43B8-8471-50A6FF4BDADC}">
      <dsp:nvSpPr>
        <dsp:cNvPr id="0" name=""/>
        <dsp:cNvSpPr/>
      </dsp:nvSpPr>
      <dsp:spPr>
        <a:xfrm>
          <a:off x="3392704" y="6041764"/>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San Benito</a:t>
          </a:r>
          <a:endParaRPr lang="en-US" sz="500" kern="1200" dirty="0"/>
        </a:p>
      </dsp:txBody>
      <dsp:txXfrm>
        <a:off x="3403651" y="6052711"/>
        <a:ext cx="426616" cy="202361"/>
      </dsp:txXfrm>
    </dsp:sp>
    <dsp:sp modelId="{04541F44-127B-482A-A3B8-E7D82C58413D}">
      <dsp:nvSpPr>
        <dsp:cNvPr id="0" name=""/>
        <dsp:cNvSpPr/>
      </dsp:nvSpPr>
      <dsp:spPr>
        <a:xfrm>
          <a:off x="2902251" y="5868476"/>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San Bernardino</a:t>
          </a:r>
        </a:p>
      </dsp:txBody>
      <dsp:txXfrm>
        <a:off x="2913198" y="5879423"/>
        <a:ext cx="426616" cy="202361"/>
      </dsp:txXfrm>
    </dsp:sp>
    <dsp:sp modelId="{A8C33565-4C07-4279-8EB8-2D7C5F3F0E19}">
      <dsp:nvSpPr>
        <dsp:cNvPr id="0" name=""/>
        <dsp:cNvSpPr/>
      </dsp:nvSpPr>
      <dsp:spPr>
        <a:xfrm>
          <a:off x="2448138" y="5614794"/>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San Diego</a:t>
          </a:r>
        </a:p>
      </dsp:txBody>
      <dsp:txXfrm>
        <a:off x="2459085" y="5625741"/>
        <a:ext cx="426616" cy="202361"/>
      </dsp:txXfrm>
    </dsp:sp>
    <dsp:sp modelId="{2CE11FAF-8449-4353-85BA-958C569017E8}">
      <dsp:nvSpPr>
        <dsp:cNvPr id="0" name=""/>
        <dsp:cNvSpPr/>
      </dsp:nvSpPr>
      <dsp:spPr>
        <a:xfrm>
          <a:off x="2043431" y="5288015"/>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San Francisco</a:t>
          </a:r>
        </a:p>
      </dsp:txBody>
      <dsp:txXfrm>
        <a:off x="2054378" y="5298962"/>
        <a:ext cx="426616" cy="202361"/>
      </dsp:txXfrm>
    </dsp:sp>
    <dsp:sp modelId="{E4A13CAE-32C3-462D-BC61-6CD0C70F6321}">
      <dsp:nvSpPr>
        <dsp:cNvPr id="0" name=""/>
        <dsp:cNvSpPr/>
      </dsp:nvSpPr>
      <dsp:spPr>
        <a:xfrm>
          <a:off x="1699770" y="4897540"/>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San Joaqyin</a:t>
          </a:r>
          <a:endParaRPr lang="en-US" sz="500" kern="1200" dirty="0"/>
        </a:p>
      </dsp:txBody>
      <dsp:txXfrm>
        <a:off x="1710717" y="4908487"/>
        <a:ext cx="426616" cy="202361"/>
      </dsp:txXfrm>
    </dsp:sp>
    <dsp:sp modelId="{D2894750-FA86-44B8-BAF7-82C509ACBF11}">
      <dsp:nvSpPr>
        <dsp:cNvPr id="0" name=""/>
        <dsp:cNvSpPr/>
      </dsp:nvSpPr>
      <dsp:spPr>
        <a:xfrm>
          <a:off x="1427043" y="4454604"/>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San Mateo</a:t>
          </a:r>
        </a:p>
      </dsp:txBody>
      <dsp:txXfrm>
        <a:off x="1437990" y="4465551"/>
        <a:ext cx="426616" cy="202361"/>
      </dsp:txXfrm>
    </dsp:sp>
    <dsp:sp modelId="{1272D50E-A393-4F7C-8DEA-4EA669921C79}">
      <dsp:nvSpPr>
        <dsp:cNvPr id="0" name=""/>
        <dsp:cNvSpPr/>
      </dsp:nvSpPr>
      <dsp:spPr>
        <a:xfrm>
          <a:off x="1233096" y="3971947"/>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Shasta</a:t>
          </a:r>
        </a:p>
      </dsp:txBody>
      <dsp:txXfrm>
        <a:off x="1244043" y="3982894"/>
        <a:ext cx="426616" cy="202361"/>
      </dsp:txXfrm>
    </dsp:sp>
    <dsp:sp modelId="{06C55B5E-B604-42FF-8AE0-973EED786B8E}">
      <dsp:nvSpPr>
        <dsp:cNvPr id="0" name=""/>
        <dsp:cNvSpPr/>
      </dsp:nvSpPr>
      <dsp:spPr>
        <a:xfrm>
          <a:off x="1123507" y="3463456"/>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Sierra</a:t>
          </a:r>
          <a:endParaRPr lang="en-US" sz="500" kern="1200" dirty="0"/>
        </a:p>
      </dsp:txBody>
      <dsp:txXfrm>
        <a:off x="1134454" y="3474403"/>
        <a:ext cx="426616" cy="202361"/>
      </dsp:txXfrm>
    </dsp:sp>
    <dsp:sp modelId="{A15315C4-1980-4A7A-9F35-AD7A8D6262C5}">
      <dsp:nvSpPr>
        <dsp:cNvPr id="0" name=""/>
        <dsp:cNvSpPr/>
      </dsp:nvSpPr>
      <dsp:spPr>
        <a:xfrm>
          <a:off x="1101431" y="2943759"/>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Siskiyou</a:t>
          </a:r>
          <a:endParaRPr lang="en-US" sz="500" kern="1200" dirty="0"/>
        </a:p>
      </dsp:txBody>
      <dsp:txXfrm>
        <a:off x="1112378" y="2954706"/>
        <a:ext cx="426616" cy="202361"/>
      </dsp:txXfrm>
    </dsp:sp>
    <dsp:sp modelId="{41419198-C7E6-422E-9777-472440A74280}">
      <dsp:nvSpPr>
        <dsp:cNvPr id="0" name=""/>
        <dsp:cNvSpPr/>
      </dsp:nvSpPr>
      <dsp:spPr>
        <a:xfrm>
          <a:off x="1167501" y="2427805"/>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Solano</a:t>
          </a:r>
        </a:p>
      </dsp:txBody>
      <dsp:txXfrm>
        <a:off x="1178448" y="2438752"/>
        <a:ext cx="426616" cy="202361"/>
      </dsp:txXfrm>
    </dsp:sp>
    <dsp:sp modelId="{89310A39-2756-4353-B065-BF2FBC64E0D1}">
      <dsp:nvSpPr>
        <dsp:cNvPr id="0" name=""/>
        <dsp:cNvSpPr/>
      </dsp:nvSpPr>
      <dsp:spPr>
        <a:xfrm>
          <a:off x="1319818" y="1930440"/>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Stanislaus</a:t>
          </a:r>
        </a:p>
      </dsp:txBody>
      <dsp:txXfrm>
        <a:off x="1330765" y="1941387"/>
        <a:ext cx="426616" cy="202361"/>
      </dsp:txXfrm>
    </dsp:sp>
    <dsp:sp modelId="{26963272-7AB9-4D54-81AE-FCCA2A67F952}">
      <dsp:nvSpPr>
        <dsp:cNvPr id="0" name=""/>
        <dsp:cNvSpPr/>
      </dsp:nvSpPr>
      <dsp:spPr>
        <a:xfrm>
          <a:off x="1553999" y="1465970"/>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Sutter</a:t>
          </a:r>
        </a:p>
      </dsp:txBody>
      <dsp:txXfrm>
        <a:off x="1564946" y="1476917"/>
        <a:ext cx="426616" cy="202361"/>
      </dsp:txXfrm>
    </dsp:sp>
    <dsp:sp modelId="{C5565BA1-BB8D-42D2-8DDF-8D88F3CBB2E5}">
      <dsp:nvSpPr>
        <dsp:cNvPr id="0" name=""/>
        <dsp:cNvSpPr/>
      </dsp:nvSpPr>
      <dsp:spPr>
        <a:xfrm>
          <a:off x="1863307" y="1047758"/>
          <a:ext cx="448510" cy="22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Tehama</a:t>
          </a:r>
          <a:endParaRPr lang="en-US" sz="500" kern="1200" dirty="0"/>
        </a:p>
      </dsp:txBody>
      <dsp:txXfrm>
        <a:off x="1874254" y="1058705"/>
        <a:ext cx="426616" cy="202361"/>
      </dsp:txXfrm>
    </dsp:sp>
    <dsp:sp modelId="{8036C02F-7845-4876-99EF-87025BE0A463}">
      <dsp:nvSpPr>
        <dsp:cNvPr id="0" name=""/>
        <dsp:cNvSpPr/>
      </dsp:nvSpPr>
      <dsp:spPr>
        <a:xfrm>
          <a:off x="2238844" y="687835"/>
          <a:ext cx="448510" cy="2242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Trinity</a:t>
          </a:r>
          <a:endParaRPr lang="en-US" sz="500" kern="1200" dirty="0"/>
        </a:p>
      </dsp:txBody>
      <dsp:txXfrm>
        <a:off x="2249791" y="698782"/>
        <a:ext cx="426616" cy="202361"/>
      </dsp:txXfrm>
    </dsp:sp>
    <dsp:sp modelId="{98E9C38F-B199-4DD1-9596-14F05D7C0851}">
      <dsp:nvSpPr>
        <dsp:cNvPr id="0" name=""/>
        <dsp:cNvSpPr/>
      </dsp:nvSpPr>
      <dsp:spPr>
        <a:xfrm>
          <a:off x="2669807" y="396555"/>
          <a:ext cx="448510" cy="224255"/>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Tulare</a:t>
          </a:r>
          <a:endParaRPr lang="en-US" sz="500" kern="1200" dirty="0"/>
        </a:p>
      </dsp:txBody>
      <dsp:txXfrm>
        <a:off x="2680754" y="407502"/>
        <a:ext cx="426616" cy="202361"/>
      </dsp:txXfrm>
    </dsp:sp>
    <dsp:sp modelId="{63B8430C-4055-4AE6-A1F7-91EA6A9A0B46}">
      <dsp:nvSpPr>
        <dsp:cNvPr id="0" name=""/>
        <dsp:cNvSpPr/>
      </dsp:nvSpPr>
      <dsp:spPr>
        <a:xfrm>
          <a:off x="3143797" y="182298"/>
          <a:ext cx="448510" cy="2242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Tuolumne</a:t>
          </a:r>
          <a:endParaRPr lang="en-US" sz="500" kern="1200" dirty="0"/>
        </a:p>
      </dsp:txBody>
      <dsp:txXfrm>
        <a:off x="3154744" y="193245"/>
        <a:ext cx="426616" cy="202361"/>
      </dsp:txXfrm>
    </dsp:sp>
    <dsp:sp modelId="{DCFAC15F-0343-4841-BDDC-A3CA7322AD2F}">
      <dsp:nvSpPr>
        <dsp:cNvPr id="0" name=""/>
        <dsp:cNvSpPr/>
      </dsp:nvSpPr>
      <dsp:spPr>
        <a:xfrm>
          <a:off x="3647179" y="51227"/>
          <a:ext cx="448510" cy="2242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Yolo</a:t>
          </a:r>
          <a:endParaRPr lang="en-US" sz="500" kern="1200" dirty="0"/>
        </a:p>
      </dsp:txBody>
      <dsp:txXfrm>
        <a:off x="3658126" y="62174"/>
        <a:ext cx="426616" cy="2023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EF5B3-94AB-4702-846A-4FA6515796B9}">
      <dsp:nvSpPr>
        <dsp:cNvPr id="0" name=""/>
        <dsp:cNvSpPr/>
      </dsp:nvSpPr>
      <dsp:spPr>
        <a:xfrm>
          <a:off x="0" y="65938"/>
          <a:ext cx="7852832" cy="631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Arial" panose="020B0604020202020204"/>
            </a:rPr>
            <a:t>School Dental Programs</a:t>
          </a:r>
          <a:endParaRPr lang="en-US" sz="2700" kern="1200" dirty="0"/>
        </a:p>
      </dsp:txBody>
      <dsp:txXfrm>
        <a:off x="30842" y="96780"/>
        <a:ext cx="7791148" cy="570116"/>
      </dsp:txXfrm>
    </dsp:sp>
    <dsp:sp modelId="{5AEAB2EF-A203-4DE6-AC30-DF71A91144E7}">
      <dsp:nvSpPr>
        <dsp:cNvPr id="0" name=""/>
        <dsp:cNvSpPr/>
      </dsp:nvSpPr>
      <dsp:spPr>
        <a:xfrm>
          <a:off x="0" y="697738"/>
          <a:ext cx="7852832" cy="2403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327"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b="0" kern="1200" dirty="0"/>
            <a:t>Recruited </a:t>
          </a:r>
          <a:r>
            <a:rPr lang="en-US" sz="2100" b="0" kern="1200" dirty="0">
              <a:latin typeface="Arial" panose="020B0604020202020204"/>
            </a:rPr>
            <a:t>new dentist</a:t>
          </a:r>
          <a:r>
            <a:rPr lang="en-US" sz="2100" b="0" kern="1200" dirty="0"/>
            <a:t> to expand school-based preventive services in three priority districts; launched at one site, with two MOUs pending and additional outreach underway.</a:t>
          </a:r>
          <a:endParaRPr lang="en-US" sz="2100" b="0" kern="1200" dirty="0">
            <a:latin typeface="Arial" panose="020B0604020202020204"/>
          </a:endParaRPr>
        </a:p>
        <a:p>
          <a:pPr marL="228600" lvl="1" indent="-228600" algn="l" defTabSz="933450" rtl="0">
            <a:lnSpc>
              <a:spcPct val="90000"/>
            </a:lnSpc>
            <a:spcBef>
              <a:spcPct val="0"/>
            </a:spcBef>
            <a:spcAft>
              <a:spcPct val="20000"/>
            </a:spcAft>
            <a:buChar char="•"/>
          </a:pPr>
          <a:r>
            <a:rPr lang="en-US" sz="2100" b="0" kern="1200" dirty="0">
              <a:latin typeface="Arial" panose="020B0604020202020204"/>
            </a:rPr>
            <a:t>Maintained 100</a:t>
          </a:r>
          <a:r>
            <a:rPr lang="en-US" sz="2100" b="0" kern="1200" dirty="0"/>
            <a:t>% KOHA screening coverage at priority schools and supported underreporting sites with focused outreach</a:t>
          </a:r>
          <a:r>
            <a:rPr lang="en-US" sz="2100" b="0" kern="1200" dirty="0">
              <a:latin typeface="Arial"/>
              <a:ea typeface="Calibri"/>
              <a:cs typeface="Arial"/>
            </a:rPr>
            <a:t>.</a:t>
          </a:r>
        </a:p>
        <a:p>
          <a:pPr marL="228600" lvl="1" indent="-228600" algn="l" defTabSz="933450">
            <a:lnSpc>
              <a:spcPct val="90000"/>
            </a:lnSpc>
            <a:spcBef>
              <a:spcPct val="0"/>
            </a:spcBef>
            <a:spcAft>
              <a:spcPct val="20000"/>
            </a:spcAft>
            <a:buChar char="•"/>
          </a:pPr>
          <a:r>
            <a:rPr lang="en-US" sz="2100" b="0" kern="1200" dirty="0">
              <a:latin typeface="Arial"/>
              <a:ea typeface="Calibri"/>
              <a:cs typeface="Arial"/>
            </a:rPr>
            <a:t>Began "Oral Health 101" online presentations for parents/caregivers of students at priority schools. </a:t>
          </a:r>
          <a:endParaRPr lang="en-US" sz="2100" b="0" kern="1200" dirty="0">
            <a:latin typeface="Arial"/>
            <a:cs typeface="Arial"/>
          </a:endParaRPr>
        </a:p>
      </dsp:txBody>
      <dsp:txXfrm>
        <a:off x="0" y="697738"/>
        <a:ext cx="7852832" cy="2403269"/>
      </dsp:txXfrm>
    </dsp:sp>
    <dsp:sp modelId="{D28188B2-1AA5-40E5-A259-90642EBAF38F}">
      <dsp:nvSpPr>
        <dsp:cNvPr id="0" name=""/>
        <dsp:cNvSpPr/>
      </dsp:nvSpPr>
      <dsp:spPr>
        <a:xfrm>
          <a:off x="0" y="3101008"/>
          <a:ext cx="7852832" cy="631800"/>
        </a:xfrm>
        <a:prstGeom prst="roundRect">
          <a:avLst/>
        </a:prstGeom>
        <a:solidFill>
          <a:schemeClr val="accent5">
            <a:hueOff val="1598576"/>
            <a:satOff val="-32271"/>
            <a:lumOff val="-1627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Arial" panose="020B0604020202020204"/>
            </a:rPr>
            <a:t>Key Partner Oral Health Integration</a:t>
          </a:r>
          <a:endParaRPr lang="en-US" sz="2700" kern="1200" dirty="0"/>
        </a:p>
      </dsp:txBody>
      <dsp:txXfrm>
        <a:off x="30842" y="3131850"/>
        <a:ext cx="7791148" cy="570116"/>
      </dsp:txXfrm>
    </dsp:sp>
    <dsp:sp modelId="{36607074-6FF4-4C1C-A776-C1B0887A135F}">
      <dsp:nvSpPr>
        <dsp:cNvPr id="0" name=""/>
        <dsp:cNvSpPr/>
      </dsp:nvSpPr>
      <dsp:spPr>
        <a:xfrm>
          <a:off x="0" y="3732808"/>
          <a:ext cx="7852832" cy="2067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327"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b="0" kern="1200" dirty="0"/>
            <a:t>Trained all Family Health Services programs and 100 staff on dental referral pathways; 95% found it very helpful and 100% would recommend the training.</a:t>
          </a:r>
        </a:p>
        <a:p>
          <a:pPr marL="228600" lvl="1" indent="-228600" algn="l" defTabSz="933450" rtl="0">
            <a:lnSpc>
              <a:spcPct val="90000"/>
            </a:lnSpc>
            <a:spcBef>
              <a:spcPct val="0"/>
            </a:spcBef>
            <a:spcAft>
              <a:spcPct val="20000"/>
            </a:spcAft>
            <a:buChar char="•"/>
          </a:pPr>
          <a:r>
            <a:rPr lang="en-US" sz="2100" b="0" kern="1200" dirty="0"/>
            <a:t>Implemented the Brush, Book, Bed</a:t>
          </a:r>
          <a:r>
            <a:rPr lang="en-US" sz="2100" b="0" kern="1200" dirty="0">
              <a:latin typeface="Arial" panose="020B0604020202020204"/>
            </a:rPr>
            <a:t> campaign</a:t>
          </a:r>
          <a:r>
            <a:rPr lang="en-US" sz="2100" b="0" kern="1200" dirty="0"/>
            <a:t> in two pediatric clinics with 1:1 follow-ups; 95% of families adopted the BBB routine, and pediatricians reported more frequent oral health conversations with patients</a:t>
          </a:r>
          <a:r>
            <a:rPr lang="en-US" sz="2100" b="0" kern="1200" dirty="0">
              <a:latin typeface="Arial" panose="020B0604020202020204"/>
            </a:rPr>
            <a:t>.</a:t>
          </a:r>
        </a:p>
      </dsp:txBody>
      <dsp:txXfrm>
        <a:off x="0" y="3732808"/>
        <a:ext cx="7852832" cy="206792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C77C2-516E-4646-9B9C-E9DC24CA8343}" type="datetimeFigureOut">
              <a:rPr lang="en-US" smtClean="0"/>
              <a:t>5/5/2026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2F182-08E6-1645-ABBF-2D59D86DFF5D}" type="slidenum">
              <a:rPr lang="en-US" smtClean="0"/>
              <a:t>‹#›</a:t>
            </a:fld>
            <a:endParaRPr lang="en-US"/>
          </a:p>
        </p:txBody>
      </p:sp>
    </p:spTree>
    <p:extLst>
      <p:ext uri="{BB962C8B-B14F-4D97-AF65-F5344CB8AC3E}">
        <p14:creationId xmlns:p14="http://schemas.microsoft.com/office/powerpoint/2010/main" val="2561671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2F182-08E6-1645-ABBF-2D59D86DFF5D}" type="slidenum">
              <a:rPr lang="en-US" smtClean="0"/>
              <a:t>2</a:t>
            </a:fld>
            <a:endParaRPr lang="en-US"/>
          </a:p>
        </p:txBody>
      </p:sp>
    </p:spTree>
    <p:extLst>
      <p:ext uri="{BB962C8B-B14F-4D97-AF65-F5344CB8AC3E}">
        <p14:creationId xmlns:p14="http://schemas.microsoft.com/office/powerpoint/2010/main" val="835726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2F182-08E6-1645-ABBF-2D59D86DFF5D}" type="slidenum">
              <a:rPr lang="en-US" smtClean="0"/>
              <a:t>39</a:t>
            </a:fld>
            <a:endParaRPr lang="en-US"/>
          </a:p>
        </p:txBody>
      </p:sp>
    </p:spTree>
    <p:extLst>
      <p:ext uri="{BB962C8B-B14F-4D97-AF65-F5344CB8AC3E}">
        <p14:creationId xmlns:p14="http://schemas.microsoft.com/office/powerpoint/2010/main" val="3289778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2F182-08E6-1645-ABBF-2D59D86DFF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092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notes"/>
          <p:cNvSpPr txBox="1">
            <a:spLocks noGrp="1"/>
          </p:cNvSpPr>
          <p:nvPr>
            <p:ph type="body" idx="1"/>
          </p:nvPr>
        </p:nvSpPr>
        <p:spPr>
          <a:xfrm>
            <a:off x="710248" y="4518204"/>
            <a:ext cx="5681980" cy="3696712"/>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a:p>
        </p:txBody>
      </p:sp>
      <p:sp>
        <p:nvSpPr>
          <p:cNvPr id="168" name="Google Shape;168;p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6388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716A-05E4-6D19-392E-3E36B75A6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DFA79-2614-53E3-6500-5B03D1ADD2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7F6C58-3D6F-D17F-EB75-65E09F4779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C7EB87-1546-7D28-3A5D-5A46B74725CE}"/>
              </a:ext>
            </a:extLst>
          </p:cNvPr>
          <p:cNvSpPr>
            <a:spLocks noGrp="1"/>
          </p:cNvSpPr>
          <p:nvPr>
            <p:ph type="sldNum" sz="quarter" idx="5"/>
          </p:nvPr>
        </p:nvSpPr>
        <p:spPr/>
        <p:txBody>
          <a:bodyPr/>
          <a:lstStyle/>
          <a:p>
            <a:fld id="{EA283003-5407-49B6-9028-B29ACDEFB64E}" type="slidenum">
              <a:rPr lang="en-US" smtClean="0"/>
              <a:t>12</a:t>
            </a:fld>
            <a:endParaRPr lang="en-US"/>
          </a:p>
        </p:txBody>
      </p:sp>
    </p:spTree>
    <p:extLst>
      <p:ext uri="{BB962C8B-B14F-4D97-AF65-F5344CB8AC3E}">
        <p14:creationId xmlns:p14="http://schemas.microsoft.com/office/powerpoint/2010/main" val="1558549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2F182-08E6-1645-ABBF-2D59D86DFF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5238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accent6"/>
                </a:solidFill>
              </a:rPr>
              <a:t>What are one to two things that you would like other LOHPs to know about your program?</a:t>
            </a:r>
          </a:p>
          <a:p>
            <a:pPr marL="171450" indent="-171450">
              <a:buFontTx/>
              <a:buChar char="-"/>
            </a:pPr>
            <a:r>
              <a:rPr lang="en-US" dirty="0"/>
              <a:t>Providing resources educating the community about Oral Health through our program BBB</a:t>
            </a:r>
          </a:p>
          <a:p>
            <a:pPr marL="171450" indent="-171450">
              <a:buFontTx/>
              <a:buChar char="-"/>
            </a:pPr>
            <a:r>
              <a:rPr lang="en-US" dirty="0"/>
              <a:t>Getting community members connected to a dental provider by using our referrals </a:t>
            </a:r>
          </a:p>
          <a:p>
            <a:pPr marL="171450" indent="-171450">
              <a:buFontTx/>
              <a:buChar char="-"/>
            </a:pPr>
            <a:endParaRPr lang="en-US" dirty="0"/>
          </a:p>
          <a:p>
            <a:pPr marL="171450" indent="-171450">
              <a:buFontTx/>
              <a:buChar char="-"/>
            </a:pPr>
            <a:endParaRPr lang="en-US" dirty="0"/>
          </a:p>
          <a:p>
            <a:pPr marL="171450" indent="-171450">
              <a:buFontTx/>
              <a:buChar char="-"/>
            </a:pPr>
            <a:endParaRPr lang="en-US" dirty="0"/>
          </a:p>
          <a:p>
            <a:pPr marL="171450" indent="-171450">
              <a:buFontTx/>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1" dirty="0">
                <a:solidFill>
                  <a:schemeClr val="accent6"/>
                </a:solidFill>
              </a:rPr>
              <a:t>What are your most impactful achievements you are proud of during this grant cycle?</a:t>
            </a:r>
            <a:endParaRPr lang="en-US" dirty="0"/>
          </a:p>
          <a:p>
            <a:pPr marL="171450" indent="-171450">
              <a:buFontTx/>
              <a:buChar char="-"/>
            </a:pPr>
            <a:r>
              <a:rPr lang="en-US" dirty="0"/>
              <a:t>Highlight AI </a:t>
            </a:r>
          </a:p>
          <a:p>
            <a:pPr marL="171450" indent="-171450">
              <a:buFontTx/>
              <a:buChar char="-"/>
            </a:pPr>
            <a:r>
              <a:rPr lang="en-US" dirty="0"/>
              <a:t>KOHA has improved by 78% 2x times greater than the state average </a:t>
            </a:r>
          </a:p>
          <a:p>
            <a:pPr marL="171450" indent="-171450">
              <a:buFontTx/>
              <a:buChar char="-"/>
            </a:pPr>
            <a:r>
              <a:rPr lang="en-US" dirty="0"/>
              <a:t>Outreach efforts have been made and more events have been added- reaching desert center a very rural community assisted in educating them – </a:t>
            </a:r>
            <a:r>
              <a:rPr lang="en-US" dirty="0" err="1"/>
              <a:t>gerismiles</a:t>
            </a:r>
            <a:r>
              <a:rPr lang="en-US" dirty="0"/>
              <a:t> sent out </a:t>
            </a:r>
            <a:r>
              <a:rPr lang="en-US" dirty="0" err="1"/>
              <a:t>rdas</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2F182-08E6-1645-ABBF-2D59D86DFF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5704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slide is a picture of one of the many brushing programs in Kindergarten.  The second slide is 3 highlights and one achievement most proud of.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2F182-08E6-1645-ABBF-2D59D86DFF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2667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2F182-08E6-1645-ABBF-2D59D86DFF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8313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2F182-08E6-1645-ABBF-2D59D86DFF5D}" type="slidenum">
              <a:rPr lang="en-US" smtClean="0"/>
              <a:t>37</a:t>
            </a:fld>
            <a:endParaRPr lang="en-US"/>
          </a:p>
        </p:txBody>
      </p:sp>
    </p:spTree>
    <p:extLst>
      <p:ext uri="{BB962C8B-B14F-4D97-AF65-F5344CB8AC3E}">
        <p14:creationId xmlns:p14="http://schemas.microsoft.com/office/powerpoint/2010/main" val="2353289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cdph.ca.gov/" TargetMode="Externa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No Photo">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FDC776-411E-D410-64CB-F81B6BDCC2E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330D1A-B1C7-4D50-528A-6FC01A4AF7BF}"/>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450A934-4000-1FE1-2845-E46DBCF43E48}"/>
              </a:ext>
            </a:extLst>
          </p:cNvPr>
          <p:cNvSpPr>
            <a:spLocks noGrp="1"/>
          </p:cNvSpPr>
          <p:nvPr>
            <p:ph type="subTitle" idx="1"/>
          </p:nvPr>
        </p:nvSpPr>
        <p:spPr>
          <a:xfrm>
            <a:off x="576942" y="4042911"/>
            <a:ext cx="7358744" cy="101894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9E65554-94AF-4104-9631-1DBCC83B8EEA}"/>
              </a:ext>
            </a:extLst>
          </p:cNvPr>
          <p:cNvSpPr>
            <a:spLocks noGrp="1"/>
          </p:cNvSpPr>
          <p:nvPr>
            <p:ph type="dt" sz="half" idx="10"/>
          </p:nvPr>
        </p:nvSpPr>
        <p:spPr>
          <a:xfrm>
            <a:off x="318721" y="6180982"/>
            <a:ext cx="2743200" cy="365125"/>
          </a:xfrm>
          <a:prstGeom prst="rect">
            <a:avLst/>
          </a:prstGeom>
        </p:spPr>
        <p:txBody>
          <a:bodyPr/>
          <a:lstStyle>
            <a:lvl1pPr>
              <a:defRPr>
                <a:solidFill>
                  <a:schemeClr val="bg1"/>
                </a:solidFill>
              </a:defRPr>
            </a:lvl1pPr>
          </a:lstStyle>
          <a:p>
            <a:fld id="{DAB72782-4FC2-2345-95EA-7B1A1228565D}" type="datetimeFigureOut">
              <a:rPr lang="en-US" smtClean="0"/>
              <a:pPr/>
              <a:t>5/5/2026</a:t>
            </a:fld>
            <a:endParaRPr lang="en-US" dirty="0"/>
          </a:p>
        </p:txBody>
      </p:sp>
      <p:pic>
        <p:nvPicPr>
          <p:cNvPr id="6" name="Picture 5" descr="The California Department of Public Health Logo.">
            <a:extLst>
              <a:ext uri="{FF2B5EF4-FFF2-40B4-BE49-F238E27FC236}">
                <a16:creationId xmlns:a16="http://schemas.microsoft.com/office/drawing/2014/main" id="{BA960E11-0E6F-471E-5035-5887659A0AF3}"/>
              </a:ext>
            </a:extLst>
          </p:cNvPr>
          <p:cNvPicPr>
            <a:picLocks noChangeAspect="1"/>
          </p:cNvPicPr>
          <p:nvPr userDrawn="1"/>
        </p:nvPicPr>
        <p:blipFill>
          <a:blip r:embed="rId3"/>
          <a:stretch>
            <a:fillRect/>
          </a:stretch>
        </p:blipFill>
        <p:spPr>
          <a:xfrm>
            <a:off x="332668" y="310705"/>
            <a:ext cx="2063967" cy="914400"/>
          </a:xfrm>
          <a:prstGeom prst="rect">
            <a:avLst/>
          </a:prstGeom>
        </p:spPr>
      </p:pic>
    </p:spTree>
    <p:extLst>
      <p:ext uri="{BB962C8B-B14F-4D97-AF65-F5344CB8AC3E}">
        <p14:creationId xmlns:p14="http://schemas.microsoft.com/office/powerpoint/2010/main" val="2028889219"/>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7 - Photo">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2CDC37-3AB4-77ED-87F4-93A27D8D16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dirty="0"/>
          </a:p>
        </p:txBody>
      </p:sp>
    </p:spTree>
    <p:extLst>
      <p:ext uri="{BB962C8B-B14F-4D97-AF65-F5344CB8AC3E}">
        <p14:creationId xmlns:p14="http://schemas.microsoft.com/office/powerpoint/2010/main" val="4084467315"/>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8 - Photo">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94F039-A79D-8676-939F-C5C433623A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dirty="0"/>
          </a:p>
        </p:txBody>
      </p:sp>
    </p:spTree>
    <p:extLst>
      <p:ext uri="{BB962C8B-B14F-4D97-AF65-F5344CB8AC3E}">
        <p14:creationId xmlns:p14="http://schemas.microsoft.com/office/powerpoint/2010/main" val="3573172611"/>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9 - Photo">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C10EA5-008C-F9EE-3D99-2780D55420C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dirty="0"/>
          </a:p>
        </p:txBody>
      </p:sp>
    </p:spTree>
    <p:extLst>
      <p:ext uri="{BB962C8B-B14F-4D97-AF65-F5344CB8AC3E}">
        <p14:creationId xmlns:p14="http://schemas.microsoft.com/office/powerpoint/2010/main" val="3078901823"/>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10 - Photo">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F9E362-4677-A63B-E965-1F8C1CBE7A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dirty="0"/>
          </a:p>
        </p:txBody>
      </p:sp>
    </p:spTree>
    <p:extLst>
      <p:ext uri="{BB962C8B-B14F-4D97-AF65-F5344CB8AC3E}">
        <p14:creationId xmlns:p14="http://schemas.microsoft.com/office/powerpoint/2010/main" val="2607356469"/>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48B1A7-67A6-4784-1E1F-4B01DB9856B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Content Placeholder 3">
            <a:extLst>
              <a:ext uri="{FF2B5EF4-FFF2-40B4-BE49-F238E27FC236}">
                <a16:creationId xmlns:a16="http://schemas.microsoft.com/office/drawing/2014/main" id="{194C8196-46CC-131B-2850-E5CA6E0251AD}"/>
              </a:ext>
            </a:extLst>
          </p:cNvPr>
          <p:cNvSpPr>
            <a:spLocks noGrp="1"/>
          </p:cNvSpPr>
          <p:nvPr>
            <p:ph sz="half" idx="13"/>
          </p:nvPr>
        </p:nvSpPr>
        <p:spPr>
          <a:xfrm>
            <a:off x="680356" y="1767014"/>
            <a:ext cx="10831285"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Placeholder 1">
            <a:extLst>
              <a:ext uri="{FF2B5EF4-FFF2-40B4-BE49-F238E27FC236}">
                <a16:creationId xmlns:a16="http://schemas.microsoft.com/office/drawing/2014/main" id="{12729927-9666-2E9E-3BF8-41B4A2693F42}"/>
              </a:ext>
            </a:extLst>
          </p:cNvPr>
          <p:cNvSpPr>
            <a:spLocks noGrp="1"/>
          </p:cNvSpPr>
          <p:nvPr>
            <p:ph type="title"/>
          </p:nvPr>
        </p:nvSpPr>
        <p:spPr>
          <a:xfrm>
            <a:off x="680356" y="489634"/>
            <a:ext cx="10831285" cy="99317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0" name="Slide Number Placeholder 5">
            <a:extLst>
              <a:ext uri="{FF2B5EF4-FFF2-40B4-BE49-F238E27FC236}">
                <a16:creationId xmlns:a16="http://schemas.microsoft.com/office/drawing/2014/main" id="{2234ED4D-D82C-7974-398E-9876D0F0DD1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2" name="Picture 1">
            <a:extLst>
              <a:ext uri="{FF2B5EF4-FFF2-40B4-BE49-F238E27FC236}">
                <a16:creationId xmlns:a16="http://schemas.microsoft.com/office/drawing/2014/main" id="{4FC38216-CE61-338F-E871-EDEC31ACF11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514837061"/>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ubhead - 1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18F051-D59E-CB02-C877-1B2BD41F32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Title Placeholder 1">
            <a:extLst>
              <a:ext uri="{FF2B5EF4-FFF2-40B4-BE49-F238E27FC236}">
                <a16:creationId xmlns:a16="http://schemas.microsoft.com/office/drawing/2014/main" id="{9745C3A6-838D-C38D-0FBC-541FEDDADE1B}"/>
              </a:ext>
            </a:extLst>
          </p:cNvPr>
          <p:cNvSpPr>
            <a:spLocks noGrp="1"/>
          </p:cNvSpPr>
          <p:nvPr>
            <p:ph type="title"/>
          </p:nvPr>
        </p:nvSpPr>
        <p:spPr>
          <a:xfrm>
            <a:off x="680357" y="489634"/>
            <a:ext cx="10831286" cy="99317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7A0B1472-4AB9-A8B0-BA1D-567E746FC0A9}"/>
              </a:ext>
            </a:extLst>
          </p:cNvPr>
          <p:cNvSpPr>
            <a:spLocks noGrp="1"/>
          </p:cNvSpPr>
          <p:nvPr>
            <p:ph type="body" idx="1"/>
          </p:nvPr>
        </p:nvSpPr>
        <p:spPr>
          <a:xfrm>
            <a:off x="680356" y="1767015"/>
            <a:ext cx="10839447"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47F9DEF9-C2EB-67B2-9454-E88FFA4BAEB6}"/>
              </a:ext>
            </a:extLst>
          </p:cNvPr>
          <p:cNvSpPr>
            <a:spLocks noGrp="1"/>
          </p:cNvSpPr>
          <p:nvPr>
            <p:ph sz="half" idx="13"/>
          </p:nvPr>
        </p:nvSpPr>
        <p:spPr>
          <a:xfrm>
            <a:off x="680356" y="2348089"/>
            <a:ext cx="10831285" cy="3682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5">
            <a:extLst>
              <a:ext uri="{FF2B5EF4-FFF2-40B4-BE49-F238E27FC236}">
                <a16:creationId xmlns:a16="http://schemas.microsoft.com/office/drawing/2014/main" id="{3EC58D88-3502-A2F5-DC01-8C3A8E7716AE}"/>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2" name="Picture 1">
            <a:extLst>
              <a:ext uri="{FF2B5EF4-FFF2-40B4-BE49-F238E27FC236}">
                <a16:creationId xmlns:a16="http://schemas.microsoft.com/office/drawing/2014/main" id="{E652FC50-666B-2FEE-DFAB-BEF6AA5A961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1552672666"/>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2 Colum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FB08CD-9CDA-91BC-AD38-84493D2714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8ECE62-F40F-2341-4960-D05C7A777879}"/>
              </a:ext>
            </a:extLst>
          </p:cNvPr>
          <p:cNvSpPr>
            <a:spLocks noGrp="1"/>
          </p:cNvSpPr>
          <p:nvPr>
            <p:ph type="title"/>
          </p:nvPr>
        </p:nvSpPr>
        <p:spPr/>
        <p:txBody>
          <a:bodyPr/>
          <a:lstStyle/>
          <a:p>
            <a:r>
              <a:rPr lang="en-US"/>
              <a:t>Click to edit Master title style</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1767014"/>
            <a:ext cx="5181600"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6CBB590-967C-C199-49DB-2ED803A6E305}"/>
              </a:ext>
            </a:extLst>
          </p:cNvPr>
          <p:cNvSpPr>
            <a:spLocks noGrp="1"/>
          </p:cNvSpPr>
          <p:nvPr>
            <p:ph sz="half" idx="2"/>
          </p:nvPr>
        </p:nvSpPr>
        <p:spPr>
          <a:xfrm>
            <a:off x="6330043" y="1767014"/>
            <a:ext cx="5181600"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a:extLst>
              <a:ext uri="{FF2B5EF4-FFF2-40B4-BE49-F238E27FC236}">
                <a16:creationId xmlns:a16="http://schemas.microsoft.com/office/drawing/2014/main" id="{5EF6EBFF-B3F0-4B25-37D7-65A0379C13B1}"/>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3" name="Picture 2">
            <a:extLst>
              <a:ext uri="{FF2B5EF4-FFF2-40B4-BE49-F238E27FC236}">
                <a16:creationId xmlns:a16="http://schemas.microsoft.com/office/drawing/2014/main" id="{8C344827-BBCB-9C0C-9229-6F4DA961843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622935133"/>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ubhead - 2 Column">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029F703-8396-FD41-535C-3D4A53974793}"/>
              </a:ext>
            </a:extLst>
          </p:cNvPr>
          <p:cNvSpPr>
            <a:spLocks noGrp="1"/>
          </p:cNvSpPr>
          <p:nvPr>
            <p:ph type="title"/>
          </p:nvPr>
        </p:nvSpPr>
        <p:spPr>
          <a:xfrm>
            <a:off x="680357" y="489634"/>
            <a:ext cx="10831286" cy="993178"/>
          </a:xfrm>
        </p:spPr>
        <p:txBody>
          <a:bodyPr/>
          <a:lstStyle/>
          <a:p>
            <a:r>
              <a:rPr lang="en-US"/>
              <a:t>Click to edit Master title style</a:t>
            </a:r>
          </a:p>
        </p:txBody>
      </p:sp>
      <p:sp>
        <p:nvSpPr>
          <p:cNvPr id="19" name="Text Placeholder 2">
            <a:extLst>
              <a:ext uri="{FF2B5EF4-FFF2-40B4-BE49-F238E27FC236}">
                <a16:creationId xmlns:a16="http://schemas.microsoft.com/office/drawing/2014/main" id="{B8D311B9-E25A-8BDD-6B75-49F2C8A71BA5}"/>
              </a:ext>
            </a:extLst>
          </p:cNvPr>
          <p:cNvSpPr>
            <a:spLocks noGrp="1"/>
          </p:cNvSpPr>
          <p:nvPr>
            <p:ph type="body" idx="1"/>
          </p:nvPr>
        </p:nvSpPr>
        <p:spPr>
          <a:xfrm>
            <a:off x="680357" y="1767015"/>
            <a:ext cx="5185505"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E693342-C3AE-3116-22EF-8A41D9DC0A21}"/>
              </a:ext>
            </a:extLst>
          </p:cNvPr>
          <p:cNvSpPr>
            <a:spLocks noGrp="1"/>
          </p:cNvSpPr>
          <p:nvPr>
            <p:ph sz="half" idx="13"/>
          </p:nvPr>
        </p:nvSpPr>
        <p:spPr>
          <a:xfrm>
            <a:off x="680357" y="2348089"/>
            <a:ext cx="5181600" cy="3682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E142342-41F5-D931-AE08-CDFE32DC69B4}"/>
              </a:ext>
            </a:extLst>
          </p:cNvPr>
          <p:cNvSpPr>
            <a:spLocks noGrp="1"/>
          </p:cNvSpPr>
          <p:nvPr>
            <p:ph type="body" sz="quarter" idx="3"/>
          </p:nvPr>
        </p:nvSpPr>
        <p:spPr>
          <a:xfrm>
            <a:off x="6328456" y="1767015"/>
            <a:ext cx="5183188"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2003C91E-806F-F65F-2E9B-1A6B60AB30C2}"/>
              </a:ext>
            </a:extLst>
          </p:cNvPr>
          <p:cNvSpPr>
            <a:spLocks noGrp="1"/>
          </p:cNvSpPr>
          <p:nvPr>
            <p:ph sz="half" idx="2"/>
          </p:nvPr>
        </p:nvSpPr>
        <p:spPr>
          <a:xfrm>
            <a:off x="6330043" y="2348089"/>
            <a:ext cx="5181600" cy="3682007"/>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0F139B76-4239-077A-ABCF-41105ACA8D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79"/>
            <a:ext cx="12192000" cy="469702"/>
          </a:xfrm>
          <a:prstGeom prst="rect">
            <a:avLst/>
          </a:prstGeom>
        </p:spPr>
      </p:pic>
      <p:sp>
        <p:nvSpPr>
          <p:cNvPr id="23" name="Slide Number Placeholder 5">
            <a:extLst>
              <a:ext uri="{FF2B5EF4-FFF2-40B4-BE49-F238E27FC236}">
                <a16:creationId xmlns:a16="http://schemas.microsoft.com/office/drawing/2014/main" id="{CFD80724-7C39-0219-8A5A-E13CBB8FEDA8}"/>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2" name="Picture 1">
            <a:extLst>
              <a:ext uri="{FF2B5EF4-FFF2-40B4-BE49-F238E27FC236}">
                <a16:creationId xmlns:a16="http://schemas.microsoft.com/office/drawing/2014/main" id="{A38CF2F4-CBDA-6D82-0371-0BB84347078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810362101"/>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3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1E6AB-FDEC-0089-F740-A045FA133A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8ECE62-F40F-2341-4960-D05C7A777879}"/>
              </a:ext>
            </a:extLst>
          </p:cNvPr>
          <p:cNvSpPr>
            <a:spLocks noGrp="1"/>
          </p:cNvSpPr>
          <p:nvPr>
            <p:ph type="title"/>
          </p:nvPr>
        </p:nvSpPr>
        <p:spPr/>
        <p:txBody>
          <a:bodyPr/>
          <a:lstStyle/>
          <a:p>
            <a:r>
              <a:rPr lang="en-US"/>
              <a:t>Click to edit Master title style</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3">
            <a:extLst>
              <a:ext uri="{FF2B5EF4-FFF2-40B4-BE49-F238E27FC236}">
                <a16:creationId xmlns:a16="http://schemas.microsoft.com/office/drawing/2014/main" id="{2016AD8A-6D2E-D34E-058D-01412EB0CD7C}"/>
              </a:ext>
            </a:extLst>
          </p:cNvPr>
          <p:cNvSpPr>
            <a:spLocks noGrp="1"/>
          </p:cNvSpPr>
          <p:nvPr>
            <p:ph sz="half" idx="14"/>
          </p:nvPr>
        </p:nvSpPr>
        <p:spPr>
          <a:xfrm>
            <a:off x="4399098"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a:extLst>
              <a:ext uri="{FF2B5EF4-FFF2-40B4-BE49-F238E27FC236}">
                <a16:creationId xmlns:a16="http://schemas.microsoft.com/office/drawing/2014/main" id="{00ADF8F6-D46B-6854-A2EC-D0991FD40754}"/>
              </a:ext>
            </a:extLst>
          </p:cNvPr>
          <p:cNvSpPr>
            <a:spLocks noGrp="1"/>
          </p:cNvSpPr>
          <p:nvPr>
            <p:ph sz="half" idx="15"/>
          </p:nvPr>
        </p:nvSpPr>
        <p:spPr>
          <a:xfrm>
            <a:off x="8117658"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0547B261-077C-EFE5-579B-B6F4C86D1F03}"/>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4" name="Picture 3">
            <a:extLst>
              <a:ext uri="{FF2B5EF4-FFF2-40B4-BE49-F238E27FC236}">
                <a16:creationId xmlns:a16="http://schemas.microsoft.com/office/drawing/2014/main" id="{D2CC7594-97CE-7694-3540-6F896718CBCF}"/>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2476187788"/>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ubhead - 3 Colum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C67C5E5-0289-B72A-E325-87F85E29D2E5}"/>
              </a:ext>
            </a:extLst>
          </p:cNvPr>
          <p:cNvSpPr>
            <a:spLocks noGrp="1"/>
          </p:cNvSpPr>
          <p:nvPr>
            <p:ph type="title"/>
          </p:nvPr>
        </p:nvSpPr>
        <p:spPr>
          <a:xfrm>
            <a:off x="680357" y="489634"/>
            <a:ext cx="10831286" cy="993178"/>
          </a:xfrm>
        </p:spPr>
        <p:txBody>
          <a:bodyPr/>
          <a:lstStyle/>
          <a:p>
            <a:r>
              <a:rPr lang="en-US"/>
              <a:t>Click to edit Master title style</a:t>
            </a:r>
          </a:p>
        </p:txBody>
      </p:sp>
      <p:sp>
        <p:nvSpPr>
          <p:cNvPr id="4" name="Text Placeholder 2">
            <a:extLst>
              <a:ext uri="{FF2B5EF4-FFF2-40B4-BE49-F238E27FC236}">
                <a16:creationId xmlns:a16="http://schemas.microsoft.com/office/drawing/2014/main" id="{B24A44B2-D17E-52C8-AEB7-457ADCA5A3ED}"/>
              </a:ext>
            </a:extLst>
          </p:cNvPr>
          <p:cNvSpPr>
            <a:spLocks noGrp="1"/>
          </p:cNvSpPr>
          <p:nvPr>
            <p:ph type="body" idx="1"/>
          </p:nvPr>
        </p:nvSpPr>
        <p:spPr>
          <a:xfrm>
            <a:off x="680357" y="1760767"/>
            <a:ext cx="3393804" cy="472132"/>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a:extLst>
              <a:ext uri="{FF2B5EF4-FFF2-40B4-BE49-F238E27FC236}">
                <a16:creationId xmlns:a16="http://schemas.microsoft.com/office/drawing/2014/main" id="{6D0B1E6F-BDE5-15A4-67E5-7E47DF3AB255}"/>
              </a:ext>
            </a:extLst>
          </p:cNvPr>
          <p:cNvSpPr>
            <a:spLocks noGrp="1"/>
          </p:cNvSpPr>
          <p:nvPr>
            <p:ph type="body" idx="16"/>
          </p:nvPr>
        </p:nvSpPr>
        <p:spPr>
          <a:xfrm>
            <a:off x="4395355" y="1767015"/>
            <a:ext cx="3401288" cy="472132"/>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Content Placeholder 3">
            <a:extLst>
              <a:ext uri="{FF2B5EF4-FFF2-40B4-BE49-F238E27FC236}">
                <a16:creationId xmlns:a16="http://schemas.microsoft.com/office/drawing/2014/main" id="{2016AD8A-6D2E-D34E-058D-01412EB0CD7C}"/>
              </a:ext>
            </a:extLst>
          </p:cNvPr>
          <p:cNvSpPr>
            <a:spLocks noGrp="1"/>
          </p:cNvSpPr>
          <p:nvPr>
            <p:ph sz="half" idx="14"/>
          </p:nvPr>
        </p:nvSpPr>
        <p:spPr>
          <a:xfrm>
            <a:off x="4399098"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3F5CF3D5-79ED-747C-8FD1-E4B100F1A2AC}"/>
              </a:ext>
            </a:extLst>
          </p:cNvPr>
          <p:cNvSpPr>
            <a:spLocks noGrp="1"/>
          </p:cNvSpPr>
          <p:nvPr>
            <p:ph type="body" idx="17"/>
          </p:nvPr>
        </p:nvSpPr>
        <p:spPr>
          <a:xfrm>
            <a:off x="8117165" y="1760767"/>
            <a:ext cx="3401288" cy="478380"/>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00ADF8F6-D46B-6854-A2EC-D0991FD40754}"/>
              </a:ext>
            </a:extLst>
          </p:cNvPr>
          <p:cNvSpPr>
            <a:spLocks noGrp="1"/>
          </p:cNvSpPr>
          <p:nvPr>
            <p:ph sz="half" idx="15"/>
          </p:nvPr>
        </p:nvSpPr>
        <p:spPr>
          <a:xfrm>
            <a:off x="8117658"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E9120C38-7D0D-9945-C483-78E911E1153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0" name="Slide Number Placeholder 5">
            <a:extLst>
              <a:ext uri="{FF2B5EF4-FFF2-40B4-BE49-F238E27FC236}">
                <a16:creationId xmlns:a16="http://schemas.microsoft.com/office/drawing/2014/main" id="{72C94239-BEA7-133A-FEB5-F96641AC1CD4}"/>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2" name="Picture 1">
            <a:extLst>
              <a:ext uri="{FF2B5EF4-FFF2-40B4-BE49-F238E27FC236}">
                <a16:creationId xmlns:a16="http://schemas.microsoft.com/office/drawing/2014/main" id="{136304E4-B8FC-62DB-1E94-266E5903D0B9}"/>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2394975783"/>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511588-8DE0-2C60-4C52-57EE93265F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F8D8295C-3B12-BD00-49BF-F88BD17E781E}"/>
              </a:ext>
              <a:ext uri="{C183D7F6-B498-43B3-948B-1728B52AA6E4}">
                <adec:decorative xmlns:adec="http://schemas.microsoft.com/office/drawing/2017/decorative" val="1"/>
              </a:ext>
            </a:extLst>
          </p:cNvPr>
          <p:cNvPicPr>
            <a:picLocks noChangeAspect="1"/>
          </p:cNvPicPr>
          <p:nvPr userDrawn="1"/>
        </p:nvPicPr>
        <p:blipFill>
          <a:blip r:embed="rId3"/>
          <a:srcRect l="205" r="205"/>
          <a:stretch/>
        </p:blipFill>
        <p:spPr>
          <a:xfrm>
            <a:off x="6988629" y="0"/>
            <a:ext cx="5203372" cy="6858000"/>
          </a:xfrm>
          <a:prstGeom prst="rect">
            <a:avLst/>
          </a:prstGeom>
        </p:spPr>
      </p:pic>
      <p:sp>
        <p:nvSpPr>
          <p:cNvPr id="9" name="Title 1">
            <a:extLst>
              <a:ext uri="{FF2B5EF4-FFF2-40B4-BE49-F238E27FC236}">
                <a16:creationId xmlns:a16="http://schemas.microsoft.com/office/drawing/2014/main" id="{2E1D6F7D-FB65-9CDE-FFB6-2047ADD211F6}"/>
              </a:ext>
            </a:extLst>
          </p:cNvPr>
          <p:cNvSpPr>
            <a:spLocks noGrp="1"/>
          </p:cNvSpPr>
          <p:nvPr>
            <p:ph type="ctrTitle"/>
          </p:nvPr>
        </p:nvSpPr>
        <p:spPr>
          <a:xfrm>
            <a:off x="1701538" y="3131820"/>
            <a:ext cx="6050541" cy="2316368"/>
          </a:xfrm>
        </p:spPr>
        <p:txBody>
          <a:bodyPr anchor="t"/>
          <a:lstStyle>
            <a:lvl1pPr algn="l">
              <a:defRPr sz="6000">
                <a:solidFill>
                  <a:schemeClr val="bg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7C68CFE7-ED88-7FD9-0C9D-C15C3BD41D3C}"/>
              </a:ext>
            </a:extLst>
          </p:cNvPr>
          <p:cNvSpPr>
            <a:spLocks noGrp="1"/>
          </p:cNvSpPr>
          <p:nvPr>
            <p:ph type="subTitle" idx="1"/>
          </p:nvPr>
        </p:nvSpPr>
        <p:spPr>
          <a:xfrm>
            <a:off x="1701538" y="2163826"/>
            <a:ext cx="6050541" cy="877657"/>
          </a:xfrm>
        </p:spPr>
        <p:txBody>
          <a:bodyPr anchor="b"/>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3">
            <a:extLst>
              <a:ext uri="{FF2B5EF4-FFF2-40B4-BE49-F238E27FC236}">
                <a16:creationId xmlns:a16="http://schemas.microsoft.com/office/drawing/2014/main" id="{BEED605B-CDC6-A4AA-10B8-ED8A09854157}"/>
              </a:ext>
            </a:extLst>
          </p:cNvPr>
          <p:cNvSpPr>
            <a:spLocks noGrp="1"/>
          </p:cNvSpPr>
          <p:nvPr>
            <p:ph type="dt" sz="half" idx="10"/>
          </p:nvPr>
        </p:nvSpPr>
        <p:spPr>
          <a:xfrm>
            <a:off x="982916" y="6180982"/>
            <a:ext cx="2743200" cy="365125"/>
          </a:xfrm>
          <a:prstGeom prst="rect">
            <a:avLst/>
          </a:prstGeom>
        </p:spPr>
        <p:txBody>
          <a:bodyPr/>
          <a:lstStyle>
            <a:lvl1pPr>
              <a:defRPr>
                <a:solidFill>
                  <a:schemeClr val="bg1"/>
                </a:solidFill>
              </a:defRPr>
            </a:lvl1pPr>
          </a:lstStyle>
          <a:p>
            <a:fld id="{DAB72782-4FC2-2345-95EA-7B1A1228565D}" type="datetimeFigureOut">
              <a:rPr lang="en-US" smtClean="0"/>
              <a:pPr/>
              <a:t>5/5/2026</a:t>
            </a:fld>
            <a:endParaRPr lang="en-US" dirty="0"/>
          </a:p>
        </p:txBody>
      </p:sp>
      <p:pic>
        <p:nvPicPr>
          <p:cNvPr id="2" name="Picture 1" descr="The California Department of Public Health Logo.">
            <a:extLst>
              <a:ext uri="{FF2B5EF4-FFF2-40B4-BE49-F238E27FC236}">
                <a16:creationId xmlns:a16="http://schemas.microsoft.com/office/drawing/2014/main" id="{7C875843-90F9-D1E8-445D-8DD55A9D445B}"/>
              </a:ext>
            </a:extLst>
          </p:cNvPr>
          <p:cNvPicPr>
            <a:picLocks noChangeAspect="1"/>
          </p:cNvPicPr>
          <p:nvPr userDrawn="1"/>
        </p:nvPicPr>
        <p:blipFill>
          <a:blip r:embed="rId4"/>
          <a:stretch>
            <a:fillRect/>
          </a:stretch>
        </p:blipFill>
        <p:spPr>
          <a:xfrm>
            <a:off x="1999835" y="338415"/>
            <a:ext cx="2063967" cy="914400"/>
          </a:xfrm>
          <a:prstGeom prst="rect">
            <a:avLst/>
          </a:prstGeom>
        </p:spPr>
      </p:pic>
    </p:spTree>
    <p:extLst>
      <p:ext uri="{BB962C8B-B14F-4D97-AF65-F5344CB8AC3E}">
        <p14:creationId xmlns:p14="http://schemas.microsoft.com/office/powerpoint/2010/main" val="792833510"/>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Split 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C049D8-A9E2-A8D8-CAF5-B5838ED037B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483FAAE7-E1B6-DC51-5C1F-380359A19D14}"/>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Slide Number Placeholder 5">
            <a:extLst>
              <a:ext uri="{FF2B5EF4-FFF2-40B4-BE49-F238E27FC236}">
                <a16:creationId xmlns:a16="http://schemas.microsoft.com/office/drawing/2014/main" id="{3C8C549F-A6A2-6853-7414-F490C10B053B}"/>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5" name="Picture 4">
            <a:extLst>
              <a:ext uri="{FF2B5EF4-FFF2-40B4-BE49-F238E27FC236}">
                <a16:creationId xmlns:a16="http://schemas.microsoft.com/office/drawing/2014/main" id="{382E9B19-6B1D-16A2-BE57-CD4647ADA08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3655301762"/>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lit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E5E2A0-43A4-D942-3680-D6EF866188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6D4D3435-6FA3-147F-A367-A8873462E669}"/>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5">
            <a:extLst>
              <a:ext uri="{FF2B5EF4-FFF2-40B4-BE49-F238E27FC236}">
                <a16:creationId xmlns:a16="http://schemas.microsoft.com/office/drawing/2014/main" id="{8D6B6542-57A8-7DE2-7791-2FCAD8BCAB73}"/>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3" name="Picture 2">
            <a:extLst>
              <a:ext uri="{FF2B5EF4-FFF2-40B4-BE49-F238E27FC236}">
                <a16:creationId xmlns:a16="http://schemas.microsoft.com/office/drawing/2014/main" id="{3C4A673F-4CF7-43C6-856C-ACA4F0F54B9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3854784321"/>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plit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79AAB-F736-C851-A23D-6F14EBD973B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F0F36AEF-A1B1-9990-4D78-94FD75328523}"/>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5">
            <a:extLst>
              <a:ext uri="{FF2B5EF4-FFF2-40B4-BE49-F238E27FC236}">
                <a16:creationId xmlns:a16="http://schemas.microsoft.com/office/drawing/2014/main" id="{34BEBFE7-843C-BE4B-4AD9-C1ADE20C76B8}"/>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3" name="Picture 2">
            <a:extLst>
              <a:ext uri="{FF2B5EF4-FFF2-40B4-BE49-F238E27FC236}">
                <a16:creationId xmlns:a16="http://schemas.microsoft.com/office/drawing/2014/main" id="{53D07183-B4AA-5B3F-1BA5-F653929E4206}"/>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3019253879"/>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plit Content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2CE6BF-293E-3B7A-E34D-F67BEB6C89B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Content Placeholder 2">
            <a:extLst>
              <a:ext uri="{FF2B5EF4-FFF2-40B4-BE49-F238E27FC236}">
                <a16:creationId xmlns:a16="http://schemas.microsoft.com/office/drawing/2014/main" id="{C0B9F782-BA46-0AC0-6D9E-E2DA688F3ED1}"/>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31640326-6C2B-C264-2732-AE8ECCA2B55B}"/>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3" name="Picture 2">
            <a:extLst>
              <a:ext uri="{FF2B5EF4-FFF2-40B4-BE49-F238E27FC236}">
                <a16:creationId xmlns:a16="http://schemas.microsoft.com/office/drawing/2014/main" id="{D2BB78CF-4734-C38F-4521-AAB13BBC5B7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2192409810"/>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plit Content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9F928F-06ED-FE82-30A6-BDB0C126338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2">
            <a:extLst>
              <a:ext uri="{FF2B5EF4-FFF2-40B4-BE49-F238E27FC236}">
                <a16:creationId xmlns:a16="http://schemas.microsoft.com/office/drawing/2014/main" id="{22061C47-9C17-A628-B8BC-1FA7D2A74758}"/>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a:extLst>
              <a:ext uri="{FF2B5EF4-FFF2-40B4-BE49-F238E27FC236}">
                <a16:creationId xmlns:a16="http://schemas.microsoft.com/office/drawing/2014/main" id="{50EADDD4-954A-B7E6-5051-AAC38FC7414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dirty="0"/>
          </a:p>
        </p:txBody>
      </p:sp>
      <p:pic>
        <p:nvPicPr>
          <p:cNvPr id="3" name="Picture 2">
            <a:extLst>
              <a:ext uri="{FF2B5EF4-FFF2-40B4-BE49-F238E27FC236}">
                <a16:creationId xmlns:a16="http://schemas.microsoft.com/office/drawing/2014/main" id="{88CB4BEB-A967-3D1F-B2D7-5A048E0C1DC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2418472789"/>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Logo">
    <p:bg>
      <p:bgPr>
        <a:solidFill>
          <a:schemeClr val="accent6"/>
        </a:solidFill>
        <a:effectLst/>
      </p:bgPr>
    </p:bg>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D40B9CEF-C9E4-8404-BE49-FC0BFBFC954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681836" y="2186550"/>
            <a:ext cx="4720535" cy="2091340"/>
          </a:xfrm>
          <a:prstGeom prst="rect">
            <a:avLst/>
          </a:prstGeom>
        </p:spPr>
      </p:pic>
    </p:spTree>
    <p:extLst>
      <p:ext uri="{BB962C8B-B14F-4D97-AF65-F5344CB8AC3E}">
        <p14:creationId xmlns:p14="http://schemas.microsoft.com/office/powerpoint/2010/main" val="3538327727"/>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 2 Column">
  <p:cSld name="Content - 2 Column">
    <p:spTree>
      <p:nvGrpSpPr>
        <p:cNvPr id="1" name="Shape 13"/>
        <p:cNvGrpSpPr/>
        <p:nvPr/>
      </p:nvGrpSpPr>
      <p:grpSpPr>
        <a:xfrm>
          <a:off x="0" y="0"/>
          <a:ext cx="0" cy="0"/>
          <a:chOff x="0" y="0"/>
          <a:chExt cx="0" cy="0"/>
        </a:xfrm>
      </p:grpSpPr>
      <p:pic>
        <p:nvPicPr>
          <p:cNvPr id="14" name="Google Shape;14;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3"/>
          <p:cNvSpPr txBox="1">
            <a:spLocks noGrp="1"/>
          </p:cNvSpPr>
          <p:nvPr>
            <p:ph type="title"/>
          </p:nvPr>
        </p:nvSpPr>
        <p:spPr>
          <a:xfrm>
            <a:off x="680357" y="489634"/>
            <a:ext cx="10831286" cy="99317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680357" y="1767014"/>
            <a:ext cx="5181600" cy="42630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600"/>
              </a:spcBef>
              <a:spcAft>
                <a:spcPts val="0"/>
              </a:spcAft>
              <a:buSzPts val="24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3"/>
          <p:cNvSpPr txBox="1">
            <a:spLocks noGrp="1"/>
          </p:cNvSpPr>
          <p:nvPr>
            <p:ph type="body" idx="2"/>
          </p:nvPr>
        </p:nvSpPr>
        <p:spPr>
          <a:xfrm>
            <a:off x="6330043" y="1767014"/>
            <a:ext cx="5181600" cy="42630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600"/>
              </a:spcBef>
              <a:spcAft>
                <a:spcPts val="0"/>
              </a:spcAft>
              <a:buSzPts val="24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
          <p:cNvSpPr txBox="1">
            <a:spLocks noGrp="1"/>
          </p:cNvSpPr>
          <p:nvPr>
            <p:ph type="sldNum" idx="12"/>
          </p:nvPr>
        </p:nvSpPr>
        <p:spPr>
          <a:xfrm>
            <a:off x="9225641" y="626744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1" i="0" u="none" strike="noStrike" cap="none">
                <a:solidFill>
                  <a:schemeClr val="accent1"/>
                </a:solidFill>
                <a:latin typeface="Arial"/>
                <a:ea typeface="Arial"/>
                <a:cs typeface="Arial"/>
                <a:sym typeface="Arial"/>
              </a:defRPr>
            </a:lvl1pPr>
            <a:lvl2pPr marL="0" lvl="1" indent="0" algn="r">
              <a:spcBef>
                <a:spcPts val="0"/>
              </a:spcBef>
              <a:buNone/>
              <a:defRPr sz="1200" b="1" i="0" u="none" strike="noStrike" cap="none">
                <a:solidFill>
                  <a:schemeClr val="accent1"/>
                </a:solidFill>
                <a:latin typeface="Arial"/>
                <a:ea typeface="Arial"/>
                <a:cs typeface="Arial"/>
                <a:sym typeface="Arial"/>
              </a:defRPr>
            </a:lvl2pPr>
            <a:lvl3pPr marL="0" lvl="2" indent="0" algn="r">
              <a:spcBef>
                <a:spcPts val="0"/>
              </a:spcBef>
              <a:buNone/>
              <a:defRPr sz="1200" b="1" i="0" u="none" strike="noStrike" cap="none">
                <a:solidFill>
                  <a:schemeClr val="accent1"/>
                </a:solidFill>
                <a:latin typeface="Arial"/>
                <a:ea typeface="Arial"/>
                <a:cs typeface="Arial"/>
                <a:sym typeface="Arial"/>
              </a:defRPr>
            </a:lvl3pPr>
            <a:lvl4pPr marL="0" lvl="3" indent="0" algn="r">
              <a:spcBef>
                <a:spcPts val="0"/>
              </a:spcBef>
              <a:buNone/>
              <a:defRPr sz="1200" b="1" i="0" u="none" strike="noStrike" cap="none">
                <a:solidFill>
                  <a:schemeClr val="accent1"/>
                </a:solidFill>
                <a:latin typeface="Arial"/>
                <a:ea typeface="Arial"/>
                <a:cs typeface="Arial"/>
                <a:sym typeface="Arial"/>
              </a:defRPr>
            </a:lvl4pPr>
            <a:lvl5pPr marL="0" lvl="4" indent="0" algn="r">
              <a:spcBef>
                <a:spcPts val="0"/>
              </a:spcBef>
              <a:buNone/>
              <a:defRPr sz="1200" b="1" i="0" u="none" strike="noStrike" cap="none">
                <a:solidFill>
                  <a:schemeClr val="accent1"/>
                </a:solidFill>
                <a:latin typeface="Arial"/>
                <a:ea typeface="Arial"/>
                <a:cs typeface="Arial"/>
                <a:sym typeface="Arial"/>
              </a:defRPr>
            </a:lvl5pPr>
            <a:lvl6pPr marL="0" lvl="5" indent="0" algn="r">
              <a:spcBef>
                <a:spcPts val="0"/>
              </a:spcBef>
              <a:buNone/>
              <a:defRPr sz="1200" b="1" i="0" u="none" strike="noStrike" cap="none">
                <a:solidFill>
                  <a:schemeClr val="accent1"/>
                </a:solidFill>
                <a:latin typeface="Arial"/>
                <a:ea typeface="Arial"/>
                <a:cs typeface="Arial"/>
                <a:sym typeface="Arial"/>
              </a:defRPr>
            </a:lvl6pPr>
            <a:lvl7pPr marL="0" lvl="6" indent="0" algn="r">
              <a:spcBef>
                <a:spcPts val="0"/>
              </a:spcBef>
              <a:buNone/>
              <a:defRPr sz="1200" b="1" i="0" u="none" strike="noStrike" cap="none">
                <a:solidFill>
                  <a:schemeClr val="accent1"/>
                </a:solidFill>
                <a:latin typeface="Arial"/>
                <a:ea typeface="Arial"/>
                <a:cs typeface="Arial"/>
                <a:sym typeface="Arial"/>
              </a:defRPr>
            </a:lvl7pPr>
            <a:lvl8pPr marL="0" lvl="7" indent="0" algn="r">
              <a:spcBef>
                <a:spcPts val="0"/>
              </a:spcBef>
              <a:buNone/>
              <a:defRPr sz="1200" b="1" i="0" u="none" strike="noStrike" cap="none">
                <a:solidFill>
                  <a:schemeClr val="accent1"/>
                </a:solidFill>
                <a:latin typeface="Arial"/>
                <a:ea typeface="Arial"/>
                <a:cs typeface="Arial"/>
                <a:sym typeface="Arial"/>
              </a:defRPr>
            </a:lvl8pPr>
            <a:lvl9pPr marL="0" lvl="8" indent="0" algn="r">
              <a:spcBef>
                <a:spcPts val="0"/>
              </a:spcBef>
              <a:buNone/>
              <a:defRPr sz="1200" b="1" i="0" u="none" strike="noStrike" cap="none">
                <a:solidFill>
                  <a:schemeClr val="accent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1" i="0" u="none" strike="noStrike" kern="0" cap="none" spc="0" normalizeH="0" baseline="0" noProof="0">
                <a:ln>
                  <a:noFill/>
                </a:ln>
                <a:solidFill>
                  <a:srgbClr val="002495"/>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1" i="0" u="none" strike="noStrike" kern="0" cap="none" spc="0" normalizeH="0" baseline="0" noProof="0">
              <a:ln>
                <a:noFill/>
              </a:ln>
              <a:solidFill>
                <a:srgbClr val="002495"/>
              </a:solidFill>
              <a:effectLst/>
              <a:uLnTx/>
              <a:uFillTx/>
              <a:latin typeface="Arial"/>
              <a:cs typeface="Arial"/>
              <a:sym typeface="Arial"/>
            </a:endParaRPr>
          </a:p>
        </p:txBody>
      </p:sp>
      <p:pic>
        <p:nvPicPr>
          <p:cNvPr id="19" name="Google Shape;19;p3"/>
          <p:cNvPicPr preferRelativeResize="0"/>
          <p:nvPr/>
        </p:nvPicPr>
        <p:blipFill rotWithShape="1">
          <a:blip r:embed="rId3">
            <a:alphaModFix/>
          </a:blip>
          <a:srcRect/>
          <a:stretch/>
        </p:blipFill>
        <p:spPr>
          <a:xfrm>
            <a:off x="223159" y="6337046"/>
            <a:ext cx="1154663" cy="274194"/>
          </a:xfrm>
          <a:prstGeom prst="rect">
            <a:avLst/>
          </a:prstGeom>
          <a:noFill/>
          <a:ln>
            <a:noFill/>
          </a:ln>
        </p:spPr>
      </p:pic>
    </p:spTree>
    <p:extLst>
      <p:ext uri="{BB962C8B-B14F-4D97-AF65-F5344CB8AC3E}">
        <p14:creationId xmlns:p14="http://schemas.microsoft.com/office/powerpoint/2010/main" val="32559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F4289F0-6F38-B13B-7701-340C9714D764}"/>
              </a:ext>
              <a:ext uri="{C183D7F6-B498-43B3-948B-1728B52AA6E4}">
                <adec:decorative xmlns:adec="http://schemas.microsoft.com/office/drawing/2017/decorative" val="1"/>
              </a:ext>
            </a:extLst>
          </p:cNvPr>
          <p:cNvSpPr/>
          <p:nvPr userDrawn="1"/>
        </p:nvSpPr>
        <p:spPr>
          <a:xfrm>
            <a:off x="-1" y="0"/>
            <a:ext cx="358832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FF86EC5-891A-A7AA-060B-80B7F74A2E02}"/>
              </a:ext>
            </a:extLst>
          </p:cNvPr>
          <p:cNvSpPr>
            <a:spLocks noGrp="1"/>
          </p:cNvSpPr>
          <p:nvPr>
            <p:ph type="title" hasCustomPrompt="1"/>
          </p:nvPr>
        </p:nvSpPr>
        <p:spPr>
          <a:xfrm>
            <a:off x="451013" y="1782671"/>
            <a:ext cx="2686298" cy="3292658"/>
          </a:xfrm>
        </p:spPr>
        <p:txBody>
          <a:bodyPr anchor="ctr"/>
          <a:lstStyle>
            <a:lvl1pPr>
              <a:defRPr>
                <a:solidFill>
                  <a:schemeClr val="bg1"/>
                </a:solidFill>
              </a:defRPr>
            </a:lvl1pPr>
          </a:lstStyle>
          <a:p>
            <a:r>
              <a:rPr lang="en-US" dirty="0"/>
              <a:t>Table of Contents</a:t>
            </a:r>
          </a:p>
        </p:txBody>
      </p:sp>
      <p:sp>
        <p:nvSpPr>
          <p:cNvPr id="3" name="Content Placeholder 2">
            <a:extLst>
              <a:ext uri="{FF2B5EF4-FFF2-40B4-BE49-F238E27FC236}">
                <a16:creationId xmlns:a16="http://schemas.microsoft.com/office/drawing/2014/main" id="{B2756CFC-83C1-3F8B-170F-0454A0930B2D}"/>
              </a:ext>
            </a:extLst>
          </p:cNvPr>
          <p:cNvSpPr>
            <a:spLocks noGrp="1"/>
          </p:cNvSpPr>
          <p:nvPr>
            <p:ph idx="1"/>
          </p:nvPr>
        </p:nvSpPr>
        <p:spPr>
          <a:xfrm>
            <a:off x="4039340" y="988081"/>
            <a:ext cx="5644987" cy="4881838"/>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1D34C23-14EC-62D1-506D-4D62513D228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9056" y="-1507"/>
            <a:ext cx="12172944" cy="6847281"/>
          </a:xfrm>
          <a:prstGeom prst="rect">
            <a:avLst/>
          </a:prstGeom>
        </p:spPr>
      </p:pic>
    </p:spTree>
    <p:extLst>
      <p:ext uri="{BB962C8B-B14F-4D97-AF65-F5344CB8AC3E}">
        <p14:creationId xmlns:p14="http://schemas.microsoft.com/office/powerpoint/2010/main" val="2124789865"/>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D172E2-A49B-BBA5-BB66-D5B2B6EBE35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72386063"/>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644737-5D69-9A86-2FA4-C12421DBF94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dirty="0"/>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304257664"/>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284617-2E4B-AA60-D7EA-5326915CC1E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38895134"/>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4">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CCA334-B766-660F-8C57-4F113AFA9D2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dirty="0"/>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43137521"/>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5">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D4CFBF-681B-9535-651E-1C286919988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889500" y="0"/>
            <a:ext cx="73025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dirty="0"/>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63897139"/>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6 - Photo">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A8A7EE-23CB-7834-F00C-41957665084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dirty="0"/>
          </a:p>
        </p:txBody>
      </p:sp>
    </p:spTree>
    <p:extLst>
      <p:ext uri="{BB962C8B-B14F-4D97-AF65-F5344CB8AC3E}">
        <p14:creationId xmlns:p14="http://schemas.microsoft.com/office/powerpoint/2010/main" val="877842284"/>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E60E4B-757A-55AA-F002-1FBC8F6D11BE}"/>
              </a:ext>
            </a:extLst>
          </p:cNvPr>
          <p:cNvSpPr>
            <a:spLocks noGrp="1"/>
          </p:cNvSpPr>
          <p:nvPr>
            <p:ph type="title"/>
          </p:nvPr>
        </p:nvSpPr>
        <p:spPr>
          <a:xfrm>
            <a:off x="680357" y="489634"/>
            <a:ext cx="10831286" cy="99317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84E101B-EDF9-A972-7FA4-476169D640DF}"/>
              </a:ext>
            </a:extLst>
          </p:cNvPr>
          <p:cNvSpPr>
            <a:spLocks noGrp="1"/>
          </p:cNvSpPr>
          <p:nvPr>
            <p:ph type="body" idx="1"/>
          </p:nvPr>
        </p:nvSpPr>
        <p:spPr>
          <a:xfrm>
            <a:off x="680357" y="1767015"/>
            <a:ext cx="10831286" cy="42630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D9D4898C-8E32-65AD-40F0-DCA81BB95EB5}"/>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194799727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61" r:id="rId5"/>
    <p:sldLayoutId id="2147483662" r:id="rId6"/>
    <p:sldLayoutId id="2147483663" r:id="rId7"/>
    <p:sldLayoutId id="2147483664" r:id="rId8"/>
    <p:sldLayoutId id="2147483669" r:id="rId9"/>
    <p:sldLayoutId id="2147483668" r:id="rId10"/>
    <p:sldLayoutId id="2147483667" r:id="rId11"/>
    <p:sldLayoutId id="2147483666" r:id="rId12"/>
    <p:sldLayoutId id="2147483665" r:id="rId13"/>
    <p:sldLayoutId id="2147483654" r:id="rId14"/>
    <p:sldLayoutId id="2147483655" r:id="rId15"/>
    <p:sldLayoutId id="2147483652" r:id="rId16"/>
    <p:sldLayoutId id="2147483653" r:id="rId17"/>
    <p:sldLayoutId id="2147483675" r:id="rId18"/>
    <p:sldLayoutId id="2147483676" r:id="rId19"/>
    <p:sldLayoutId id="2147483656" r:id="rId20"/>
    <p:sldLayoutId id="2147483671" r:id="rId21"/>
    <p:sldLayoutId id="2147483672" r:id="rId22"/>
    <p:sldLayoutId id="2147483673" r:id="rId23"/>
    <p:sldLayoutId id="2147483674" r:id="rId24"/>
    <p:sldLayoutId id="2147483677" r:id="rId25"/>
  </p:sldLayoutIdLst>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txStyles>
    <p:titleStyle>
      <a:lvl1pPr algn="l" defTabSz="914400" rtl="0" eaLnBrk="1" latinLnBrk="0" hangingPunct="1">
        <a:lnSpc>
          <a:spcPct val="90000"/>
        </a:lnSpc>
        <a:spcBef>
          <a:spcPct val="0"/>
        </a:spcBef>
        <a:buNone/>
        <a:defRPr sz="44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2400" kern="1200">
          <a:solidFill>
            <a:srgbClr val="6A707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rgbClr val="6A707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rgbClr val="6A707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rgbClr val="6A707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6A70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80357" y="489634"/>
            <a:ext cx="10831286" cy="993178"/>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Arial"/>
              <a:buNone/>
              <a:defRPr sz="4400" b="1" i="0" u="none" strike="noStrike" cap="non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
          <p:cNvSpPr txBox="1">
            <a:spLocks noGrp="1"/>
          </p:cNvSpPr>
          <p:nvPr>
            <p:ph type="body" idx="1"/>
          </p:nvPr>
        </p:nvSpPr>
        <p:spPr>
          <a:xfrm>
            <a:off x="680357" y="1767015"/>
            <a:ext cx="10831286" cy="426308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accent5"/>
              </a:buClr>
              <a:buSzPts val="2400"/>
              <a:buFont typeface="Arial"/>
              <a:buChar char="•"/>
              <a:defRPr sz="2400" b="0" i="0" u="none" strike="noStrike" cap="none">
                <a:solidFill>
                  <a:srgbClr val="6A7073"/>
                </a:solidFill>
                <a:latin typeface="Arial"/>
                <a:ea typeface="Arial"/>
                <a:cs typeface="Arial"/>
                <a:sym typeface="Arial"/>
              </a:defRPr>
            </a:lvl1pPr>
            <a:lvl2pPr marL="914400" marR="0" lvl="1" indent="-381000" algn="l" rtl="0">
              <a:lnSpc>
                <a:spcPct val="90000"/>
              </a:lnSpc>
              <a:spcBef>
                <a:spcPts val="500"/>
              </a:spcBef>
              <a:spcAft>
                <a:spcPts val="0"/>
              </a:spcAft>
              <a:buClr>
                <a:schemeClr val="accent2"/>
              </a:buClr>
              <a:buSzPts val="2400"/>
              <a:buFont typeface="Arial"/>
              <a:buChar char="•"/>
              <a:defRPr sz="2400" b="0" i="0" u="none" strike="noStrike" cap="none">
                <a:solidFill>
                  <a:srgbClr val="6A7073"/>
                </a:solidFill>
                <a:latin typeface="Arial"/>
                <a:ea typeface="Arial"/>
                <a:cs typeface="Arial"/>
                <a:sym typeface="Arial"/>
              </a:defRPr>
            </a:lvl2pPr>
            <a:lvl3pPr marL="1371600" marR="0" lvl="2" indent="-355600" algn="l" rtl="0">
              <a:lnSpc>
                <a:spcPct val="90000"/>
              </a:lnSpc>
              <a:spcBef>
                <a:spcPts val="500"/>
              </a:spcBef>
              <a:spcAft>
                <a:spcPts val="0"/>
              </a:spcAft>
              <a:buClr>
                <a:schemeClr val="accent3"/>
              </a:buClr>
              <a:buSzPts val="2000"/>
              <a:buFont typeface="Arial"/>
              <a:buChar char="•"/>
              <a:defRPr sz="2000" b="0" i="0" u="none" strike="noStrike" cap="none">
                <a:solidFill>
                  <a:srgbClr val="6A7073"/>
                </a:solidFill>
                <a:latin typeface="Arial"/>
                <a:ea typeface="Arial"/>
                <a:cs typeface="Arial"/>
                <a:sym typeface="Arial"/>
              </a:defRPr>
            </a:lvl3pPr>
            <a:lvl4pPr marL="1828800" marR="0" lvl="3" indent="-342900" algn="l" rtl="0">
              <a:lnSpc>
                <a:spcPct val="90000"/>
              </a:lnSpc>
              <a:spcBef>
                <a:spcPts val="500"/>
              </a:spcBef>
              <a:spcAft>
                <a:spcPts val="0"/>
              </a:spcAft>
              <a:buClr>
                <a:schemeClr val="accent4"/>
              </a:buClr>
              <a:buSzPts val="1800"/>
              <a:buFont typeface="Arial"/>
              <a:buChar char="•"/>
              <a:defRPr sz="1800" b="0" i="0" u="none" strike="noStrike" cap="none">
                <a:solidFill>
                  <a:srgbClr val="6A7073"/>
                </a:solidFill>
                <a:latin typeface="Arial"/>
                <a:ea typeface="Arial"/>
                <a:cs typeface="Arial"/>
                <a:sym typeface="Arial"/>
              </a:defRPr>
            </a:lvl4pPr>
            <a:lvl5pPr marL="2286000" marR="0" lvl="4" indent="-342900" algn="l" rtl="0">
              <a:lnSpc>
                <a:spcPct val="90000"/>
              </a:lnSpc>
              <a:spcBef>
                <a:spcPts val="500"/>
              </a:spcBef>
              <a:spcAft>
                <a:spcPts val="0"/>
              </a:spcAft>
              <a:buClr>
                <a:schemeClr val="accent1"/>
              </a:buClr>
              <a:buSzPts val="1800"/>
              <a:buFont typeface="Arial"/>
              <a:buChar char="•"/>
              <a:defRPr sz="1800" b="0" i="0" u="none" strike="noStrike" cap="none">
                <a:solidFill>
                  <a:srgbClr val="6A7073"/>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
          <p:cNvSpPr txBox="1">
            <a:spLocks noGrp="1"/>
          </p:cNvSpPr>
          <p:nvPr>
            <p:ph type="sldNum" idx="12"/>
          </p:nvPr>
        </p:nvSpPr>
        <p:spPr>
          <a:xfrm>
            <a:off x="9225641" y="6267449"/>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1" i="0" u="none" strike="noStrike" cap="none">
                <a:solidFill>
                  <a:schemeClr val="accent1"/>
                </a:solidFill>
                <a:latin typeface="Arial"/>
                <a:ea typeface="Arial"/>
                <a:cs typeface="Arial"/>
                <a:sym typeface="Arial"/>
              </a:defRPr>
            </a:lvl1pPr>
            <a:lvl2pPr marL="0" marR="0" lvl="1" indent="0" algn="r" rtl="0">
              <a:spcBef>
                <a:spcPts val="0"/>
              </a:spcBef>
              <a:buNone/>
              <a:defRPr sz="1200" b="1" i="0" u="none" strike="noStrike" cap="none">
                <a:solidFill>
                  <a:schemeClr val="accent1"/>
                </a:solidFill>
                <a:latin typeface="Arial"/>
                <a:ea typeface="Arial"/>
                <a:cs typeface="Arial"/>
                <a:sym typeface="Arial"/>
              </a:defRPr>
            </a:lvl2pPr>
            <a:lvl3pPr marL="0" marR="0" lvl="2" indent="0" algn="r" rtl="0">
              <a:spcBef>
                <a:spcPts val="0"/>
              </a:spcBef>
              <a:buNone/>
              <a:defRPr sz="1200" b="1" i="0" u="none" strike="noStrike" cap="none">
                <a:solidFill>
                  <a:schemeClr val="accent1"/>
                </a:solidFill>
                <a:latin typeface="Arial"/>
                <a:ea typeface="Arial"/>
                <a:cs typeface="Arial"/>
                <a:sym typeface="Arial"/>
              </a:defRPr>
            </a:lvl3pPr>
            <a:lvl4pPr marL="0" marR="0" lvl="3" indent="0" algn="r" rtl="0">
              <a:spcBef>
                <a:spcPts val="0"/>
              </a:spcBef>
              <a:buNone/>
              <a:defRPr sz="1200" b="1" i="0" u="none" strike="noStrike" cap="none">
                <a:solidFill>
                  <a:schemeClr val="accent1"/>
                </a:solidFill>
                <a:latin typeface="Arial"/>
                <a:ea typeface="Arial"/>
                <a:cs typeface="Arial"/>
                <a:sym typeface="Arial"/>
              </a:defRPr>
            </a:lvl4pPr>
            <a:lvl5pPr marL="0" marR="0" lvl="4" indent="0" algn="r" rtl="0">
              <a:spcBef>
                <a:spcPts val="0"/>
              </a:spcBef>
              <a:buNone/>
              <a:defRPr sz="1200" b="1" i="0" u="none" strike="noStrike" cap="none">
                <a:solidFill>
                  <a:schemeClr val="accent1"/>
                </a:solidFill>
                <a:latin typeface="Arial"/>
                <a:ea typeface="Arial"/>
                <a:cs typeface="Arial"/>
                <a:sym typeface="Arial"/>
              </a:defRPr>
            </a:lvl5pPr>
            <a:lvl6pPr marL="0" marR="0" lvl="5" indent="0" algn="r" rtl="0">
              <a:spcBef>
                <a:spcPts val="0"/>
              </a:spcBef>
              <a:buNone/>
              <a:defRPr sz="1200" b="1" i="0" u="none" strike="noStrike" cap="none">
                <a:solidFill>
                  <a:schemeClr val="accent1"/>
                </a:solidFill>
                <a:latin typeface="Arial"/>
                <a:ea typeface="Arial"/>
                <a:cs typeface="Arial"/>
                <a:sym typeface="Arial"/>
              </a:defRPr>
            </a:lvl6pPr>
            <a:lvl7pPr marL="0" marR="0" lvl="6" indent="0" algn="r" rtl="0">
              <a:spcBef>
                <a:spcPts val="0"/>
              </a:spcBef>
              <a:buNone/>
              <a:defRPr sz="1200" b="1" i="0" u="none" strike="noStrike" cap="none">
                <a:solidFill>
                  <a:schemeClr val="accent1"/>
                </a:solidFill>
                <a:latin typeface="Arial"/>
                <a:ea typeface="Arial"/>
                <a:cs typeface="Arial"/>
                <a:sym typeface="Arial"/>
              </a:defRPr>
            </a:lvl7pPr>
            <a:lvl8pPr marL="0" marR="0" lvl="7" indent="0" algn="r" rtl="0">
              <a:spcBef>
                <a:spcPts val="0"/>
              </a:spcBef>
              <a:buNone/>
              <a:defRPr sz="1200" b="1" i="0" u="none" strike="noStrike" cap="none">
                <a:solidFill>
                  <a:schemeClr val="accent1"/>
                </a:solidFill>
                <a:latin typeface="Arial"/>
                <a:ea typeface="Arial"/>
                <a:cs typeface="Arial"/>
                <a:sym typeface="Arial"/>
              </a:defRPr>
            </a:lvl8pPr>
            <a:lvl9pPr marL="0" marR="0" lvl="8" indent="0" algn="r" rtl="0">
              <a:spcBef>
                <a:spcPts val="0"/>
              </a:spcBef>
              <a:buNone/>
              <a:defRPr sz="12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23756859"/>
      </p:ext>
    </p:extLst>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jpg"/></Relationships>
</file>

<file path=ppt/slides/_rels/slide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60.jpeg"/><Relationship Id="rId4" Type="http://schemas.openxmlformats.org/officeDocument/2006/relationships/image" Target="../media/image59.jpeg"/></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16.xml"/><Relationship Id="rId7" Type="http://schemas.openxmlformats.org/officeDocument/2006/relationships/image" Target="../media/image6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28.jp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67.pn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70.png"/><Relationship Id="rId4" Type="http://schemas.openxmlformats.org/officeDocument/2006/relationships/image" Target="../media/image69.jpeg"/></Relationships>
</file>

<file path=ppt/slides/_rels/slide1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1.png"/><Relationship Id="rId7" Type="http://schemas.openxmlformats.org/officeDocument/2006/relationships/hyperlink" Target="https://pxhere.com/en/photo/496442" TargetMode="External"/><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74.jpg"/><Relationship Id="rId5" Type="http://schemas.openxmlformats.org/officeDocument/2006/relationships/image" Target="../media/image73.jpg"/><Relationship Id="rId4" Type="http://schemas.openxmlformats.org/officeDocument/2006/relationships/image" Target="../media/image72.emf"/></Relationships>
</file>

<file path=ppt/slides/_rels/slide15.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78.png"/><Relationship Id="rId4" Type="http://schemas.openxmlformats.org/officeDocument/2006/relationships/image" Target="../media/image77.jpg"/></Relationships>
</file>

<file path=ppt/slides/_rels/slide16.xml.rels><?xml version="1.0" encoding="UTF-8" standalone="yes"?>
<Relationships xmlns="http://schemas.openxmlformats.org/package/2006/relationships"><Relationship Id="rId3" Type="http://schemas.openxmlformats.org/officeDocument/2006/relationships/image" Target="../media/image79.jpg"/><Relationship Id="rId7" Type="http://schemas.openxmlformats.org/officeDocument/2006/relationships/image" Target="../media/image83.jfif"/><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82.png"/><Relationship Id="rId5" Type="http://schemas.openxmlformats.org/officeDocument/2006/relationships/image" Target="../media/image81.jfif"/><Relationship Id="rId4" Type="http://schemas.openxmlformats.org/officeDocument/2006/relationships/image" Target="../media/image80.jfif"/></Relationships>
</file>

<file path=ppt/slides/_rels/slide17.xml.rels><?xml version="1.0" encoding="UTF-8" standalone="yes"?>
<Relationships xmlns="http://schemas.openxmlformats.org/package/2006/relationships"><Relationship Id="rId8" Type="http://schemas.openxmlformats.org/officeDocument/2006/relationships/image" Target="../media/image87.jpg"/><Relationship Id="rId13" Type="http://schemas.openxmlformats.org/officeDocument/2006/relationships/image" Target="../media/image92.emf"/><Relationship Id="rId3" Type="http://schemas.openxmlformats.org/officeDocument/2006/relationships/slideLayout" Target="../slideLayouts/slideLayout16.xml"/><Relationship Id="rId7" Type="http://schemas.openxmlformats.org/officeDocument/2006/relationships/image" Target="../media/image86.jpg"/><Relationship Id="rId12" Type="http://schemas.openxmlformats.org/officeDocument/2006/relationships/image" Target="../media/image91.emf"/><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5.jpg"/><Relationship Id="rId11" Type="http://schemas.openxmlformats.org/officeDocument/2006/relationships/image" Target="../media/image90.emf"/><Relationship Id="rId5" Type="http://schemas.openxmlformats.org/officeDocument/2006/relationships/image" Target="../media/image84.jpg"/><Relationship Id="rId10" Type="http://schemas.openxmlformats.org/officeDocument/2006/relationships/image" Target="../media/image89.png"/><Relationship Id="rId4" Type="http://schemas.openxmlformats.org/officeDocument/2006/relationships/image" Target="../media/image28.jpg"/><Relationship Id="rId9" Type="http://schemas.openxmlformats.org/officeDocument/2006/relationships/image" Target="../media/image88.png"/><Relationship Id="rId1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95.jpg"/><Relationship Id="rId4" Type="http://schemas.openxmlformats.org/officeDocument/2006/relationships/image" Target="../media/image94.png"/></Relationships>
</file>

<file path=ppt/slides/_rels/slide19.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98.png"/><Relationship Id="rId4" Type="http://schemas.openxmlformats.org/officeDocument/2006/relationships/image" Target="../media/image97.jp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101.jfif"/><Relationship Id="rId4" Type="http://schemas.openxmlformats.org/officeDocument/2006/relationships/image" Target="../media/image100.jpg"/></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103.png"/><Relationship Id="rId4" Type="http://schemas.openxmlformats.org/officeDocument/2006/relationships/image" Target="../media/image102.png"/></Relationships>
</file>

<file path=ppt/slides/_rels/slide22.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28.jpg"/><Relationship Id="rId7" Type="http://schemas.openxmlformats.org/officeDocument/2006/relationships/image" Target="../media/image107.jp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06.jpeg"/><Relationship Id="rId5" Type="http://schemas.openxmlformats.org/officeDocument/2006/relationships/image" Target="../media/image105.jpg"/><Relationship Id="rId4" Type="http://schemas.openxmlformats.org/officeDocument/2006/relationships/image" Target="../media/image104.jpeg"/><Relationship Id="rId9" Type="http://schemas.openxmlformats.org/officeDocument/2006/relationships/image" Target="../media/image109.png"/></Relationships>
</file>

<file path=ppt/slides/_rels/slide2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13.jpg"/><Relationship Id="rId5" Type="http://schemas.openxmlformats.org/officeDocument/2006/relationships/image" Target="../media/image112.jpeg"/><Relationship Id="rId4" Type="http://schemas.openxmlformats.org/officeDocument/2006/relationships/image" Target="../media/image111.jfif"/></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6.xml"/><Relationship Id="rId7" Type="http://schemas.openxmlformats.org/officeDocument/2006/relationships/image" Target="../media/image115.jpg"/><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image" Target="../media/image114.png"/><Relationship Id="rId5" Type="http://schemas.openxmlformats.org/officeDocument/2006/relationships/image" Target="../media/image28.jpg"/><Relationship Id="rId4" Type="http://schemas.openxmlformats.org/officeDocument/2006/relationships/notesSlide" Target="../notesSlides/notesSlide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17.png"/><Relationship Id="rId4" Type="http://schemas.openxmlformats.org/officeDocument/2006/relationships/image" Target="../media/image116.jpg"/></Relationships>
</file>

<file path=ppt/slides/_rels/slide26.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28.jpg"/><Relationship Id="rId1" Type="http://schemas.openxmlformats.org/officeDocument/2006/relationships/slideLayout" Target="../slideLayouts/slideLayout16.xml"/><Relationship Id="rId4" Type="http://schemas.openxmlformats.org/officeDocument/2006/relationships/image" Target="../media/image119.png"/></Relationships>
</file>

<file path=ppt/slides/_rels/slide27.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24.jpe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2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png"/></Relationships>
</file>

<file path=ppt/slides/_rels/slide29.xml.rels><?xml version="1.0" encoding="UTF-8" standalone="yes"?>
<Relationships xmlns="http://schemas.openxmlformats.org/package/2006/relationships"><Relationship Id="rId8" Type="http://schemas.openxmlformats.org/officeDocument/2006/relationships/image" Target="../media/image12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30.png"/></Relationships>
</file>

<file path=ppt/slides/_rels/slide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28.jpg"/><Relationship Id="rId1" Type="http://schemas.openxmlformats.org/officeDocument/2006/relationships/slideLayout" Target="../slideLayouts/slideLayout16.xml"/><Relationship Id="rId4" Type="http://schemas.openxmlformats.org/officeDocument/2006/relationships/image" Target="../media/image132.png"/></Relationships>
</file>

<file path=ppt/slides/_rels/slide31.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image" Target="../media/image133.PNG"/><Relationship Id="rId1" Type="http://schemas.openxmlformats.org/officeDocument/2006/relationships/slideLayout" Target="../slideLayouts/slideLayout16.xml"/><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6.xml"/><Relationship Id="rId7" Type="http://schemas.openxmlformats.org/officeDocument/2006/relationships/image" Target="../media/image137.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6.jpg"/><Relationship Id="rId5" Type="http://schemas.openxmlformats.org/officeDocument/2006/relationships/image" Target="../media/image28.jpg"/><Relationship Id="rId4" Type="http://schemas.openxmlformats.org/officeDocument/2006/relationships/image" Target="../media/image135.jpeg"/></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38.jpeg"/><Relationship Id="rId7" Type="http://schemas.openxmlformats.org/officeDocument/2006/relationships/image" Target="../media/image142.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41.png"/><Relationship Id="rId5" Type="http://schemas.openxmlformats.org/officeDocument/2006/relationships/image" Target="../media/image140.jpeg"/><Relationship Id="rId4" Type="http://schemas.openxmlformats.org/officeDocument/2006/relationships/image" Target="../media/image139.jpeg"/></Relationships>
</file>

<file path=ppt/slides/_rels/slide34.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46.png"/><Relationship Id="rId5" Type="http://schemas.openxmlformats.org/officeDocument/2006/relationships/image" Target="../media/image145.jpg"/><Relationship Id="rId4" Type="http://schemas.openxmlformats.org/officeDocument/2006/relationships/image" Target="../media/image144.png"/></Relationships>
</file>

<file path=ppt/slides/_rels/slide35.xml.rels><?xml version="1.0" encoding="UTF-8" standalone="yes"?>
<Relationships xmlns="http://schemas.openxmlformats.org/package/2006/relationships"><Relationship Id="rId3" Type="http://schemas.openxmlformats.org/officeDocument/2006/relationships/image" Target="../media/image148.jpeg"/><Relationship Id="rId7" Type="http://schemas.openxmlformats.org/officeDocument/2006/relationships/image" Target="../media/image152.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jpeg"/></Relationships>
</file>

<file path=ppt/slides/_rels/slide3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56.jpg"/><Relationship Id="rId5" Type="http://schemas.openxmlformats.org/officeDocument/2006/relationships/image" Target="../media/image155.png"/><Relationship Id="rId4" Type="http://schemas.openxmlformats.org/officeDocument/2006/relationships/image" Target="../media/image154.pn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jpg"/></Relationships>
</file>

<file path=ppt/slides/_rels/slide3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6.xml"/><Relationship Id="rId7" Type="http://schemas.openxmlformats.org/officeDocument/2006/relationships/image" Target="../media/image16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61.jpg"/><Relationship Id="rId5" Type="http://schemas.openxmlformats.org/officeDocument/2006/relationships/image" Target="../media/image160.jpg"/><Relationship Id="rId4" Type="http://schemas.openxmlformats.org/officeDocument/2006/relationships/image" Target="../media/image28.jpg"/></Relationships>
</file>

<file path=ppt/slides/_rels/slide39.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28.jpg"/><Relationship Id="rId7" Type="http://schemas.openxmlformats.org/officeDocument/2006/relationships/image" Target="../media/image166.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40.xml.rels><?xml version="1.0" encoding="UTF-8" standalone="yes"?>
<Relationships xmlns="http://schemas.openxmlformats.org/package/2006/relationships"><Relationship Id="rId3" Type="http://schemas.openxmlformats.org/officeDocument/2006/relationships/image" Target="../media/image168.jpg"/><Relationship Id="rId7" Type="http://schemas.openxmlformats.org/officeDocument/2006/relationships/image" Target="../media/image172.jpe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28.jpg"/><Relationship Id="rId1" Type="http://schemas.openxmlformats.org/officeDocument/2006/relationships/slideLayout" Target="../slideLayouts/slideLayout16.xml"/><Relationship Id="rId4" Type="http://schemas.openxmlformats.org/officeDocument/2006/relationships/image" Target="../media/image38.jfif"/></Relationships>
</file>

<file path=ppt/slides/_rels/slide6.xml.rels><?xml version="1.0" encoding="UTF-8" standalone="yes"?>
<Relationships xmlns="http://schemas.openxmlformats.org/package/2006/relationships"><Relationship Id="rId3" Type="http://schemas.openxmlformats.org/officeDocument/2006/relationships/image" Target="../media/image39.jpg"/><Relationship Id="rId7"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7.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4.png"/><Relationship Id="rId7" Type="http://schemas.openxmlformats.org/officeDocument/2006/relationships/image" Target="../media/image48.jp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47.jp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image" Target="../media/image55.jpeg"/><Relationship Id="rId4" Type="http://schemas.openxmlformats.org/officeDocument/2006/relationships/image" Target="../media/image54.jpeg"/></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8.jpg"/><Relationship Id="rId1" Type="http://schemas.openxmlformats.org/officeDocument/2006/relationships/slideLayout" Target="../slideLayouts/slideLayout16.xml"/><Relationship Id="rId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lendar&#10;&#10;AI-generated content may be incorrect.">
            <a:extLst>
              <a:ext uri="{FF2B5EF4-FFF2-40B4-BE49-F238E27FC236}">
                <a16:creationId xmlns:a16="http://schemas.microsoft.com/office/drawing/2014/main" id="{E4A38A02-5B57-EF2C-3BF1-68DB0DBD834F}"/>
              </a:ext>
            </a:extLst>
          </p:cNvPr>
          <p:cNvPicPr>
            <a:picLocks noChangeAspect="1"/>
          </p:cNvPicPr>
          <p:nvPr/>
        </p:nvPicPr>
        <p:blipFill>
          <a:blip r:embed="rId4"/>
          <a:stretch>
            <a:fillRect/>
          </a:stretch>
        </p:blipFill>
        <p:spPr>
          <a:xfrm>
            <a:off x="7398" y="0"/>
            <a:ext cx="12184602" cy="6858000"/>
          </a:xfrm>
          <a:prstGeom prst="rect">
            <a:avLst/>
          </a:prstGeom>
        </p:spPr>
      </p:pic>
      <p:sp>
        <p:nvSpPr>
          <p:cNvPr id="2" name="Title 1">
            <a:extLst>
              <a:ext uri="{FF2B5EF4-FFF2-40B4-BE49-F238E27FC236}">
                <a16:creationId xmlns:a16="http://schemas.microsoft.com/office/drawing/2014/main" id="{6645E45A-3338-8533-0525-2F6E9575A1CF}"/>
              </a:ext>
            </a:extLst>
          </p:cNvPr>
          <p:cNvSpPr>
            <a:spLocks noGrp="1"/>
          </p:cNvSpPr>
          <p:nvPr>
            <p:ph type="ctrTitle"/>
          </p:nvPr>
        </p:nvSpPr>
        <p:spPr>
          <a:xfrm>
            <a:off x="3488827" y="1925028"/>
            <a:ext cx="9163406" cy="2387600"/>
          </a:xfrm>
        </p:spPr>
        <p:txBody>
          <a:bodyPr/>
          <a:lstStyle/>
          <a:p>
            <a:pPr algn="ctr"/>
            <a:r>
              <a:rPr lang="en-US" dirty="0"/>
              <a:t>LOHPs Spotlight </a:t>
            </a:r>
            <a:br>
              <a:rPr lang="en-US" dirty="0"/>
            </a:br>
            <a:r>
              <a:rPr lang="en-US" dirty="0"/>
              <a:t>Show Time</a:t>
            </a:r>
          </a:p>
        </p:txBody>
      </p:sp>
      <p:pic>
        <p:nvPicPr>
          <p:cNvPr id="7" name="Picture 6" descr="Logo&#10;&#10;AI-generated content may be incorrect.">
            <a:extLst>
              <a:ext uri="{FF2B5EF4-FFF2-40B4-BE49-F238E27FC236}">
                <a16:creationId xmlns:a16="http://schemas.microsoft.com/office/drawing/2014/main" id="{2E425A19-BC1E-A747-B568-2CC32DAE2B49}"/>
              </a:ext>
            </a:extLst>
          </p:cNvPr>
          <p:cNvPicPr>
            <a:picLocks noChangeAspect="1"/>
          </p:cNvPicPr>
          <p:nvPr/>
        </p:nvPicPr>
        <p:blipFill>
          <a:blip r:embed="rId5"/>
          <a:stretch>
            <a:fillRect/>
          </a:stretch>
        </p:blipFill>
        <p:spPr>
          <a:xfrm>
            <a:off x="314115" y="5672380"/>
            <a:ext cx="2227067" cy="842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a:extLst>
              <a:ext uri="{FF2B5EF4-FFF2-40B4-BE49-F238E27FC236}">
                <a16:creationId xmlns:a16="http://schemas.microsoft.com/office/drawing/2014/main" id="{EFA8AA0D-15DC-7905-7616-657F4B7FC559}"/>
              </a:ext>
            </a:extLst>
          </p:cNvPr>
          <p:cNvSpPr txBox="1"/>
          <p:nvPr/>
        </p:nvSpPr>
        <p:spPr>
          <a:xfrm>
            <a:off x="314115" y="6515220"/>
            <a:ext cx="2227067" cy="276999"/>
          </a:xfrm>
          <a:prstGeom prst="rect">
            <a:avLst/>
          </a:prstGeom>
          <a:noFill/>
        </p:spPr>
        <p:txBody>
          <a:bodyPr wrap="square" rtlCol="0">
            <a:spAutoFit/>
          </a:bodyPr>
          <a:lstStyle/>
          <a:p>
            <a:r>
              <a:rPr lang="en-US" sz="1200" dirty="0">
                <a:solidFill>
                  <a:schemeClr val="bg1"/>
                </a:solidFill>
              </a:rPr>
              <a:t>Music by Roa</a:t>
            </a:r>
          </a:p>
        </p:txBody>
      </p:sp>
      <p:pic>
        <p:nvPicPr>
          <p:cNvPr id="6" name="velvet-sky-by-declan-dp">
            <a:hlinkClick r:id="" action="ppaction://media"/>
            <a:extLst>
              <a:ext uri="{FF2B5EF4-FFF2-40B4-BE49-F238E27FC236}">
                <a16:creationId xmlns:a16="http://schemas.microsoft.com/office/drawing/2014/main" id="{3C08405F-42B1-C999-6D57-6AB9AF7D4947}"/>
              </a:ext>
            </a:extLst>
          </p:cNvPr>
          <p:cNvPicPr>
            <a:picLocks noChangeAspect="1"/>
          </p:cNvPicPr>
          <p:nvPr>
            <a:audioFile r:link="rId2"/>
            <p:extLst>
              <p:ext uri="{DAA4B4D4-6D71-4841-9C94-3DE7FCFB9230}">
                <p14:media xmlns:p14="http://schemas.microsoft.com/office/powerpoint/2010/main" r:embed="rId1">
                  <p14:fade in="1500" out="1000"/>
                </p14:media>
              </p:ext>
            </p:extLst>
          </p:nvPr>
        </p:nvPicPr>
        <p:blipFill>
          <a:blip r:embed="rId6"/>
          <a:stretch>
            <a:fillRect/>
          </a:stretch>
        </p:blipFill>
        <p:spPr>
          <a:xfrm>
            <a:off x="-1095930" y="3451609"/>
            <a:ext cx="609600" cy="609600"/>
          </a:xfrm>
          <a:prstGeom prst="rect">
            <a:avLst/>
          </a:prstGeom>
        </p:spPr>
      </p:pic>
    </p:spTree>
    <p:extLst>
      <p:ext uri="{BB962C8B-B14F-4D97-AF65-F5344CB8AC3E}">
        <p14:creationId xmlns:p14="http://schemas.microsoft.com/office/powerpoint/2010/main" val="4238255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250" advClick="0" advTm="1000">
        <p15:prstTrans prst="peelOff"/>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599472"/>
            <a:ext cx="508215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Kern County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rPr>
              <a:t>Operation Saving Smiles </a:t>
            </a:r>
          </a:p>
        </p:txBody>
      </p:sp>
      <p:cxnSp>
        <p:nvCxnSpPr>
          <p:cNvPr id="10" name="Straight Connector 9">
            <a:extLst>
              <a:ext uri="{FF2B5EF4-FFF2-40B4-BE49-F238E27FC236}">
                <a16:creationId xmlns:a16="http://schemas.microsoft.com/office/drawing/2014/main" id="{6A470956-F5FF-4D3E-95AF-C6E2A327DE6C}"/>
              </a:ext>
            </a:extLst>
          </p:cNvPr>
          <p:cNvCxnSpPr/>
          <p:nvPr/>
        </p:nvCxnSpPr>
        <p:spPr>
          <a:xfrm>
            <a:off x="5775548" y="1166441"/>
            <a:ext cx="0" cy="530352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947000" y="1676690"/>
            <a:ext cx="5397273"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In the last three years our county has been able to bring the percentage for our KOHAs from 11% to 64% reporting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New marketing through billboards and social media has been newly designed and put to great use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We have brought resource and education events to 16 of our county libraries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3" name="Picture 2" descr="Logo&#10;&#10;AI-generated content may be incorrect.">
            <a:extLst>
              <a:ext uri="{FF2B5EF4-FFF2-40B4-BE49-F238E27FC236}">
                <a16:creationId xmlns:a16="http://schemas.microsoft.com/office/drawing/2014/main" id="{7F8C0A13-51D6-402C-3807-3C400209640C}"/>
              </a:ext>
            </a:extLst>
          </p:cNvPr>
          <p:cNvPicPr>
            <a:picLocks noChangeAspect="1"/>
          </p:cNvPicPr>
          <p:nvPr/>
        </p:nvPicPr>
        <p:blipFill>
          <a:blip r:embed="rId3"/>
          <a:stretch>
            <a:fillRect/>
          </a:stretch>
        </p:blipFill>
        <p:spPr>
          <a:xfrm>
            <a:off x="2459546" y="5658079"/>
            <a:ext cx="1229688" cy="1033701"/>
          </a:xfrm>
          <a:prstGeom prst="rect">
            <a:avLst/>
          </a:prstGeom>
        </p:spPr>
      </p:pic>
      <p:pic>
        <p:nvPicPr>
          <p:cNvPr id="5" name="Picture 4">
            <a:extLst>
              <a:ext uri="{FF2B5EF4-FFF2-40B4-BE49-F238E27FC236}">
                <a16:creationId xmlns:a16="http://schemas.microsoft.com/office/drawing/2014/main" id="{F08E4B76-7546-DE4C-098D-8A5C5D0E6F3B}"/>
              </a:ext>
            </a:extLst>
          </p:cNvPr>
          <p:cNvPicPr>
            <a:picLocks noChangeAspect="1"/>
          </p:cNvPicPr>
          <p:nvPr/>
        </p:nvPicPr>
        <p:blipFill>
          <a:blip r:embed="rId4"/>
          <a:stretch>
            <a:fillRect/>
          </a:stretch>
        </p:blipFill>
        <p:spPr>
          <a:xfrm>
            <a:off x="97196" y="1881905"/>
            <a:ext cx="2977194" cy="2232896"/>
          </a:xfrm>
          <a:prstGeom prst="rect">
            <a:avLst/>
          </a:prstGeom>
        </p:spPr>
      </p:pic>
      <p:pic>
        <p:nvPicPr>
          <p:cNvPr id="7" name="Picture 6" descr="A picture containing indoor, window, floor, person&#10;&#10;AI-generated content may be incorrect.">
            <a:extLst>
              <a:ext uri="{FF2B5EF4-FFF2-40B4-BE49-F238E27FC236}">
                <a16:creationId xmlns:a16="http://schemas.microsoft.com/office/drawing/2014/main" id="{FE9F71D8-AF68-87CB-FF30-D6FEFF9AA8EF}"/>
              </a:ext>
            </a:extLst>
          </p:cNvPr>
          <p:cNvPicPr>
            <a:picLocks noChangeAspect="1"/>
          </p:cNvPicPr>
          <p:nvPr/>
        </p:nvPicPr>
        <p:blipFill>
          <a:blip r:embed="rId5"/>
          <a:stretch>
            <a:fillRect/>
          </a:stretch>
        </p:blipFill>
        <p:spPr>
          <a:xfrm>
            <a:off x="2461183" y="2912245"/>
            <a:ext cx="3142914" cy="2357186"/>
          </a:xfrm>
          <a:prstGeom prst="rect">
            <a:avLst/>
          </a:prstGeom>
        </p:spPr>
      </p:pic>
      <p:sp>
        <p:nvSpPr>
          <p:cNvPr id="4" name="TextBox 3">
            <a:extLst>
              <a:ext uri="{FF2B5EF4-FFF2-40B4-BE49-F238E27FC236}">
                <a16:creationId xmlns:a16="http://schemas.microsoft.com/office/drawing/2014/main" id="{0DB91D63-E1CA-8BA7-1B04-27FF8A779534}"/>
              </a:ext>
            </a:extLst>
          </p:cNvPr>
          <p:cNvSpPr txBox="1"/>
          <p:nvPr/>
        </p:nvSpPr>
        <p:spPr>
          <a:xfrm>
            <a:off x="5598827" y="861082"/>
            <a:ext cx="6093618"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2959643939"/>
      </p:ext>
    </p:extLst>
  </p:cSld>
  <p:clrMapOvr>
    <a:masterClrMapping/>
  </p:clrMapOvr>
  <mc:AlternateContent xmlns:mc="http://schemas.openxmlformats.org/markup-compatibility/2006" xmlns:p14="http://schemas.microsoft.com/office/powerpoint/2010/main">
    <mc:Choice Requires="p14">
      <p:transition spd="slow" p14:dur="2000" advClick="0" advTm="15000">
        <p:split orient="vert"/>
      </p:transition>
    </mc:Choice>
    <mc:Fallback xmlns="">
      <p:transition spd="slow" advClick="0" advTm="15000">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357341"/>
            <a:ext cx="4730508"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 </a:t>
            </a:r>
            <a:r>
              <a:rPr kumimoji="0" lang="en-US" sz="3200" b="1"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Lassen County</a:t>
            </a:r>
            <a:endPar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044516" y="1290761"/>
            <a:ext cx="0" cy="501109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4"/>
          <a:stretch>
            <a:fillRect/>
          </a:stretch>
        </p:blipFill>
        <p:spPr>
          <a:xfrm>
            <a:off x="213451" y="6155636"/>
            <a:ext cx="1545171" cy="584775"/>
          </a:xfrm>
          <a:prstGeom prst="rect">
            <a:avLst/>
          </a:prstGeom>
        </p:spPr>
      </p:pic>
      <p:pic>
        <p:nvPicPr>
          <p:cNvPr id="3" name="Picture 2">
            <a:extLst>
              <a:ext uri="{FF2B5EF4-FFF2-40B4-BE49-F238E27FC236}">
                <a16:creationId xmlns:a16="http://schemas.microsoft.com/office/drawing/2014/main" id="{3C2C3AA5-93DE-91DB-CDAF-BB196E5078D1}"/>
              </a:ext>
            </a:extLst>
          </p:cNvPr>
          <p:cNvPicPr>
            <a:picLocks noChangeAspect="1"/>
          </p:cNvPicPr>
          <p:nvPr/>
        </p:nvPicPr>
        <p:blipFill>
          <a:blip r:embed="rId5"/>
          <a:stretch>
            <a:fillRect/>
          </a:stretch>
        </p:blipFill>
        <p:spPr>
          <a:xfrm>
            <a:off x="494016" y="1555046"/>
            <a:ext cx="1958992" cy="1776828"/>
          </a:xfrm>
          <a:prstGeom prst="rect">
            <a:avLst/>
          </a:prstGeom>
        </p:spPr>
      </p:pic>
      <p:pic>
        <p:nvPicPr>
          <p:cNvPr id="5" name="Picture 4">
            <a:extLst>
              <a:ext uri="{FF2B5EF4-FFF2-40B4-BE49-F238E27FC236}">
                <a16:creationId xmlns:a16="http://schemas.microsoft.com/office/drawing/2014/main" id="{C55A4B94-7BAA-0821-EA27-35AB94C00997}"/>
              </a:ext>
            </a:extLst>
          </p:cNvPr>
          <p:cNvPicPr>
            <a:picLocks noChangeAspect="1"/>
          </p:cNvPicPr>
          <p:nvPr/>
        </p:nvPicPr>
        <p:blipFill>
          <a:blip r:embed="rId6"/>
          <a:stretch>
            <a:fillRect/>
          </a:stretch>
        </p:blipFill>
        <p:spPr>
          <a:xfrm>
            <a:off x="2804866" y="2851688"/>
            <a:ext cx="1958991" cy="1566362"/>
          </a:xfrm>
          <a:prstGeom prst="rect">
            <a:avLst/>
          </a:prstGeom>
        </p:spPr>
      </p:pic>
      <p:pic>
        <p:nvPicPr>
          <p:cNvPr id="11" name="Picture 10">
            <a:extLst>
              <a:ext uri="{FF2B5EF4-FFF2-40B4-BE49-F238E27FC236}">
                <a16:creationId xmlns:a16="http://schemas.microsoft.com/office/drawing/2014/main" id="{E782806C-47A6-8D00-4000-168EA111108E}"/>
              </a:ext>
            </a:extLst>
          </p:cNvPr>
          <p:cNvPicPr>
            <a:picLocks noChangeAspect="1"/>
          </p:cNvPicPr>
          <p:nvPr/>
        </p:nvPicPr>
        <p:blipFill>
          <a:blip r:embed="rId7"/>
          <a:stretch>
            <a:fillRect/>
          </a:stretch>
        </p:blipFill>
        <p:spPr>
          <a:xfrm>
            <a:off x="512415" y="3796306"/>
            <a:ext cx="1972449" cy="1577124"/>
          </a:xfrm>
          <a:prstGeom prst="rect">
            <a:avLst/>
          </a:prstGeom>
        </p:spPr>
      </p:pic>
      <p:pic>
        <p:nvPicPr>
          <p:cNvPr id="1027" name="Picture 1">
            <a:extLst>
              <a:ext uri="{FF2B5EF4-FFF2-40B4-BE49-F238E27FC236}">
                <a16:creationId xmlns:a16="http://schemas.microsoft.com/office/drawing/2014/main" id="{8663F77E-BCD4-DFF7-E2F2-043E7AB92A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0438" y="5988818"/>
            <a:ext cx="1173948" cy="839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F08FB5BB-10EC-9A7C-1AD0-51286839FBCD}"/>
              </a:ext>
            </a:extLst>
          </p:cNvPr>
          <p:cNvSpPr txBox="1"/>
          <p:nvPr/>
        </p:nvSpPr>
        <p:spPr>
          <a:xfrm>
            <a:off x="5250339" y="444283"/>
            <a:ext cx="6941657" cy="67249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F68"/>
                </a:solidFill>
                <a:effectLst/>
                <a:uLnTx/>
                <a:uFillTx/>
                <a:ea typeface="+mn-ea"/>
                <a:cs typeface="+mn-cs"/>
              </a:rPr>
              <a:t>In collaboration with our RDA-EF we’re excited to bring oral health assessments and fluoride varnish treatments to all Head Start locations throughout the County of Lassen. During each visit, children also receive free dental care products, education and Smile California resource materials to help support healthy smiles at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141F68"/>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F68"/>
                </a:solidFill>
                <a:effectLst/>
                <a:uLnTx/>
                <a:uFillTx/>
                <a:ea typeface="+mn-ea"/>
                <a:cs typeface="+mn-cs"/>
              </a:rPr>
              <a:t>The second annual Back-School-Bash was a tremendous success, reaching nearly ten times as many children as last year. Linsey is pictured engaging with a child, explaining each step of the process and helping her feel comfortable throughout the visit. During this interaction, the child received a fluoride varnish treatment along with oral health education materials to support continued care at home.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141F68"/>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F68"/>
                </a:solidFill>
                <a:effectLst/>
                <a:uLnTx/>
                <a:uFillTx/>
                <a:ea typeface="+mn-ea"/>
                <a:cs typeface="+mn-cs"/>
              </a:rPr>
              <a:t>Pictured here is one of the many students who received a KOHA at one of the largest schools in Lassen County-McKinley elementary, home of the Bulldogs! In addition to an oral health assessment, parents receive resource information to help establish a dental home for their child. Each student is also given a dental pouch filled with colorful dental supplies and </a:t>
            </a:r>
            <a:r>
              <a:rPr kumimoji="0" lang="en-US" sz="1600" b="0" i="1" u="none" strike="noStrike" kern="1200" cap="none" spc="0" normalizeH="0" baseline="0" noProof="0" dirty="0">
                <a:ln>
                  <a:noFill/>
                </a:ln>
                <a:solidFill>
                  <a:srgbClr val="141F68"/>
                </a:solidFill>
                <a:effectLst/>
                <a:uLnTx/>
                <a:uFillTx/>
                <a:ea typeface="+mn-ea"/>
                <a:cs typeface="+mn-cs"/>
              </a:rPr>
              <a:t>Potter the Otter visits the Dentist </a:t>
            </a:r>
            <a:r>
              <a:rPr kumimoji="0" lang="en-US" sz="1600" b="0" i="0" u="none" strike="noStrike" kern="1200" cap="none" spc="0" normalizeH="0" baseline="0" noProof="0" dirty="0">
                <a:ln>
                  <a:noFill/>
                </a:ln>
                <a:solidFill>
                  <a:srgbClr val="141F68"/>
                </a:solidFill>
                <a:effectLst/>
                <a:uLnTx/>
                <a:uFillTx/>
                <a:ea typeface="+mn-ea"/>
                <a:cs typeface="+mn-cs"/>
              </a:rPr>
              <a:t>book.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F68"/>
                </a:solidFill>
                <a:effectLst/>
                <a:uLnTx/>
                <a:uFillTx/>
                <a:ea typeface="+mn-ea"/>
                <a:cs typeface="+mn-cs"/>
              </a:rPr>
              <a:t>Our portable dental unit allows us to visit schools throughout Lassen County, ensuring every child has access to a KOHA and the support needed for a brighter, healthier smile.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141F68"/>
                </a:solidFill>
                <a:effectLst/>
                <a:uLnTx/>
                <a:uFillTx/>
                <a:ea typeface="+mn-ea"/>
                <a:cs typeface="+mn-cs"/>
              </a:rPr>
              <a:t>(permission given to show child’s face by parent-former employee at Lassen County Public Health)</a:t>
            </a:r>
            <a:endParaRPr kumimoji="0" lang="en-US" sz="1600" b="0" i="0" u="none" strike="noStrike" kern="1200" cap="none" spc="0" normalizeH="0" baseline="0" noProof="0" dirty="0">
              <a:ln>
                <a:noFill/>
              </a:ln>
              <a:solidFill>
                <a:srgbClr val="141F68"/>
              </a:solidFill>
              <a:effectLst/>
              <a:uLnTx/>
              <a:uFillTx/>
              <a:ea typeface="+mn-ea"/>
              <a:cs typeface="+mn-cs"/>
            </a:endParaRPr>
          </a:p>
        </p:txBody>
      </p:sp>
      <p:sp>
        <p:nvSpPr>
          <p:cNvPr id="6" name="TextBox 5">
            <a:extLst>
              <a:ext uri="{FF2B5EF4-FFF2-40B4-BE49-F238E27FC236}">
                <a16:creationId xmlns:a16="http://schemas.microsoft.com/office/drawing/2014/main" id="{7EBAF978-1474-CE2A-415A-935199AD7750}"/>
              </a:ext>
            </a:extLst>
          </p:cNvPr>
          <p:cNvSpPr txBox="1"/>
          <p:nvPr/>
        </p:nvSpPr>
        <p:spPr>
          <a:xfrm>
            <a:off x="5044516" y="444283"/>
            <a:ext cx="6093618"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pic>
        <p:nvPicPr>
          <p:cNvPr id="4" name="feeling-by-riyhsal">
            <a:hlinkClick r:id="" action="ppaction://media"/>
            <a:extLst>
              <a:ext uri="{FF2B5EF4-FFF2-40B4-BE49-F238E27FC236}">
                <a16:creationId xmlns:a16="http://schemas.microsoft.com/office/drawing/2014/main" id="{910485EF-B1A1-296F-FF72-E22B5770AE9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32478" y="3124200"/>
            <a:ext cx="609600" cy="609600"/>
          </a:xfrm>
          <a:prstGeom prst="rect">
            <a:avLst/>
          </a:prstGeom>
        </p:spPr>
      </p:pic>
    </p:spTree>
    <p:extLst>
      <p:ext uri="{BB962C8B-B14F-4D97-AF65-F5344CB8AC3E}">
        <p14:creationId xmlns:p14="http://schemas.microsoft.com/office/powerpoint/2010/main" val="802994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5000">
        <p15:prstTrans prst="peelOff"/>
      </p:transition>
    </mc:Choice>
    <mc:Fallback xmlns="">
      <p:transition spd="slow" advClick="0" advTm="2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5A1A-1C5F-74B8-0F2D-ADB17102BF9E}"/>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226A9A52-A002-CFA2-B62E-E1BC7F74BB77}"/>
              </a:ext>
            </a:extLst>
          </p:cNvPr>
          <p:cNvSpPr txBox="1"/>
          <p:nvPr/>
        </p:nvSpPr>
        <p:spPr>
          <a:xfrm>
            <a:off x="4869101" y="1542291"/>
            <a:ext cx="7079028" cy="5568640"/>
          </a:xfrm>
          <a:prstGeom prst="rect">
            <a:avLst/>
          </a:prstGeom>
        </p:spPr>
        <p:txBody>
          <a:bodyPr wrap="square" lIns="0" tIns="0" rIns="0" bIns="0" rtlCol="0" anchor="t">
            <a:spAutoFit/>
          </a:bodyPr>
          <a:lstStyle/>
          <a:p>
            <a:pPr marL="252095" lvl="1" defTabSz="609630">
              <a:defRPr/>
            </a:pPr>
            <a:r>
              <a:rPr lang="en-US" sz="2000" b="1" dirty="0">
                <a:solidFill>
                  <a:srgbClr val="13334D"/>
                </a:solidFill>
                <a:ea typeface="Montserrat"/>
                <a:cs typeface="Montserrat"/>
                <a:sym typeface="Montserrat"/>
              </a:rPr>
              <a:t>Read Across LA</a:t>
            </a:r>
            <a:r>
              <a:rPr kumimoji="0" lang="en-US" sz="2000" b="1" i="0" u="none" strike="noStrike" kern="1200" cap="none" spc="0" normalizeH="0" baseline="0" noProof="0" dirty="0">
                <a:ln>
                  <a:noFill/>
                </a:ln>
                <a:solidFill>
                  <a:srgbClr val="13334D"/>
                </a:solidFill>
                <a:effectLst/>
                <a:uLnTx/>
                <a:uFillTx/>
                <a:ea typeface="Montserrat"/>
                <a:cs typeface="Montserrat"/>
                <a:sym typeface="Montserrat"/>
              </a:rPr>
              <a:t> </a:t>
            </a:r>
            <a:r>
              <a:rPr lang="en-US" sz="2000" b="1" dirty="0">
                <a:solidFill>
                  <a:srgbClr val="13334D"/>
                </a:solidFill>
                <a:ea typeface="Montserrat"/>
                <a:cs typeface="Montserrat"/>
                <a:sym typeface="Montserrat"/>
              </a:rPr>
              <a:t>County Oral Health Awareness &amp; Literacy Campaign </a:t>
            </a:r>
            <a:endParaRPr lang="en-US" sz="2000" b="1" dirty="0">
              <a:cs typeface="Arial" panose="020B0604020202020204"/>
            </a:endParaRPr>
          </a:p>
          <a:p>
            <a:pPr marL="537845" lvl="1" indent="-285750" defTabSz="609630">
              <a:buFont typeface="Arial"/>
              <a:buChar char="•"/>
              <a:defRPr/>
            </a:pPr>
            <a:r>
              <a:rPr lang="en-US" sz="2000" dirty="0">
                <a:solidFill>
                  <a:srgbClr val="13334D"/>
                </a:solidFill>
                <a:ea typeface="Montserrat"/>
                <a:cs typeface="Montserrat"/>
              </a:rPr>
              <a:t>45% of LA County libraries served</a:t>
            </a:r>
          </a:p>
          <a:p>
            <a:pPr marL="537845" lvl="1" indent="-285750" defTabSz="609630">
              <a:buFont typeface="Arial"/>
              <a:buChar char="•"/>
              <a:defRPr/>
            </a:pPr>
            <a:r>
              <a:rPr lang="en-US" sz="2000" dirty="0">
                <a:solidFill>
                  <a:srgbClr val="13334D"/>
                </a:solidFill>
                <a:ea typeface="Montserrat"/>
                <a:cs typeface="Montserrat"/>
              </a:rPr>
              <a:t>Implemented in every LA County Service Planning Area and five Supervisorial Districts.</a:t>
            </a:r>
          </a:p>
          <a:p>
            <a:pPr marL="537845" lvl="1" indent="-285750" defTabSz="609630">
              <a:buFont typeface="Arial"/>
              <a:buChar char="•"/>
              <a:defRPr/>
            </a:pPr>
            <a:r>
              <a:rPr lang="en-US" sz="2000" dirty="0">
                <a:solidFill>
                  <a:srgbClr val="13334D"/>
                </a:solidFill>
                <a:ea typeface="Montserrat"/>
                <a:cs typeface="Montserrat"/>
              </a:rPr>
              <a:t>Over 500 infants, children, parents and caregivers reached</a:t>
            </a:r>
          </a:p>
          <a:p>
            <a:pPr marL="182880" lvl="1" defTabSz="609630">
              <a:defRPr/>
            </a:pPr>
            <a:endParaRPr lang="en-US" sz="2000" dirty="0">
              <a:solidFill>
                <a:srgbClr val="13334D"/>
              </a:solidFill>
            </a:endParaRPr>
          </a:p>
          <a:p>
            <a:pPr marL="252095" lvl="1" defTabSz="609630">
              <a:defRPr/>
            </a:pPr>
            <a:r>
              <a:rPr lang="en-US" sz="2000" b="1" dirty="0">
                <a:solidFill>
                  <a:srgbClr val="13334D"/>
                </a:solidFill>
              </a:rPr>
              <a:t>Community Oral Health Advocacy</a:t>
            </a:r>
            <a:endParaRPr lang="en-US" sz="2000" dirty="0">
              <a:solidFill>
                <a:srgbClr val="141F68"/>
              </a:solidFill>
            </a:endParaRPr>
          </a:p>
          <a:p>
            <a:pPr marL="537845" lvl="1" indent="-285750" defTabSz="609630">
              <a:buFont typeface="Arial,Sans-Serif"/>
              <a:buChar char="•"/>
              <a:defRPr/>
            </a:pPr>
            <a:r>
              <a:rPr lang="en-US" sz="2000" dirty="0">
                <a:solidFill>
                  <a:srgbClr val="13334D"/>
                </a:solidFill>
              </a:rPr>
              <a:t>Conduct trainings to Community Health Workers and Home Visitation Programs to promote oral health awareness and incorporate oral health in service navigation </a:t>
            </a:r>
          </a:p>
          <a:p>
            <a:pPr marL="537845" lvl="1" indent="-285750" defTabSz="609630">
              <a:buFont typeface="Arial,Sans-Serif"/>
              <a:buChar char="•"/>
              <a:defRPr/>
            </a:pPr>
            <a:r>
              <a:rPr lang="en-US" sz="2000" dirty="0">
                <a:solidFill>
                  <a:srgbClr val="13334D"/>
                </a:solidFill>
              </a:rPr>
              <a:t>Develop and disseminate monthly newsletter to LA County community partners</a:t>
            </a:r>
          </a:p>
          <a:p>
            <a:pPr marL="252095" lvl="1" defTabSz="609630">
              <a:defRPr/>
            </a:pPr>
            <a:endParaRPr lang="en-US" sz="1500" dirty="0">
              <a:solidFill>
                <a:srgbClr val="13334D"/>
              </a:solidFill>
              <a:latin typeface="Montserrat"/>
              <a:ea typeface="Montserrat"/>
              <a:cs typeface="Montserrat"/>
            </a:endParaRPr>
          </a:p>
          <a:p>
            <a:pPr marL="252095" lvl="1" defTabSz="609630">
              <a:defRPr/>
            </a:pPr>
            <a:endParaRPr lang="en-US" sz="1900" b="1" dirty="0">
              <a:solidFill>
                <a:srgbClr val="13334D"/>
              </a:solidFill>
              <a:latin typeface="Montserrat"/>
              <a:ea typeface="Montserrat"/>
              <a:cs typeface="Montserrat"/>
              <a:sym typeface="Montserrat"/>
            </a:endParaRPr>
          </a:p>
          <a:p>
            <a:pPr marL="252095" marR="0" lvl="1" algn="l" defTabSz="609630" rtl="0" eaLnBrk="1" fontAlgn="auto" latinLnBrk="0" hangingPunct="1">
              <a:lnSpc>
                <a:spcPts val="3733"/>
              </a:lnSpc>
              <a:spcBef>
                <a:spcPts val="0"/>
              </a:spcBef>
              <a:spcAft>
                <a:spcPts val="0"/>
              </a:spcAft>
              <a:buClrTx/>
              <a:buSzTx/>
              <a:tabLst/>
              <a:defRPr/>
            </a:pPr>
            <a:r>
              <a:rPr lang="en-US" sz="2300" dirty="0">
                <a:solidFill>
                  <a:srgbClr val="13334D"/>
                </a:solidFill>
                <a:latin typeface="Montserrat"/>
                <a:ea typeface="Montserrat"/>
                <a:cs typeface="Montserrat"/>
                <a:sym typeface="Montserrat"/>
              </a:rPr>
              <a:t> </a:t>
            </a:r>
            <a:endParaRPr lang="en-US" sz="2300" b="0" i="0" u="none" strike="noStrike" kern="1200" cap="none" spc="0" normalizeH="0" baseline="0" noProof="0" dirty="0">
              <a:ln>
                <a:noFill/>
              </a:ln>
              <a:solidFill>
                <a:srgbClr val="13334D"/>
              </a:solidFill>
              <a:effectLst/>
              <a:uLnTx/>
              <a:uFillTx/>
              <a:latin typeface="Montserrat"/>
              <a:ea typeface="Montserrat"/>
              <a:cs typeface="Montserrat"/>
            </a:endParaRPr>
          </a:p>
        </p:txBody>
      </p:sp>
      <p:sp>
        <p:nvSpPr>
          <p:cNvPr id="7" name="TextBox 7">
            <a:extLst>
              <a:ext uri="{FF2B5EF4-FFF2-40B4-BE49-F238E27FC236}">
                <a16:creationId xmlns:a16="http://schemas.microsoft.com/office/drawing/2014/main" id="{975E833B-098A-2411-159D-2F911AE1006C}"/>
              </a:ext>
            </a:extLst>
          </p:cNvPr>
          <p:cNvSpPr txBox="1"/>
          <p:nvPr/>
        </p:nvSpPr>
        <p:spPr>
          <a:xfrm>
            <a:off x="-1444879" y="701087"/>
            <a:ext cx="8203383" cy="582467"/>
          </a:xfrm>
          <a:prstGeom prst="rect">
            <a:avLst/>
          </a:prstGeom>
        </p:spPr>
        <p:txBody>
          <a:bodyPr wrap="square" lIns="0" tIns="0" rIns="0" bIns="0" rtlCol="0" anchor="t">
            <a:spAutoFit/>
          </a:bodyPr>
          <a:lstStyle/>
          <a:p>
            <a:pPr algn="ctr" defTabSz="609630">
              <a:lnSpc>
                <a:spcPts val="5000"/>
              </a:lnSpc>
              <a:defRPr/>
            </a:pPr>
            <a:r>
              <a:rPr lang="en-US" sz="3200" b="1" dirty="0">
                <a:solidFill>
                  <a:srgbClr val="13334D"/>
                </a:solidFill>
                <a:ea typeface="Montserrat Ultra-Bold"/>
                <a:cs typeface="Montserrat Ultra-Bold"/>
                <a:sym typeface="Montserrat Ultra-Bold"/>
              </a:rPr>
              <a:t>Los Angeles County</a:t>
            </a:r>
            <a:endParaRPr kumimoji="0" lang="en-US" sz="3200" b="1" i="0" u="none" strike="noStrike" kern="1200" cap="none" spc="0" normalizeH="0" baseline="0" noProof="0" dirty="0">
              <a:ln>
                <a:noFill/>
              </a:ln>
              <a:solidFill>
                <a:srgbClr val="13334D"/>
              </a:solidFill>
              <a:effectLst/>
              <a:uLnTx/>
              <a:uFillTx/>
              <a:ea typeface="Montserrat Ultra-Bold"/>
              <a:cs typeface="Montserrat Ultra-Bold"/>
              <a:sym typeface="Montserrat Ultra-Bold"/>
            </a:endParaRPr>
          </a:p>
        </p:txBody>
      </p:sp>
      <p:cxnSp>
        <p:nvCxnSpPr>
          <p:cNvPr id="6" name="Straight Arrow Connector 5">
            <a:extLst>
              <a:ext uri="{FF2B5EF4-FFF2-40B4-BE49-F238E27FC236}">
                <a16:creationId xmlns:a16="http://schemas.microsoft.com/office/drawing/2014/main" id="{7D445FB3-3854-1030-3F20-CC4A9DC667F3}"/>
              </a:ext>
            </a:extLst>
          </p:cNvPr>
          <p:cNvCxnSpPr>
            <a:cxnSpLocks/>
          </p:cNvCxnSpPr>
          <p:nvPr/>
        </p:nvCxnSpPr>
        <p:spPr>
          <a:xfrm>
            <a:off x="4867286" y="1542291"/>
            <a:ext cx="0" cy="4312409"/>
          </a:xfrm>
          <a:prstGeom prst="straightConnector1">
            <a:avLst/>
          </a:prstGeom>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B71A21F0-15D9-6E3A-858F-67182FCC5DC8}"/>
              </a:ext>
            </a:extLst>
          </p:cNvPr>
          <p:cNvPicPr>
            <a:picLocks noChangeAspect="1"/>
          </p:cNvPicPr>
          <p:nvPr/>
        </p:nvPicPr>
        <p:blipFill>
          <a:blip r:embed="rId3"/>
          <a:stretch>
            <a:fillRect/>
          </a:stretch>
        </p:blipFill>
        <p:spPr>
          <a:xfrm>
            <a:off x="982931" y="3969894"/>
            <a:ext cx="3347765" cy="1780040"/>
          </a:xfrm>
          <a:prstGeom prst="rect">
            <a:avLst/>
          </a:prstGeom>
        </p:spPr>
      </p:pic>
      <p:pic>
        <p:nvPicPr>
          <p:cNvPr id="13" name="Picture 12">
            <a:extLst>
              <a:ext uri="{FF2B5EF4-FFF2-40B4-BE49-F238E27FC236}">
                <a16:creationId xmlns:a16="http://schemas.microsoft.com/office/drawing/2014/main" id="{3A0A1615-18A6-240E-5D00-915C679EC608}"/>
              </a:ext>
            </a:extLst>
          </p:cNvPr>
          <p:cNvPicPr>
            <a:picLocks noChangeAspect="1"/>
          </p:cNvPicPr>
          <p:nvPr/>
        </p:nvPicPr>
        <p:blipFill>
          <a:blip r:embed="rId4"/>
          <a:stretch>
            <a:fillRect/>
          </a:stretch>
        </p:blipFill>
        <p:spPr>
          <a:xfrm>
            <a:off x="982931" y="1542291"/>
            <a:ext cx="3347765" cy="2283889"/>
          </a:xfrm>
          <a:prstGeom prst="rect">
            <a:avLst/>
          </a:prstGeom>
        </p:spPr>
      </p:pic>
      <p:pic>
        <p:nvPicPr>
          <p:cNvPr id="2" name="Picture 1">
            <a:extLst>
              <a:ext uri="{FF2B5EF4-FFF2-40B4-BE49-F238E27FC236}">
                <a16:creationId xmlns:a16="http://schemas.microsoft.com/office/drawing/2014/main" id="{D817FDE9-C29C-0BC9-F88A-5E0AA8216B81}"/>
              </a:ext>
            </a:extLst>
          </p:cNvPr>
          <p:cNvPicPr>
            <a:picLocks noChangeAspect="1"/>
          </p:cNvPicPr>
          <p:nvPr/>
        </p:nvPicPr>
        <p:blipFill>
          <a:blip r:embed="rId5"/>
          <a:stretch>
            <a:fillRect/>
          </a:stretch>
        </p:blipFill>
        <p:spPr>
          <a:xfrm>
            <a:off x="1567355" y="6267408"/>
            <a:ext cx="1495885" cy="482544"/>
          </a:xfrm>
          <a:prstGeom prst="rect">
            <a:avLst/>
          </a:prstGeom>
        </p:spPr>
      </p:pic>
      <p:sp>
        <p:nvSpPr>
          <p:cNvPr id="4" name="TextBox 3">
            <a:extLst>
              <a:ext uri="{FF2B5EF4-FFF2-40B4-BE49-F238E27FC236}">
                <a16:creationId xmlns:a16="http://schemas.microsoft.com/office/drawing/2014/main" id="{BAAC3C6A-2234-6A5E-F451-83B68074DFBA}"/>
              </a:ext>
            </a:extLst>
          </p:cNvPr>
          <p:cNvSpPr txBox="1"/>
          <p:nvPr/>
        </p:nvSpPr>
        <p:spPr>
          <a:xfrm>
            <a:off x="5115451" y="729556"/>
            <a:ext cx="6093618"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3806125750"/>
      </p:ext>
    </p:extLst>
  </p:cSld>
  <p:clrMapOvr>
    <a:masterClrMapping/>
  </p:clrMapOvr>
  <mc:AlternateContent xmlns:mc="http://schemas.openxmlformats.org/markup-compatibility/2006" xmlns:p14="http://schemas.microsoft.com/office/powerpoint/2010/main">
    <mc:Choice Requires="p14">
      <p:transition spd="slow" p14:dur="3400" advClick="0" advTm="15000">
        <p14:reveal/>
      </p:transition>
    </mc:Choice>
    <mc:Fallback xmlns="">
      <p:transition spd="slow" advClick="0" advTm="1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03193" y="709589"/>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Marin County </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485900"/>
            <a:ext cx="0" cy="466973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604098" y="797590"/>
            <a:ext cx="6384709" cy="569386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Fostered strong partnerships with local safety net dental clinics and medical reserve corps team:</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Marin County Medical Reserve Corps</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Marin Community Clinics</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Marin City Health and Wellness Center</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Coastal Health Alliance (Petaluma Health Center)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Together with our partners, provided dental screenings to 3,351 elementary students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With our screenings, seen reduction in dental decay experienced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Provided oral health education and services to over 8,900 Marin County residents throughout this grant cycle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8DC34D9F-EAFD-D54B-2B90-F4D3F8A41C5C}"/>
              </a:ext>
            </a:extLst>
          </p:cNvPr>
          <p:cNvSpPr txBox="1"/>
          <p:nvPr/>
        </p:nvSpPr>
        <p:spPr>
          <a:xfrm>
            <a:off x="1836088" y="5509305"/>
            <a:ext cx="3140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rPr>
              <a:t>  </a:t>
            </a:r>
          </a:p>
        </p:txBody>
      </p:sp>
      <p:pic>
        <p:nvPicPr>
          <p:cNvPr id="3" name="Picture 2" descr="A group of people posing for a photo&#10;&#10;AI-generated content may be incorrect.">
            <a:extLst>
              <a:ext uri="{FF2B5EF4-FFF2-40B4-BE49-F238E27FC236}">
                <a16:creationId xmlns:a16="http://schemas.microsoft.com/office/drawing/2014/main" id="{2255D1E1-63F0-DDEF-2B86-21B6EDF7D8A4}"/>
              </a:ext>
            </a:extLst>
          </p:cNvPr>
          <p:cNvPicPr>
            <a:picLocks noChangeAspect="1"/>
          </p:cNvPicPr>
          <p:nvPr/>
        </p:nvPicPr>
        <p:blipFill>
          <a:blip r:embed="rId3"/>
          <a:stretch>
            <a:fillRect/>
          </a:stretch>
        </p:blipFill>
        <p:spPr>
          <a:xfrm>
            <a:off x="242063" y="1736614"/>
            <a:ext cx="5071272" cy="3534523"/>
          </a:xfrm>
          <a:prstGeom prst="rect">
            <a:avLst/>
          </a:prstGeom>
        </p:spPr>
      </p:pic>
      <p:pic>
        <p:nvPicPr>
          <p:cNvPr id="5" name="Picture 4" descr="A picture containing diagram&#10;&#10;AI-generated content may be incorrect.">
            <a:extLst>
              <a:ext uri="{FF2B5EF4-FFF2-40B4-BE49-F238E27FC236}">
                <a16:creationId xmlns:a16="http://schemas.microsoft.com/office/drawing/2014/main" id="{A487E2CE-F691-D482-494C-50C0C84DDFFF}"/>
              </a:ext>
            </a:extLst>
          </p:cNvPr>
          <p:cNvPicPr>
            <a:picLocks noChangeAspect="1"/>
          </p:cNvPicPr>
          <p:nvPr/>
        </p:nvPicPr>
        <p:blipFill>
          <a:blip r:embed="rId4"/>
          <a:stretch>
            <a:fillRect/>
          </a:stretch>
        </p:blipFill>
        <p:spPr>
          <a:xfrm>
            <a:off x="1978590" y="5878637"/>
            <a:ext cx="915415" cy="832489"/>
          </a:xfrm>
          <a:prstGeom prst="rect">
            <a:avLst/>
          </a:prstGeom>
        </p:spPr>
      </p:pic>
      <p:pic>
        <p:nvPicPr>
          <p:cNvPr id="6" name="Picture 5">
            <a:extLst>
              <a:ext uri="{FF2B5EF4-FFF2-40B4-BE49-F238E27FC236}">
                <a16:creationId xmlns:a16="http://schemas.microsoft.com/office/drawing/2014/main" id="{CB333FD1-E4B2-0394-735A-8C2666C50151}"/>
              </a:ext>
            </a:extLst>
          </p:cNvPr>
          <p:cNvPicPr>
            <a:picLocks noChangeAspect="1"/>
          </p:cNvPicPr>
          <p:nvPr/>
        </p:nvPicPr>
        <p:blipFill>
          <a:blip r:embed="rId5"/>
          <a:stretch>
            <a:fillRect/>
          </a:stretch>
        </p:blipFill>
        <p:spPr>
          <a:xfrm>
            <a:off x="3068132" y="5838534"/>
            <a:ext cx="1593723" cy="916891"/>
          </a:xfrm>
          <a:prstGeom prst="rect">
            <a:avLst/>
          </a:prstGeom>
        </p:spPr>
      </p:pic>
    </p:spTree>
    <p:extLst>
      <p:ext uri="{BB962C8B-B14F-4D97-AF65-F5344CB8AC3E}">
        <p14:creationId xmlns:p14="http://schemas.microsoft.com/office/powerpoint/2010/main" val="1385117732"/>
      </p:ext>
    </p:extLst>
  </p:cSld>
  <p:clrMapOvr>
    <a:masterClrMapping/>
  </p:clrMapOvr>
  <mc:AlternateContent xmlns:mc="http://schemas.openxmlformats.org/markup-compatibility/2006" xmlns:p14="http://schemas.microsoft.com/office/powerpoint/2010/main">
    <mc:Choice Requires="p14">
      <p:transition spd="slow" p14:dur="2000" advClick="0" advTm="15000">
        <p:split orient="vert"/>
      </p:transition>
    </mc:Choice>
    <mc:Fallback xmlns="">
      <p:transition spd="slow" advClick="0" advTm="15000">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84140"/>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Mendocino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418756"/>
            <a:ext cx="0" cy="473688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506060" y="507141"/>
            <a:ext cx="6096000"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781191" y="1368915"/>
            <a:ext cx="6304791" cy="54784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A8D3C9">
                    <a:lumMod val="50000"/>
                  </a:srgbClr>
                </a:solidFill>
                <a:effectLst/>
                <a:uLnTx/>
                <a:uFillTx/>
                <a:latin typeface="Arial" panose="020B0604020202020204"/>
                <a:ea typeface="+mn-ea"/>
                <a:cs typeface="+mn-cs"/>
              </a:rPr>
              <a:t>What are one to two things that you would like other LOHPs to know about your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1"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Mendocino County covers a wide swath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underserved areas due to the geography of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County. This geography creates access to 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issues that are independent of access to providers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which our LOHP addresses through community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events and outreach, working closely with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OHAC dental providers, HeadStart, Family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Resource Centers, and First 5 Mendocino.</a:t>
            </a:r>
            <a:b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br>
            <a:br>
              <a:rPr kumimoji="0" lang="en-US" sz="1400" b="1" i="0" u="none" strike="noStrike" kern="1200" cap="none" spc="0" normalizeH="0" baseline="0" noProof="0" dirty="0">
                <a:ln>
                  <a:noFill/>
                </a:ln>
                <a:solidFill>
                  <a:srgbClr val="141F68"/>
                </a:solidFill>
                <a:effectLst/>
                <a:uLnTx/>
                <a:uFillTx/>
                <a:latin typeface="Century Gothic" panose="020B0502020202020204" pitchFamily="34" charset="0"/>
                <a:ea typeface="+mn-ea"/>
                <a:cs typeface="+mn-cs"/>
              </a:rPr>
            </a:br>
            <a:r>
              <a:rPr kumimoji="0" lang="en-US" sz="1200" b="1" i="1" u="none" strike="noStrike" kern="1200" cap="none" spc="0" normalizeH="0" baseline="0" noProof="0" dirty="0">
                <a:ln>
                  <a:noFill/>
                </a:ln>
                <a:solidFill>
                  <a:srgbClr val="A8D3C9">
                    <a:lumMod val="50000"/>
                  </a:srgbClr>
                </a:solidFill>
                <a:effectLst/>
                <a:uLnTx/>
                <a:uFillTx/>
                <a:latin typeface="Arial" panose="020B0604020202020204"/>
                <a:ea typeface="+mn-ea"/>
                <a:cs typeface="+mn-cs"/>
              </a:rPr>
              <a:t>What are your most impactful achievements you are proud of during this grant cycle?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1" u="none" strike="noStrike" kern="1200" cap="none" spc="0" normalizeH="0" baseline="0" noProof="0" dirty="0">
              <a:ln>
                <a:noFill/>
              </a:ln>
              <a:solidFill>
                <a:srgbClr val="A8D3C9">
                  <a:lumMod val="50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To provide access to children who reside in “dental deserts”, the program pivoted from a school-linked to a school-based program. Three RDHAPs will serve 3-4 target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Planning to coordinate on-site “exam days” to provide required exams to all HeadStart children in the Ukiah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rPr>
              <a:t>Distribution of 3,000 dental hygiene kits to children at BTS and community events and through Family Resource Centers, First 5 Mendocino, and HeadStart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1" u="none" strike="noStrike" kern="1200" cap="none" spc="0" normalizeH="0" baseline="0" noProof="0" dirty="0">
              <a:ln>
                <a:noFill/>
              </a:ln>
              <a:solidFill>
                <a:srgbClr val="141F68">
                  <a:lumMod val="50000"/>
                </a:srgbClr>
              </a:solidFill>
              <a:effectLst/>
              <a:uLnTx/>
              <a:uFillTx/>
              <a:latin typeface="Arial" panose="020B0604020202020204"/>
              <a:ea typeface="+mn-ea"/>
              <a:cs typeface="+mn-cs"/>
            </a:endParaRPr>
          </a:p>
        </p:txBody>
      </p:sp>
      <p:sp>
        <p:nvSpPr>
          <p:cNvPr id="13" name="AutoShape 2" descr="Image preview">
            <a:extLst>
              <a:ext uri="{FF2B5EF4-FFF2-40B4-BE49-F238E27FC236}">
                <a16:creationId xmlns:a16="http://schemas.microsoft.com/office/drawing/2014/main" id="{7E49238E-C58C-81CE-BC0D-90F2DCA10C1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pic>
        <p:nvPicPr>
          <p:cNvPr id="15" name="Picture 14">
            <a:extLst>
              <a:ext uri="{FF2B5EF4-FFF2-40B4-BE49-F238E27FC236}">
                <a16:creationId xmlns:a16="http://schemas.microsoft.com/office/drawing/2014/main" id="{6386AB20-2A64-8E1E-CC79-9C5DA882F68B}"/>
              </a:ext>
            </a:extLst>
          </p:cNvPr>
          <p:cNvPicPr>
            <a:picLocks noChangeAspect="1"/>
          </p:cNvPicPr>
          <p:nvPr/>
        </p:nvPicPr>
        <p:blipFill>
          <a:blip r:embed="rId3"/>
          <a:stretch>
            <a:fillRect/>
          </a:stretch>
        </p:blipFill>
        <p:spPr>
          <a:xfrm>
            <a:off x="2110519" y="5870726"/>
            <a:ext cx="1288015" cy="869685"/>
          </a:xfrm>
          <a:prstGeom prst="rect">
            <a:avLst/>
          </a:prstGeom>
        </p:spPr>
      </p:pic>
      <p:pic>
        <p:nvPicPr>
          <p:cNvPr id="28" name="Picture 27">
            <a:extLst>
              <a:ext uri="{FF2B5EF4-FFF2-40B4-BE49-F238E27FC236}">
                <a16:creationId xmlns:a16="http://schemas.microsoft.com/office/drawing/2014/main" id="{8BBAE8D9-4648-8506-7946-E35F25C0F7AD}"/>
              </a:ext>
            </a:extLst>
          </p:cNvPr>
          <p:cNvPicPr>
            <a:picLocks noChangeAspect="1"/>
          </p:cNvPicPr>
          <p:nvPr/>
        </p:nvPicPr>
        <p:blipFill>
          <a:blip r:embed="rId4"/>
          <a:stretch>
            <a:fillRect/>
          </a:stretch>
        </p:blipFill>
        <p:spPr>
          <a:xfrm>
            <a:off x="10547479" y="2230689"/>
            <a:ext cx="1103508" cy="1459149"/>
          </a:xfrm>
          <a:prstGeom prst="rect">
            <a:avLst/>
          </a:prstGeom>
          <a:effectLst>
            <a:softEdge rad="127000"/>
          </a:effectLst>
        </p:spPr>
      </p:pic>
      <p:pic>
        <p:nvPicPr>
          <p:cNvPr id="34" name="Picture 33" descr="Misty vineyard">
            <a:extLst>
              <a:ext uri="{FF2B5EF4-FFF2-40B4-BE49-F238E27FC236}">
                <a16:creationId xmlns:a16="http://schemas.microsoft.com/office/drawing/2014/main" id="{F4AA10CA-94BD-6A62-DD23-BE96D2C5D0ED}"/>
              </a:ext>
            </a:extLst>
          </p:cNvPr>
          <p:cNvPicPr>
            <a:picLocks noChangeAspect="1"/>
          </p:cNvPicPr>
          <p:nvPr/>
        </p:nvPicPr>
        <p:blipFill>
          <a:blip r:embed="rId5"/>
          <a:stretch>
            <a:fillRect/>
          </a:stretch>
        </p:blipFill>
        <p:spPr>
          <a:xfrm>
            <a:off x="274379" y="1180141"/>
            <a:ext cx="5054589" cy="3730001"/>
          </a:xfrm>
          <a:prstGeom prst="rect">
            <a:avLst/>
          </a:prstGeom>
          <a:effectLst>
            <a:softEdge rad="406400"/>
          </a:effectLst>
        </p:spPr>
      </p:pic>
      <p:sp>
        <p:nvSpPr>
          <p:cNvPr id="36" name="TextBox 35">
            <a:extLst>
              <a:ext uri="{FF2B5EF4-FFF2-40B4-BE49-F238E27FC236}">
                <a16:creationId xmlns:a16="http://schemas.microsoft.com/office/drawing/2014/main" id="{FEC664AE-AEBA-2A00-2B7D-B4D92146CDFA}"/>
              </a:ext>
            </a:extLst>
          </p:cNvPr>
          <p:cNvSpPr txBox="1"/>
          <p:nvPr/>
        </p:nvSpPr>
        <p:spPr>
          <a:xfrm>
            <a:off x="10547479" y="1722591"/>
            <a:ext cx="12237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41F68"/>
                </a:solidFill>
                <a:effectLst/>
                <a:uLnTx/>
                <a:uFillTx/>
                <a:latin typeface="Arial" panose="020B0604020202020204"/>
                <a:ea typeface="+mn-ea"/>
                <a:cs typeface="+mn-cs"/>
              </a:rPr>
              <a:t>2025: Concentration of Dental Providers in Mendocino County</a:t>
            </a:r>
          </a:p>
        </p:txBody>
      </p:sp>
      <p:pic>
        <p:nvPicPr>
          <p:cNvPr id="31" name="Picture 30" descr="A picture containing outdoor, water, rock, nature&#10;&#10;AI-generated content may be incorrect.">
            <a:extLst>
              <a:ext uri="{FF2B5EF4-FFF2-40B4-BE49-F238E27FC236}">
                <a16:creationId xmlns:a16="http://schemas.microsoft.com/office/drawing/2014/main" id="{959016A8-D615-2D2A-2F95-2BFC8EC8C518}"/>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2286244" y="4077899"/>
            <a:ext cx="3140762" cy="1875564"/>
          </a:xfrm>
          <a:prstGeom prst="rect">
            <a:avLst/>
          </a:prstGeom>
          <a:effectLst>
            <a:softEdge rad="444500"/>
          </a:effectLst>
        </p:spPr>
      </p:pic>
      <p:pic>
        <p:nvPicPr>
          <p:cNvPr id="4" name="Picture 3" descr="A picture containing person, standing, posing&#10;&#10;AI-generated content may be incorrect.">
            <a:extLst>
              <a:ext uri="{FF2B5EF4-FFF2-40B4-BE49-F238E27FC236}">
                <a16:creationId xmlns:a16="http://schemas.microsoft.com/office/drawing/2014/main" id="{D91D0061-8B49-64F0-F98F-5C4B83AEAD5C}"/>
              </a:ext>
            </a:extLst>
          </p:cNvPr>
          <p:cNvPicPr>
            <a:picLocks noChangeAspect="1"/>
          </p:cNvPicPr>
          <p:nvPr/>
        </p:nvPicPr>
        <p:blipFill>
          <a:blip r:embed="rId8"/>
          <a:stretch>
            <a:fillRect/>
          </a:stretch>
        </p:blipFill>
        <p:spPr>
          <a:xfrm>
            <a:off x="176341" y="3059740"/>
            <a:ext cx="2692181" cy="2637350"/>
          </a:xfrm>
          <a:prstGeom prst="rect">
            <a:avLst/>
          </a:prstGeom>
        </p:spPr>
      </p:pic>
    </p:spTree>
    <p:extLst>
      <p:ext uri="{BB962C8B-B14F-4D97-AF65-F5344CB8AC3E}">
        <p14:creationId xmlns:p14="http://schemas.microsoft.com/office/powerpoint/2010/main" val="2160587856"/>
      </p:ext>
    </p:extLst>
  </p:cSld>
  <p:clrMapOvr>
    <a:masterClrMapping/>
  </p:clrMapOvr>
  <mc:AlternateContent xmlns:mc="http://schemas.openxmlformats.org/markup-compatibility/2006" xmlns:p14="http://schemas.microsoft.com/office/powerpoint/2010/main">
    <mc:Choice Requires="p14">
      <p:transition spd="slow" p14:dur="2500" advClick="0" advTm="25000">
        <p:checker/>
      </p:transition>
    </mc:Choice>
    <mc:Fallback xmlns="">
      <p:transition spd="slow" advClick="0" advTm="25000">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AI-generated content may be incorrect.">
            <a:extLst>
              <a:ext uri="{FF2B5EF4-FFF2-40B4-BE49-F238E27FC236}">
                <a16:creationId xmlns:a16="http://schemas.microsoft.com/office/drawing/2014/main" id="{E29B662E-4A54-9A0E-C84C-7C48144D1655}"/>
              </a:ext>
            </a:extLst>
          </p:cNvPr>
          <p:cNvPicPr>
            <a:picLocks noChangeAspect="1"/>
          </p:cNvPicPr>
          <p:nvPr/>
        </p:nvPicPr>
        <p:blipFill>
          <a:blip r:embed="rId2"/>
          <a:stretch>
            <a:fillRect/>
          </a:stretch>
        </p:blipFill>
        <p:spPr>
          <a:xfrm>
            <a:off x="213451" y="6155636"/>
            <a:ext cx="1545171" cy="584775"/>
          </a:xfrm>
          <a:prstGeom prst="rect">
            <a:avLst/>
          </a:prstGeom>
        </p:spPr>
      </p:pic>
      <p:cxnSp>
        <p:nvCxnSpPr>
          <p:cNvPr id="6" name="Straight Connector 5">
            <a:extLst>
              <a:ext uri="{FF2B5EF4-FFF2-40B4-BE49-F238E27FC236}">
                <a16:creationId xmlns:a16="http://schemas.microsoft.com/office/drawing/2014/main" id="{4DA56C99-0E5B-FB34-A072-B04DF5829B17}"/>
              </a:ext>
            </a:extLst>
          </p:cNvPr>
          <p:cNvCxnSpPr>
            <a:cxnSpLocks/>
          </p:cNvCxnSpPr>
          <p:nvPr/>
        </p:nvCxnSpPr>
        <p:spPr>
          <a:xfrm>
            <a:off x="5604098" y="1356595"/>
            <a:ext cx="0" cy="4799041"/>
          </a:xfrm>
          <a:prstGeom prst="line">
            <a:avLst/>
          </a:prstGeom>
          <a:ln/>
        </p:spPr>
        <p:style>
          <a:lnRef idx="3">
            <a:schemeClr val="accent6"/>
          </a:lnRef>
          <a:fillRef idx="0">
            <a:schemeClr val="accent6"/>
          </a:fillRef>
          <a:effectRef idx="2">
            <a:schemeClr val="accent6"/>
          </a:effectRef>
          <a:fontRef idx="minor">
            <a:schemeClr val="tx1"/>
          </a:fontRef>
        </p:style>
      </p:cxnSp>
      <p:sp>
        <p:nvSpPr>
          <p:cNvPr id="8" name="TextBox 7">
            <a:extLst>
              <a:ext uri="{FF2B5EF4-FFF2-40B4-BE49-F238E27FC236}">
                <a16:creationId xmlns:a16="http://schemas.microsoft.com/office/drawing/2014/main" id="{3B55424E-9490-E901-E6EE-C85747C0DB73}"/>
              </a:ext>
            </a:extLst>
          </p:cNvPr>
          <p:cNvSpPr txBox="1"/>
          <p:nvPr/>
        </p:nvSpPr>
        <p:spPr>
          <a:xfrm>
            <a:off x="748346" y="771820"/>
            <a:ext cx="3843129" cy="584775"/>
          </a:xfrm>
          <a:prstGeom prst="rect">
            <a:avLst/>
          </a:prstGeom>
          <a:noFill/>
        </p:spPr>
        <p:txBody>
          <a:bodyPr wrap="square" rtlCol="0">
            <a:spAutoFit/>
          </a:bodyPr>
          <a:lstStyle/>
          <a:p>
            <a:pPr algn="ctr"/>
            <a:r>
              <a:rPr lang="en-US" sz="3200" b="1" dirty="0"/>
              <a:t>Modoc County</a:t>
            </a:r>
          </a:p>
        </p:txBody>
      </p:sp>
      <p:sp>
        <p:nvSpPr>
          <p:cNvPr id="9" name="TextBox 8">
            <a:extLst>
              <a:ext uri="{FF2B5EF4-FFF2-40B4-BE49-F238E27FC236}">
                <a16:creationId xmlns:a16="http://schemas.microsoft.com/office/drawing/2014/main" id="{EE372C2F-7932-F861-A6FF-D17C8490C488}"/>
              </a:ext>
            </a:extLst>
          </p:cNvPr>
          <p:cNvSpPr txBox="1"/>
          <p:nvPr/>
        </p:nvSpPr>
        <p:spPr>
          <a:xfrm>
            <a:off x="6811617" y="864132"/>
            <a:ext cx="3843129" cy="553998"/>
          </a:xfrm>
          <a:prstGeom prst="rect">
            <a:avLst/>
          </a:prstGeom>
          <a:noFill/>
        </p:spPr>
        <p:txBody>
          <a:bodyPr wrap="square" rtlCol="0">
            <a:spAutoFit/>
          </a:bodyPr>
          <a:lstStyle/>
          <a:p>
            <a:pPr algn="ctr"/>
            <a:r>
              <a:rPr lang="en-US" sz="3000" b="1" dirty="0"/>
              <a:t>Key Highlights</a:t>
            </a:r>
          </a:p>
        </p:txBody>
      </p:sp>
      <p:sp>
        <p:nvSpPr>
          <p:cNvPr id="10" name="TextBox 9">
            <a:extLst>
              <a:ext uri="{FF2B5EF4-FFF2-40B4-BE49-F238E27FC236}">
                <a16:creationId xmlns:a16="http://schemas.microsoft.com/office/drawing/2014/main" id="{D054F961-E92A-660F-B97A-2B86337D6455}"/>
              </a:ext>
            </a:extLst>
          </p:cNvPr>
          <p:cNvSpPr txBox="1"/>
          <p:nvPr/>
        </p:nvSpPr>
        <p:spPr>
          <a:xfrm>
            <a:off x="5989983" y="2054087"/>
            <a:ext cx="5287616" cy="3416320"/>
          </a:xfrm>
          <a:prstGeom prst="rect">
            <a:avLst/>
          </a:prstGeom>
          <a:noFill/>
        </p:spPr>
        <p:txBody>
          <a:bodyPr wrap="square" rtlCol="0">
            <a:spAutoFit/>
          </a:bodyPr>
          <a:lstStyle/>
          <a:p>
            <a:pPr marL="285750" indent="-285750">
              <a:buFont typeface="Arial" panose="020B0604020202020204" pitchFamily="34" charset="0"/>
              <a:buChar char="•"/>
            </a:pPr>
            <a:r>
              <a:rPr lang="en-US" dirty="0"/>
              <a:t>Our mobile dental van delivers on-site preventive services in schools using RDHAPs to increase access to care for students.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successfully implemented Brush-in-a-Box programs in preschools and daycares throughout Modoc County to promote early oral-health habits.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collaborate with multiple community partners to expand oral health education across the community. </a:t>
            </a:r>
          </a:p>
        </p:txBody>
      </p:sp>
      <p:pic>
        <p:nvPicPr>
          <p:cNvPr id="16" name="Picture 15" descr="A picture containing text, sky, outdoor, transport&#10;&#10;AI-generated content may be incorrect.">
            <a:extLst>
              <a:ext uri="{FF2B5EF4-FFF2-40B4-BE49-F238E27FC236}">
                <a16:creationId xmlns:a16="http://schemas.microsoft.com/office/drawing/2014/main" id="{317E680F-CFEB-EE04-2726-A290317AB22F}"/>
              </a:ext>
            </a:extLst>
          </p:cNvPr>
          <p:cNvPicPr>
            <a:picLocks noChangeAspect="1"/>
          </p:cNvPicPr>
          <p:nvPr/>
        </p:nvPicPr>
        <p:blipFill>
          <a:blip r:embed="rId3"/>
          <a:stretch>
            <a:fillRect/>
          </a:stretch>
        </p:blipFill>
        <p:spPr>
          <a:xfrm>
            <a:off x="213451" y="1418130"/>
            <a:ext cx="3678519" cy="2758889"/>
          </a:xfrm>
          <a:prstGeom prst="rect">
            <a:avLst/>
          </a:prstGeom>
        </p:spPr>
      </p:pic>
      <p:pic>
        <p:nvPicPr>
          <p:cNvPr id="18" name="Picture 17" descr="A group of women posing for a photo with a baby&#10;&#10;AI-generated content may be incorrect.">
            <a:extLst>
              <a:ext uri="{FF2B5EF4-FFF2-40B4-BE49-F238E27FC236}">
                <a16:creationId xmlns:a16="http://schemas.microsoft.com/office/drawing/2014/main" id="{80BE7CD2-A055-0DF3-5175-A97BF25D376E}"/>
              </a:ext>
            </a:extLst>
          </p:cNvPr>
          <p:cNvPicPr>
            <a:picLocks noChangeAspect="1"/>
          </p:cNvPicPr>
          <p:nvPr/>
        </p:nvPicPr>
        <p:blipFill>
          <a:blip r:embed="rId4"/>
          <a:stretch>
            <a:fillRect/>
          </a:stretch>
        </p:blipFill>
        <p:spPr>
          <a:xfrm>
            <a:off x="2771245" y="3098361"/>
            <a:ext cx="2537157" cy="3057275"/>
          </a:xfrm>
          <a:prstGeom prst="rect">
            <a:avLst/>
          </a:prstGeom>
        </p:spPr>
      </p:pic>
      <p:pic>
        <p:nvPicPr>
          <p:cNvPr id="20" name="Picture 19" descr="Logo&#10;&#10;AI-generated content may be incorrect.">
            <a:extLst>
              <a:ext uri="{FF2B5EF4-FFF2-40B4-BE49-F238E27FC236}">
                <a16:creationId xmlns:a16="http://schemas.microsoft.com/office/drawing/2014/main" id="{6265B85F-25F3-4119-7E4B-0E1946E1FF19}"/>
              </a:ext>
            </a:extLst>
          </p:cNvPr>
          <p:cNvPicPr>
            <a:picLocks noChangeAspect="1"/>
          </p:cNvPicPr>
          <p:nvPr/>
        </p:nvPicPr>
        <p:blipFill>
          <a:blip r:embed="rId5"/>
          <a:stretch>
            <a:fillRect/>
          </a:stretch>
        </p:blipFill>
        <p:spPr>
          <a:xfrm>
            <a:off x="1941791" y="6155636"/>
            <a:ext cx="1543568" cy="557227"/>
          </a:xfrm>
          <a:prstGeom prst="rect">
            <a:avLst/>
          </a:prstGeom>
        </p:spPr>
      </p:pic>
      <p:sp>
        <p:nvSpPr>
          <p:cNvPr id="22" name="TextBox 21">
            <a:extLst>
              <a:ext uri="{FF2B5EF4-FFF2-40B4-BE49-F238E27FC236}">
                <a16:creationId xmlns:a16="http://schemas.microsoft.com/office/drawing/2014/main" id="{31315E1B-F42A-8564-87EF-39AF01BACB02}"/>
              </a:ext>
            </a:extLst>
          </p:cNvPr>
          <p:cNvSpPr txBox="1"/>
          <p:nvPr/>
        </p:nvSpPr>
        <p:spPr>
          <a:xfrm>
            <a:off x="3532106" y="6155636"/>
            <a:ext cx="2118738" cy="276999"/>
          </a:xfrm>
          <a:prstGeom prst="rect">
            <a:avLst/>
          </a:prstGeom>
          <a:noFill/>
        </p:spPr>
        <p:txBody>
          <a:bodyPr wrap="square" rtlCol="0">
            <a:spAutoFit/>
          </a:bodyPr>
          <a:lstStyle/>
          <a:p>
            <a:r>
              <a:rPr lang="en-US" sz="1200" dirty="0"/>
              <a:t>Consent was provided. </a:t>
            </a:r>
          </a:p>
        </p:txBody>
      </p:sp>
    </p:spTree>
    <p:extLst>
      <p:ext uri="{BB962C8B-B14F-4D97-AF65-F5344CB8AC3E}">
        <p14:creationId xmlns:p14="http://schemas.microsoft.com/office/powerpoint/2010/main" val="1926929963"/>
      </p:ext>
    </p:extLst>
  </p:cSld>
  <p:clrMapOvr>
    <a:masterClrMapping/>
  </p:clrMapOvr>
  <mc:AlternateContent xmlns:mc="http://schemas.openxmlformats.org/markup-compatibility/2006" xmlns:p14="http://schemas.microsoft.com/office/powerpoint/2010/main">
    <mc:Choice Requires="p14">
      <p:transition spd="slow" p14:dur="2000" advClick="0" advTm="15000">
        <p:wipe/>
      </p:transition>
    </mc:Choice>
    <mc:Fallback xmlns="">
      <p:transition spd="slow" advClick="0" advTm="15000">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650883"/>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Mono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356595"/>
            <a:ext cx="0" cy="4799041"/>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534528" y="833375"/>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923880" y="1789140"/>
            <a:ext cx="5988565" cy="347787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Mobile Dental Van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County Board proclamation recognizing February as National Children’s Dental Health Month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School Presentations with Oral Health Assessments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County Library Story Hour and Oral Health Assessments</a:t>
            </a:r>
          </a:p>
        </p:txBody>
      </p:sp>
      <p:pic>
        <p:nvPicPr>
          <p:cNvPr id="3" name="Picture 2" descr="A picture containing person, indoor, young, little&#10;&#10;AI-generated content may be incorrect.">
            <a:extLst>
              <a:ext uri="{FF2B5EF4-FFF2-40B4-BE49-F238E27FC236}">
                <a16:creationId xmlns:a16="http://schemas.microsoft.com/office/drawing/2014/main" id="{3EB62C02-28CD-5E16-8BB6-FABF09136A29}"/>
              </a:ext>
            </a:extLst>
          </p:cNvPr>
          <p:cNvPicPr>
            <a:picLocks noChangeAspect="1"/>
          </p:cNvPicPr>
          <p:nvPr/>
        </p:nvPicPr>
        <p:blipFill>
          <a:blip r:embed="rId3"/>
          <a:stretch>
            <a:fillRect/>
          </a:stretch>
        </p:blipFill>
        <p:spPr>
          <a:xfrm>
            <a:off x="456813" y="1303212"/>
            <a:ext cx="2118269" cy="1894992"/>
          </a:xfrm>
          <a:prstGeom prst="rect">
            <a:avLst/>
          </a:prstGeom>
        </p:spPr>
      </p:pic>
      <p:pic>
        <p:nvPicPr>
          <p:cNvPr id="5" name="Picture 4" descr="A picture containing colorful&#10;&#10;AI-generated content may be incorrect.">
            <a:extLst>
              <a:ext uri="{FF2B5EF4-FFF2-40B4-BE49-F238E27FC236}">
                <a16:creationId xmlns:a16="http://schemas.microsoft.com/office/drawing/2014/main" id="{3D6141E3-ADFA-78E6-84FF-D382A3B37985}"/>
              </a:ext>
            </a:extLst>
          </p:cNvPr>
          <p:cNvPicPr>
            <a:picLocks noChangeAspect="1"/>
          </p:cNvPicPr>
          <p:nvPr/>
        </p:nvPicPr>
        <p:blipFill>
          <a:blip r:embed="rId4"/>
          <a:stretch>
            <a:fillRect/>
          </a:stretch>
        </p:blipFill>
        <p:spPr>
          <a:xfrm rot="5400000">
            <a:off x="2831076" y="1534542"/>
            <a:ext cx="2615000" cy="2152341"/>
          </a:xfrm>
          <a:prstGeom prst="rect">
            <a:avLst/>
          </a:prstGeom>
        </p:spPr>
      </p:pic>
      <p:pic>
        <p:nvPicPr>
          <p:cNvPr id="24" name="Picture 23">
            <a:extLst>
              <a:ext uri="{FF2B5EF4-FFF2-40B4-BE49-F238E27FC236}">
                <a16:creationId xmlns:a16="http://schemas.microsoft.com/office/drawing/2014/main" id="{667ECEBE-19CF-FEC0-DDBB-C84371E7C892}"/>
              </a:ext>
            </a:extLst>
          </p:cNvPr>
          <p:cNvPicPr>
            <a:picLocks noChangeAspect="1"/>
          </p:cNvPicPr>
          <p:nvPr/>
        </p:nvPicPr>
        <p:blipFill>
          <a:blip r:embed="rId5"/>
          <a:stretch>
            <a:fillRect/>
          </a:stretch>
        </p:blipFill>
        <p:spPr>
          <a:xfrm>
            <a:off x="267652" y="3513966"/>
            <a:ext cx="2474972" cy="1856229"/>
          </a:xfrm>
          <a:prstGeom prst="rect">
            <a:avLst/>
          </a:prstGeom>
        </p:spPr>
      </p:pic>
      <p:pic>
        <p:nvPicPr>
          <p:cNvPr id="1026" name="Picture 2" descr="Home">
            <a:extLst>
              <a:ext uri="{FF2B5EF4-FFF2-40B4-BE49-F238E27FC236}">
                <a16:creationId xmlns:a16="http://schemas.microsoft.com/office/drawing/2014/main" id="{376C84A0-E5EB-FE5D-A491-288A345522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4024" y="5491280"/>
            <a:ext cx="830503" cy="124913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 group of people standing next to a person in a garment&#10;&#10;AI-generated content may be incorrect.">
            <a:extLst>
              <a:ext uri="{FF2B5EF4-FFF2-40B4-BE49-F238E27FC236}">
                <a16:creationId xmlns:a16="http://schemas.microsoft.com/office/drawing/2014/main" id="{2CC9D412-0C45-6C0A-3BC9-7894519B6CC4}"/>
              </a:ext>
            </a:extLst>
          </p:cNvPr>
          <p:cNvPicPr>
            <a:picLocks noChangeAspect="1"/>
          </p:cNvPicPr>
          <p:nvPr/>
        </p:nvPicPr>
        <p:blipFill>
          <a:blip r:embed="rId7"/>
          <a:stretch>
            <a:fillRect/>
          </a:stretch>
        </p:blipFill>
        <p:spPr>
          <a:xfrm>
            <a:off x="2919929" y="4118753"/>
            <a:ext cx="2445245" cy="1856229"/>
          </a:xfrm>
          <a:prstGeom prst="rect">
            <a:avLst/>
          </a:prstGeom>
        </p:spPr>
      </p:pic>
      <p:sp>
        <p:nvSpPr>
          <p:cNvPr id="2" name="TextBox 1">
            <a:extLst>
              <a:ext uri="{FF2B5EF4-FFF2-40B4-BE49-F238E27FC236}">
                <a16:creationId xmlns:a16="http://schemas.microsoft.com/office/drawing/2014/main" id="{DB7740C8-FA59-55AB-8305-E3261108E2D5}"/>
              </a:ext>
            </a:extLst>
          </p:cNvPr>
          <p:cNvSpPr txBox="1"/>
          <p:nvPr/>
        </p:nvSpPr>
        <p:spPr>
          <a:xfrm>
            <a:off x="525767" y="3205534"/>
            <a:ext cx="2536638" cy="276999"/>
          </a:xfrm>
          <a:prstGeom prst="rect">
            <a:avLst/>
          </a:prstGeom>
          <a:noFill/>
        </p:spPr>
        <p:txBody>
          <a:bodyPr wrap="square" rtlCol="0">
            <a:spAutoFit/>
          </a:bodyPr>
          <a:lstStyle/>
          <a:p>
            <a:r>
              <a:rPr lang="en-US" sz="1200" dirty="0"/>
              <a:t>Consent was provided. </a:t>
            </a:r>
          </a:p>
        </p:txBody>
      </p:sp>
    </p:spTree>
    <p:extLst>
      <p:ext uri="{BB962C8B-B14F-4D97-AF65-F5344CB8AC3E}">
        <p14:creationId xmlns:p14="http://schemas.microsoft.com/office/powerpoint/2010/main" val="2050890489"/>
      </p:ext>
    </p:extLst>
  </p:cSld>
  <p:clrMapOvr>
    <a:masterClrMapping/>
  </p:clrMapOvr>
  <mc:AlternateContent xmlns:mc="http://schemas.openxmlformats.org/markup-compatibility/2006" xmlns:p14="http://schemas.microsoft.com/office/powerpoint/2010/main">
    <mc:Choice Requires="p14">
      <p:transition spd="slow" p14:dur="2000" advClick="0" advTm="15000">
        <p:push dir="u"/>
      </p:transition>
    </mc:Choice>
    <mc:Fallback xmlns="">
      <p:transition spd="slow" advClick="0" advTm="15000">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74198"/>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Monterey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733289" y="1392943"/>
            <a:ext cx="2" cy="4762693"/>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4"/>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865199" y="838945"/>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733289" y="1555048"/>
            <a:ext cx="6318498" cy="594008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LOHP provided oral health presentations to 1,608 Kinder &amp; 1</a:t>
            </a:r>
            <a:r>
              <a:rPr kumimoji="0" lang="en-US" sz="1800" b="0" i="0" u="none" strike="noStrike" kern="1200" cap="none" spc="0" normalizeH="0" baseline="30000" noProof="0" dirty="0">
                <a:ln>
                  <a:noFill/>
                </a:ln>
                <a:solidFill>
                  <a:srgbClr val="141F68"/>
                </a:solidFill>
                <a:effectLst/>
                <a:uLnTx/>
                <a:uFillTx/>
                <a:latin typeface="Arial" panose="020B0604020202020204"/>
                <a:ea typeface="+mn-ea"/>
                <a:cs typeface="+mn-cs"/>
              </a:rPr>
              <a:t>st</a:t>
            </a: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-grade students in the 2024–25 school year and increased reach to 2,042 students in 2025–26.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In partnership with two new dental providers, LOHP relaunched and coordinated screenings at 15 school sites from two school districts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141F68"/>
                </a:solidFill>
                <a:effectLst/>
                <a:uLnTx/>
                <a:uFillTx/>
                <a:latin typeface="Arial" panose="020B0604020202020204"/>
                <a:ea typeface="+mn-ea"/>
                <a:cs typeface="+mn-cs"/>
              </a:rPr>
              <a:t>CaliDental</a:t>
            </a: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 screened 304 Kindergarteners from six target schools of the Monterey Peninsula Unified School District (MPUSD).</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County Clinic Services screened 913 TK and Kindergartners from the non-target schools of the Alisal Union School District.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LOHP facilitated the collaboration between MPUSD and </a:t>
            </a:r>
            <a:r>
              <a:rPr kumimoji="0" lang="en-US" sz="1800" b="0" i="0" u="none" strike="noStrike" kern="1200" cap="none" spc="0" normalizeH="0" baseline="0" noProof="0" dirty="0" err="1">
                <a:ln>
                  <a:noFill/>
                </a:ln>
                <a:solidFill>
                  <a:srgbClr val="141F68"/>
                </a:solidFill>
                <a:effectLst/>
                <a:uLnTx/>
                <a:uFillTx/>
                <a:latin typeface="Arial" panose="020B0604020202020204"/>
                <a:ea typeface="+mn-ea"/>
                <a:cs typeface="+mn-cs"/>
              </a:rPr>
              <a:t>CaliDental</a:t>
            </a:r>
            <a:r>
              <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rPr>
              <a:t> to establish referrals and ensure all students receive treatment, regardless of insurance status.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3" name="Picture 2" descr="A group of children in a classroom&#10;&#10;AI-generated content may be incorrect.">
            <a:extLst>
              <a:ext uri="{FF2B5EF4-FFF2-40B4-BE49-F238E27FC236}">
                <a16:creationId xmlns:a16="http://schemas.microsoft.com/office/drawing/2014/main" id="{E4737447-8887-5556-63E3-EDA411B5591D}"/>
              </a:ext>
            </a:extLst>
          </p:cNvPr>
          <p:cNvPicPr>
            <a:picLocks noChangeAspect="1"/>
          </p:cNvPicPr>
          <p:nvPr/>
        </p:nvPicPr>
        <p:blipFill>
          <a:blip r:embed="rId5"/>
          <a:stretch>
            <a:fillRect/>
          </a:stretch>
        </p:blipFill>
        <p:spPr>
          <a:xfrm>
            <a:off x="158272" y="1555048"/>
            <a:ext cx="2849471" cy="1929384"/>
          </a:xfrm>
          <a:prstGeom prst="rect">
            <a:avLst/>
          </a:prstGeom>
        </p:spPr>
      </p:pic>
      <p:pic>
        <p:nvPicPr>
          <p:cNvPr id="5" name="Picture 4" descr="A picture containing indoor, person, child, wall&#10;&#10;AI-generated content may be incorrect.">
            <a:extLst>
              <a:ext uri="{FF2B5EF4-FFF2-40B4-BE49-F238E27FC236}">
                <a16:creationId xmlns:a16="http://schemas.microsoft.com/office/drawing/2014/main" id="{DB261061-9B4F-0870-3241-A9428F7CC934}"/>
              </a:ext>
            </a:extLst>
          </p:cNvPr>
          <p:cNvPicPr>
            <a:picLocks noChangeAspect="1"/>
          </p:cNvPicPr>
          <p:nvPr/>
        </p:nvPicPr>
        <p:blipFill>
          <a:blip r:embed="rId6"/>
          <a:srcRect l="21927" t="9055" r="5928"/>
          <a:stretch>
            <a:fillRect/>
          </a:stretch>
        </p:blipFill>
        <p:spPr>
          <a:xfrm>
            <a:off x="2488607" y="3222785"/>
            <a:ext cx="1817312" cy="1929384"/>
          </a:xfrm>
          <a:prstGeom prst="rect">
            <a:avLst/>
          </a:prstGeom>
        </p:spPr>
      </p:pic>
      <p:pic>
        <p:nvPicPr>
          <p:cNvPr id="7" name="Picture 6" descr="A picture containing text, floor, indoor, hospital room&#10;&#10;AI-generated content may be incorrect.">
            <a:extLst>
              <a:ext uri="{FF2B5EF4-FFF2-40B4-BE49-F238E27FC236}">
                <a16:creationId xmlns:a16="http://schemas.microsoft.com/office/drawing/2014/main" id="{0974D8A6-A94E-BD06-2A1C-BAA09FE01454}"/>
              </a:ext>
            </a:extLst>
          </p:cNvPr>
          <p:cNvPicPr>
            <a:picLocks noChangeAspect="1"/>
          </p:cNvPicPr>
          <p:nvPr/>
        </p:nvPicPr>
        <p:blipFill>
          <a:blip r:embed="rId7"/>
          <a:srcRect r="25767"/>
          <a:stretch>
            <a:fillRect/>
          </a:stretch>
        </p:blipFill>
        <p:spPr>
          <a:xfrm>
            <a:off x="145393" y="3196205"/>
            <a:ext cx="1613229" cy="1929384"/>
          </a:xfrm>
          <a:prstGeom prst="rect">
            <a:avLst/>
          </a:prstGeom>
        </p:spPr>
      </p:pic>
      <p:pic>
        <p:nvPicPr>
          <p:cNvPr id="22" name="Picture 21" descr="A group of children in a room&#10;&#10;AI-generated content may be incorrect.">
            <a:extLst>
              <a:ext uri="{FF2B5EF4-FFF2-40B4-BE49-F238E27FC236}">
                <a16:creationId xmlns:a16="http://schemas.microsoft.com/office/drawing/2014/main" id="{9ED57404-0534-F0E5-3690-DF5249FD9FF8}"/>
              </a:ext>
            </a:extLst>
          </p:cNvPr>
          <p:cNvPicPr>
            <a:picLocks noChangeAspect="1"/>
          </p:cNvPicPr>
          <p:nvPr/>
        </p:nvPicPr>
        <p:blipFill>
          <a:blip r:embed="rId8"/>
          <a:srcRect t="15446"/>
          <a:stretch>
            <a:fillRect/>
          </a:stretch>
        </p:blipFill>
        <p:spPr>
          <a:xfrm>
            <a:off x="2758527" y="1555048"/>
            <a:ext cx="2842857" cy="1658877"/>
          </a:xfrm>
          <a:prstGeom prst="rect">
            <a:avLst/>
          </a:prstGeom>
        </p:spPr>
      </p:pic>
      <p:pic>
        <p:nvPicPr>
          <p:cNvPr id="23" name="Picture 22">
            <a:extLst>
              <a:ext uri="{FF2B5EF4-FFF2-40B4-BE49-F238E27FC236}">
                <a16:creationId xmlns:a16="http://schemas.microsoft.com/office/drawing/2014/main" id="{FF682FC3-1EF1-9C67-0DEC-2F252346C3DB}"/>
              </a:ext>
            </a:extLst>
          </p:cNvPr>
          <p:cNvPicPr>
            <a:picLocks noChangeAspect="1"/>
          </p:cNvPicPr>
          <p:nvPr/>
        </p:nvPicPr>
        <p:blipFill>
          <a:blip r:embed="rId9"/>
          <a:srcRect l="19227" t="25893" r="36068" b="13292"/>
          <a:stretch>
            <a:fillRect/>
          </a:stretch>
        </p:blipFill>
        <p:spPr>
          <a:xfrm>
            <a:off x="1489688" y="3213925"/>
            <a:ext cx="1204242" cy="1929384"/>
          </a:xfrm>
          <a:prstGeom prst="rect">
            <a:avLst/>
          </a:prstGeom>
        </p:spPr>
      </p:pic>
      <p:pic>
        <p:nvPicPr>
          <p:cNvPr id="24" name="Picture 23">
            <a:extLst>
              <a:ext uri="{FF2B5EF4-FFF2-40B4-BE49-F238E27FC236}">
                <a16:creationId xmlns:a16="http://schemas.microsoft.com/office/drawing/2014/main" id="{621A4662-B9AD-F624-23F0-6D9EDA40354A}"/>
              </a:ext>
            </a:extLst>
          </p:cNvPr>
          <p:cNvPicPr>
            <a:picLocks noChangeAspect="1"/>
          </p:cNvPicPr>
          <p:nvPr/>
        </p:nvPicPr>
        <p:blipFill>
          <a:blip r:embed="rId10"/>
          <a:srcRect l="15452" t="10877" b="2585"/>
          <a:stretch>
            <a:fillRect/>
          </a:stretch>
        </p:blipFill>
        <p:spPr>
          <a:xfrm>
            <a:off x="4213609" y="3213925"/>
            <a:ext cx="1387777" cy="1929384"/>
          </a:xfrm>
          <a:prstGeom prst="rect">
            <a:avLst/>
          </a:prstGeom>
        </p:spPr>
      </p:pic>
      <p:graphicFrame>
        <p:nvGraphicFramePr>
          <p:cNvPr id="11" name="Table 10">
            <a:extLst>
              <a:ext uri="{FF2B5EF4-FFF2-40B4-BE49-F238E27FC236}">
                <a16:creationId xmlns:a16="http://schemas.microsoft.com/office/drawing/2014/main" id="{8633D498-5951-8846-39D5-0F307E628526}"/>
              </a:ext>
            </a:extLst>
          </p:cNvPr>
          <p:cNvGraphicFramePr>
            <a:graphicFrameLocks noGrp="1"/>
          </p:cNvGraphicFramePr>
          <p:nvPr/>
        </p:nvGraphicFramePr>
        <p:xfrm>
          <a:off x="2697480" y="3208692"/>
          <a:ext cx="1508760" cy="1930378"/>
        </p:xfrm>
        <a:graphic>
          <a:graphicData uri="http://schemas.openxmlformats.org/drawingml/2006/table">
            <a:tbl>
              <a:tblPr/>
              <a:tblGrid>
                <a:gridCol w="1508760">
                  <a:extLst>
                    <a:ext uri="{9D8B030D-6E8A-4147-A177-3AD203B41FA5}">
                      <a16:colId xmlns:a16="http://schemas.microsoft.com/office/drawing/2014/main" val="305768199"/>
                    </a:ext>
                  </a:extLst>
                </a:gridCol>
              </a:tblGrid>
              <a:tr h="1930378">
                <a:tc>
                  <a:txBody>
                    <a:bodyPr/>
                    <a:lstStyle/>
                    <a:p>
                      <a:endParaRPr lang="en-US" dirty="0"/>
                    </a:p>
                  </a:txBody>
                  <a:tcPr>
                    <a:lnL w="57150" cmpd="sng">
                      <a:solidFill>
                        <a:srgbClr val="0070C0"/>
                      </a:solidFill>
                      <a:prstDash val="solid"/>
                    </a:lnL>
                    <a:lnR w="57150" cmpd="sng">
                      <a:solidFill>
                        <a:srgbClr val="0070C0"/>
                      </a:solidFill>
                      <a:prstDash val="solid"/>
                    </a:lnR>
                    <a:lnT w="57150" cmpd="sng">
                      <a:solidFill>
                        <a:srgbClr val="0070C0"/>
                      </a:solidFill>
                      <a:prstDash val="solid"/>
                    </a:lnT>
                    <a:lnB w="57150" cmpd="sng">
                      <a:solidFill>
                        <a:srgbClr val="0070C0"/>
                      </a:solidFill>
                      <a:prstDash val="solid"/>
                    </a:lnB>
                  </a:tcPr>
                </a:tc>
                <a:extLst>
                  <a:ext uri="{0D108BD9-81ED-4DB2-BD59-A6C34878D82A}">
                    <a16:rowId xmlns:a16="http://schemas.microsoft.com/office/drawing/2014/main" val="3517400201"/>
                  </a:ext>
                </a:extLst>
              </a:tr>
            </a:tbl>
          </a:graphicData>
        </a:graphic>
      </p:graphicFrame>
      <p:graphicFrame>
        <p:nvGraphicFramePr>
          <p:cNvPr id="14" name="Table 13">
            <a:extLst>
              <a:ext uri="{FF2B5EF4-FFF2-40B4-BE49-F238E27FC236}">
                <a16:creationId xmlns:a16="http://schemas.microsoft.com/office/drawing/2014/main" id="{B640A381-79F6-066F-B89D-03CDCF676B3D}"/>
              </a:ext>
            </a:extLst>
          </p:cNvPr>
          <p:cNvGraphicFramePr>
            <a:graphicFrameLocks noGrp="1"/>
          </p:cNvGraphicFramePr>
          <p:nvPr/>
        </p:nvGraphicFramePr>
        <p:xfrm>
          <a:off x="173736" y="3227832"/>
          <a:ext cx="1204242" cy="1883664"/>
        </p:xfrm>
        <a:graphic>
          <a:graphicData uri="http://schemas.openxmlformats.org/drawingml/2006/table">
            <a:tbl>
              <a:tblPr/>
              <a:tblGrid>
                <a:gridCol w="1204242">
                  <a:extLst>
                    <a:ext uri="{9D8B030D-6E8A-4147-A177-3AD203B41FA5}">
                      <a16:colId xmlns:a16="http://schemas.microsoft.com/office/drawing/2014/main" val="167488677"/>
                    </a:ext>
                  </a:extLst>
                </a:gridCol>
              </a:tblGrid>
              <a:tr h="1883664">
                <a:tc>
                  <a:txBody>
                    <a:bodyPr/>
                    <a:lstStyle/>
                    <a:p>
                      <a:endParaRPr lang="en-US" dirty="0"/>
                    </a:p>
                  </a:txBody>
                  <a:tcPr>
                    <a:lnL w="57150" cmpd="sng">
                      <a:solidFill>
                        <a:srgbClr val="0070C0"/>
                      </a:solidFill>
                      <a:prstDash val="solid"/>
                    </a:lnL>
                    <a:lnR w="57150" cmpd="sng">
                      <a:solidFill>
                        <a:srgbClr val="0070C0"/>
                      </a:solidFill>
                      <a:prstDash val="solid"/>
                    </a:lnR>
                    <a:lnT w="57150" cmpd="sng">
                      <a:solidFill>
                        <a:srgbClr val="0070C0"/>
                      </a:solidFill>
                      <a:prstDash val="solid"/>
                    </a:lnT>
                    <a:lnB w="57150" cmpd="sng">
                      <a:solidFill>
                        <a:srgbClr val="0070C0"/>
                      </a:solidFill>
                      <a:prstDash val="solid"/>
                    </a:lnB>
                  </a:tcPr>
                </a:tc>
                <a:extLst>
                  <a:ext uri="{0D108BD9-81ED-4DB2-BD59-A6C34878D82A}">
                    <a16:rowId xmlns:a16="http://schemas.microsoft.com/office/drawing/2014/main" val="3831223146"/>
                  </a:ext>
                </a:extLst>
              </a:tr>
            </a:tbl>
          </a:graphicData>
        </a:graphic>
      </p:graphicFrame>
      <p:graphicFrame>
        <p:nvGraphicFramePr>
          <p:cNvPr id="15" name="Table 14">
            <a:extLst>
              <a:ext uri="{FF2B5EF4-FFF2-40B4-BE49-F238E27FC236}">
                <a16:creationId xmlns:a16="http://schemas.microsoft.com/office/drawing/2014/main" id="{277E06E6-8097-1A6E-F47F-7B4BC8C53A2B}"/>
              </a:ext>
            </a:extLst>
          </p:cNvPr>
          <p:cNvGraphicFramePr>
            <a:graphicFrameLocks noGrp="1"/>
          </p:cNvGraphicFramePr>
          <p:nvPr/>
        </p:nvGraphicFramePr>
        <p:xfrm>
          <a:off x="149559" y="1600200"/>
          <a:ext cx="2537642" cy="1581912"/>
        </p:xfrm>
        <a:graphic>
          <a:graphicData uri="http://schemas.openxmlformats.org/drawingml/2006/table">
            <a:tbl>
              <a:tblPr/>
              <a:tblGrid>
                <a:gridCol w="2537642">
                  <a:extLst>
                    <a:ext uri="{9D8B030D-6E8A-4147-A177-3AD203B41FA5}">
                      <a16:colId xmlns:a16="http://schemas.microsoft.com/office/drawing/2014/main" val="2784226044"/>
                    </a:ext>
                  </a:extLst>
                </a:gridCol>
              </a:tblGrid>
              <a:tr h="1581912">
                <a:tc>
                  <a:txBody>
                    <a:bodyPr/>
                    <a:lstStyle/>
                    <a:p>
                      <a:endParaRPr lang="en-US" dirty="0"/>
                    </a:p>
                  </a:txBody>
                  <a:tcPr>
                    <a:lnL w="57150" cmpd="sng">
                      <a:solidFill>
                        <a:srgbClr val="0070C0"/>
                      </a:solidFill>
                      <a:prstDash val="solid"/>
                    </a:lnL>
                    <a:lnR w="57150" cmpd="sng">
                      <a:solidFill>
                        <a:srgbClr val="0070C0"/>
                      </a:solidFill>
                      <a:prstDash val="solid"/>
                    </a:lnR>
                    <a:lnT w="57150" cmpd="sng">
                      <a:solidFill>
                        <a:srgbClr val="0070C0"/>
                      </a:solidFill>
                      <a:prstDash val="solid"/>
                    </a:lnT>
                    <a:lnB w="57150" cmpd="sng">
                      <a:solidFill>
                        <a:srgbClr val="0070C0"/>
                      </a:solidFill>
                      <a:prstDash val="solid"/>
                    </a:lnB>
                  </a:tcPr>
                </a:tc>
                <a:extLst>
                  <a:ext uri="{0D108BD9-81ED-4DB2-BD59-A6C34878D82A}">
                    <a16:rowId xmlns:a16="http://schemas.microsoft.com/office/drawing/2014/main" val="3687810714"/>
                  </a:ext>
                </a:extLst>
              </a:tr>
            </a:tbl>
          </a:graphicData>
        </a:graphic>
      </p:graphicFrame>
      <p:graphicFrame>
        <p:nvGraphicFramePr>
          <p:cNvPr id="20" name="Table 19">
            <a:extLst>
              <a:ext uri="{FF2B5EF4-FFF2-40B4-BE49-F238E27FC236}">
                <a16:creationId xmlns:a16="http://schemas.microsoft.com/office/drawing/2014/main" id="{7BD76F2D-79ED-DE55-F689-507C8BB4AE82}"/>
              </a:ext>
            </a:extLst>
          </p:cNvPr>
          <p:cNvGraphicFramePr>
            <a:graphicFrameLocks noGrp="1"/>
          </p:cNvGraphicFramePr>
          <p:nvPr/>
        </p:nvGraphicFramePr>
        <p:xfrm>
          <a:off x="1399032" y="3236976"/>
          <a:ext cx="1252728" cy="1902094"/>
        </p:xfrm>
        <a:graphic>
          <a:graphicData uri="http://schemas.openxmlformats.org/drawingml/2006/table">
            <a:tbl>
              <a:tblPr/>
              <a:tblGrid>
                <a:gridCol w="1252728">
                  <a:extLst>
                    <a:ext uri="{9D8B030D-6E8A-4147-A177-3AD203B41FA5}">
                      <a16:colId xmlns:a16="http://schemas.microsoft.com/office/drawing/2014/main" val="3621256694"/>
                    </a:ext>
                  </a:extLst>
                </a:gridCol>
              </a:tblGrid>
              <a:tr h="1902094">
                <a:tc>
                  <a:txBody>
                    <a:bodyPr/>
                    <a:lstStyle/>
                    <a:p>
                      <a:endParaRPr lang="en-US" dirty="0"/>
                    </a:p>
                  </a:txBody>
                  <a:tcPr>
                    <a:lnL w="57150" cmpd="sng">
                      <a:solidFill>
                        <a:srgbClr val="FFFF00"/>
                      </a:solidFill>
                      <a:prstDash val="solid"/>
                    </a:lnL>
                    <a:lnR w="57150" cmpd="sng">
                      <a:solidFill>
                        <a:srgbClr val="FFFF00"/>
                      </a:solidFill>
                      <a:prstDash val="solid"/>
                    </a:lnR>
                    <a:lnT w="57150" cmpd="sng">
                      <a:solidFill>
                        <a:srgbClr val="FFFF00"/>
                      </a:solidFill>
                      <a:prstDash val="solid"/>
                    </a:lnT>
                    <a:lnB w="57150" cmpd="sng">
                      <a:solidFill>
                        <a:srgbClr val="FFFF00"/>
                      </a:solidFill>
                      <a:prstDash val="solid"/>
                    </a:lnB>
                  </a:tcPr>
                </a:tc>
                <a:extLst>
                  <a:ext uri="{0D108BD9-81ED-4DB2-BD59-A6C34878D82A}">
                    <a16:rowId xmlns:a16="http://schemas.microsoft.com/office/drawing/2014/main" val="1584336969"/>
                  </a:ext>
                </a:extLst>
              </a:tr>
            </a:tbl>
          </a:graphicData>
        </a:graphic>
      </p:graphicFrame>
      <p:graphicFrame>
        <p:nvGraphicFramePr>
          <p:cNvPr id="21" name="Table 20">
            <a:extLst>
              <a:ext uri="{FF2B5EF4-FFF2-40B4-BE49-F238E27FC236}">
                <a16:creationId xmlns:a16="http://schemas.microsoft.com/office/drawing/2014/main" id="{5070F627-5174-E192-5D97-1895E1EC6F16}"/>
              </a:ext>
            </a:extLst>
          </p:cNvPr>
          <p:cNvGraphicFramePr>
            <a:graphicFrameLocks noGrp="1"/>
          </p:cNvGraphicFramePr>
          <p:nvPr/>
        </p:nvGraphicFramePr>
        <p:xfrm>
          <a:off x="2743200" y="1573620"/>
          <a:ext cx="2877879" cy="1581912"/>
        </p:xfrm>
        <a:graphic>
          <a:graphicData uri="http://schemas.openxmlformats.org/drawingml/2006/table">
            <a:tbl>
              <a:tblPr/>
              <a:tblGrid>
                <a:gridCol w="2877879">
                  <a:extLst>
                    <a:ext uri="{9D8B030D-6E8A-4147-A177-3AD203B41FA5}">
                      <a16:colId xmlns:a16="http://schemas.microsoft.com/office/drawing/2014/main" val="29554702"/>
                    </a:ext>
                  </a:extLst>
                </a:gridCol>
              </a:tblGrid>
              <a:tr h="1581912">
                <a:tc>
                  <a:txBody>
                    <a:bodyPr/>
                    <a:lstStyle/>
                    <a:p>
                      <a:endParaRPr lang="en-US" dirty="0">
                        <a:highlight>
                          <a:srgbClr val="FF0000"/>
                        </a:highlight>
                      </a:endParaRPr>
                    </a:p>
                  </a:txBody>
                  <a:tcPr>
                    <a:lnL w="57150" cmpd="sng">
                      <a:solidFill>
                        <a:srgbClr val="FFFF00"/>
                      </a:solidFill>
                      <a:prstDash val="solid"/>
                    </a:lnL>
                    <a:lnR w="57150" cmpd="sng">
                      <a:solidFill>
                        <a:srgbClr val="FFFF00"/>
                      </a:solidFill>
                      <a:prstDash val="solid"/>
                    </a:lnR>
                    <a:lnT w="57150" cmpd="sng">
                      <a:solidFill>
                        <a:srgbClr val="FFFF00"/>
                      </a:solidFill>
                      <a:prstDash val="solid"/>
                    </a:lnT>
                    <a:lnB w="57150" cmpd="sng">
                      <a:solidFill>
                        <a:srgbClr val="FFFF00"/>
                      </a:solidFill>
                      <a:prstDash val="solid"/>
                    </a:lnB>
                  </a:tcPr>
                </a:tc>
                <a:extLst>
                  <a:ext uri="{0D108BD9-81ED-4DB2-BD59-A6C34878D82A}">
                    <a16:rowId xmlns:a16="http://schemas.microsoft.com/office/drawing/2014/main" val="3524808748"/>
                  </a:ext>
                </a:extLst>
              </a:tr>
            </a:tbl>
          </a:graphicData>
        </a:graphic>
      </p:graphicFrame>
      <p:graphicFrame>
        <p:nvGraphicFramePr>
          <p:cNvPr id="25" name="Table 24">
            <a:extLst>
              <a:ext uri="{FF2B5EF4-FFF2-40B4-BE49-F238E27FC236}">
                <a16:creationId xmlns:a16="http://schemas.microsoft.com/office/drawing/2014/main" id="{6626378D-5557-F504-2185-9FC561AC2B00}"/>
              </a:ext>
            </a:extLst>
          </p:cNvPr>
          <p:cNvGraphicFramePr>
            <a:graphicFrameLocks noGrp="1"/>
          </p:cNvGraphicFramePr>
          <p:nvPr/>
        </p:nvGraphicFramePr>
        <p:xfrm>
          <a:off x="4260112" y="3211033"/>
          <a:ext cx="1339702" cy="1942214"/>
        </p:xfrm>
        <a:graphic>
          <a:graphicData uri="http://schemas.openxmlformats.org/drawingml/2006/table">
            <a:tbl>
              <a:tblPr/>
              <a:tblGrid>
                <a:gridCol w="1339702">
                  <a:extLst>
                    <a:ext uri="{9D8B030D-6E8A-4147-A177-3AD203B41FA5}">
                      <a16:colId xmlns:a16="http://schemas.microsoft.com/office/drawing/2014/main" val="3747025380"/>
                    </a:ext>
                  </a:extLst>
                </a:gridCol>
              </a:tblGrid>
              <a:tr h="1942214">
                <a:tc>
                  <a:txBody>
                    <a:bodyPr/>
                    <a:lstStyle/>
                    <a:p>
                      <a:endParaRPr lang="en-US" dirty="0"/>
                    </a:p>
                  </a:txBody>
                  <a:tcPr>
                    <a:lnL w="57150" cmpd="sng">
                      <a:solidFill>
                        <a:srgbClr val="FFFF00"/>
                      </a:solidFill>
                      <a:prstDash val="solid"/>
                    </a:lnL>
                    <a:lnR w="57150" cmpd="sng">
                      <a:solidFill>
                        <a:srgbClr val="FFFF00"/>
                      </a:solidFill>
                      <a:prstDash val="solid"/>
                    </a:lnR>
                    <a:lnT w="57150" cmpd="sng">
                      <a:solidFill>
                        <a:srgbClr val="FFFF00"/>
                      </a:solidFill>
                      <a:prstDash val="solid"/>
                    </a:lnT>
                    <a:lnB w="57150" cmpd="sng">
                      <a:solidFill>
                        <a:srgbClr val="FFFF00"/>
                      </a:solidFill>
                      <a:prstDash val="solid"/>
                    </a:lnB>
                  </a:tcPr>
                </a:tc>
                <a:extLst>
                  <a:ext uri="{0D108BD9-81ED-4DB2-BD59-A6C34878D82A}">
                    <a16:rowId xmlns:a16="http://schemas.microsoft.com/office/drawing/2014/main" val="1595854897"/>
                  </a:ext>
                </a:extLst>
              </a:tr>
            </a:tbl>
          </a:graphicData>
        </a:graphic>
      </p:graphicFrame>
      <p:pic>
        <p:nvPicPr>
          <p:cNvPr id="4" name="Picture 3">
            <a:extLst>
              <a:ext uri="{FF2B5EF4-FFF2-40B4-BE49-F238E27FC236}">
                <a16:creationId xmlns:a16="http://schemas.microsoft.com/office/drawing/2014/main" id="{798D69F6-CA28-34FB-C3C5-C2962A3333CE}"/>
              </a:ext>
            </a:extLst>
          </p:cNvPr>
          <p:cNvPicPr>
            <a:picLocks noChangeAspect="1"/>
          </p:cNvPicPr>
          <p:nvPr/>
        </p:nvPicPr>
        <p:blipFill>
          <a:blip r:embed="rId11"/>
          <a:stretch>
            <a:fillRect/>
          </a:stretch>
        </p:blipFill>
        <p:spPr>
          <a:xfrm>
            <a:off x="2537811" y="5692648"/>
            <a:ext cx="1296365" cy="925975"/>
          </a:xfrm>
          <a:prstGeom prst="rect">
            <a:avLst/>
          </a:prstGeom>
        </p:spPr>
      </p:pic>
      <p:pic>
        <p:nvPicPr>
          <p:cNvPr id="8" name="Picture 7">
            <a:extLst>
              <a:ext uri="{FF2B5EF4-FFF2-40B4-BE49-F238E27FC236}">
                <a16:creationId xmlns:a16="http://schemas.microsoft.com/office/drawing/2014/main" id="{7C9FD986-164A-39D8-F5F3-9089B5786AC5}"/>
              </a:ext>
            </a:extLst>
          </p:cNvPr>
          <p:cNvPicPr>
            <a:picLocks noChangeAspect="1"/>
          </p:cNvPicPr>
          <p:nvPr/>
        </p:nvPicPr>
        <p:blipFill>
          <a:blip r:embed="rId12"/>
          <a:stretch>
            <a:fillRect/>
          </a:stretch>
        </p:blipFill>
        <p:spPr>
          <a:xfrm>
            <a:off x="3946388" y="5686861"/>
            <a:ext cx="1296365" cy="931762"/>
          </a:xfrm>
          <a:prstGeom prst="rect">
            <a:avLst/>
          </a:prstGeom>
        </p:spPr>
      </p:pic>
      <p:pic>
        <p:nvPicPr>
          <p:cNvPr id="17" name="Picture 16">
            <a:extLst>
              <a:ext uri="{FF2B5EF4-FFF2-40B4-BE49-F238E27FC236}">
                <a16:creationId xmlns:a16="http://schemas.microsoft.com/office/drawing/2014/main" id="{6AF565C7-8E9C-845E-6A0D-0193796BB9C4}"/>
              </a:ext>
            </a:extLst>
          </p:cNvPr>
          <p:cNvPicPr>
            <a:picLocks noChangeAspect="1"/>
          </p:cNvPicPr>
          <p:nvPr/>
        </p:nvPicPr>
        <p:blipFill>
          <a:blip r:embed="rId13"/>
          <a:stretch>
            <a:fillRect/>
          </a:stretch>
        </p:blipFill>
        <p:spPr>
          <a:xfrm>
            <a:off x="490073" y="5162120"/>
            <a:ext cx="923105" cy="927721"/>
          </a:xfrm>
          <a:prstGeom prst="rect">
            <a:avLst/>
          </a:prstGeom>
        </p:spPr>
      </p:pic>
      <p:pic>
        <p:nvPicPr>
          <p:cNvPr id="13" name="feelings-by-qlowdy">
            <a:hlinkClick r:id="" action="ppaction://media"/>
            <a:extLst>
              <a:ext uri="{FF2B5EF4-FFF2-40B4-BE49-F238E27FC236}">
                <a16:creationId xmlns:a16="http://schemas.microsoft.com/office/drawing/2014/main" id="{88AC53F5-496F-3D93-6954-FEF74FD526D3}"/>
              </a:ext>
            </a:extLst>
          </p:cNvPr>
          <p:cNvPicPr>
            <a:picLocks noChangeAspect="1"/>
          </p:cNvPicPr>
          <p:nvPr>
            <a:audioFile r:link="rId2"/>
            <p:extLst>
              <p:ext uri="{DAA4B4D4-6D71-4841-9C94-3DE7FCFB9230}">
                <p14:media xmlns:p14="http://schemas.microsoft.com/office/powerpoint/2010/main" r:embed="rId1">
                  <p14:fade in="2000" out="2500"/>
                </p14:media>
              </p:ext>
            </p:extLst>
          </p:nvPr>
        </p:nvPicPr>
        <p:blipFill>
          <a:blip r:embed="rId14"/>
          <a:stretch>
            <a:fillRect/>
          </a:stretch>
        </p:blipFill>
        <p:spPr>
          <a:xfrm>
            <a:off x="-878141" y="3043813"/>
            <a:ext cx="609600" cy="609600"/>
          </a:xfrm>
          <a:prstGeom prst="rect">
            <a:avLst/>
          </a:prstGeom>
        </p:spPr>
      </p:pic>
    </p:spTree>
    <p:extLst>
      <p:ext uri="{BB962C8B-B14F-4D97-AF65-F5344CB8AC3E}">
        <p14:creationId xmlns:p14="http://schemas.microsoft.com/office/powerpoint/2010/main" val="3982563461"/>
      </p:ext>
    </p:extLst>
  </p:cSld>
  <p:clrMapOvr>
    <a:masterClrMapping/>
  </p:clrMapOvr>
  <mc:AlternateContent xmlns:mc="http://schemas.openxmlformats.org/markup-compatibility/2006" xmlns:p14="http://schemas.microsoft.com/office/powerpoint/2010/main">
    <mc:Choice Requires="p14">
      <p:transition spd="slow" p14:dur="2000" advClick="0" advTm="20000">
        <p:split orient="vert"/>
      </p:transition>
    </mc:Choice>
    <mc:Fallback xmlns="">
      <p:transition spd="slow" advClick="0" advTm="20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74350"/>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Nevada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518094" y="1523861"/>
            <a:ext cx="0" cy="3987939"/>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704560" y="1586309"/>
            <a:ext cx="623588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41F68"/>
                </a:solidFill>
                <a:effectLst/>
                <a:uLnTx/>
                <a:uFillTx/>
                <a:latin typeface="Arial" panose="020B0604020202020204"/>
                <a:ea typeface="+mn-ea"/>
                <a:cs typeface="+mn-cs"/>
              </a:rPr>
              <a:t>Expanding education and access to care with each passing year</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704560" y="2576943"/>
            <a:ext cx="6141141" cy="2585323"/>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Since 2022, NCOHP has screened 1,522 students, expanding to 10 schools in 2024–25 with 725 screenings, a 59 percent increase from the year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Beginning 2026, NCOHP has served more than 65 children through the Virtual Dental Home (VDH) Program, providing X-rays and dental care directly at school sites.</a:t>
            </a:r>
          </a:p>
        </p:txBody>
      </p:sp>
      <p:pic>
        <p:nvPicPr>
          <p:cNvPr id="3" name="Picture 2" descr="A picture containing text, floor, person, indoor&#10;&#10;AI-generated content may be incorrect.">
            <a:extLst>
              <a:ext uri="{FF2B5EF4-FFF2-40B4-BE49-F238E27FC236}">
                <a16:creationId xmlns:a16="http://schemas.microsoft.com/office/drawing/2014/main" id="{22324B66-E80E-8DFD-42B6-1A1B7D6DDAA3}"/>
              </a:ext>
            </a:extLst>
          </p:cNvPr>
          <p:cNvPicPr>
            <a:picLocks noChangeAspect="1"/>
          </p:cNvPicPr>
          <p:nvPr/>
        </p:nvPicPr>
        <p:blipFill>
          <a:blip r:embed="rId3"/>
          <a:stretch>
            <a:fillRect/>
          </a:stretch>
        </p:blipFill>
        <p:spPr>
          <a:xfrm>
            <a:off x="1639115" y="1751258"/>
            <a:ext cx="2558256" cy="3411008"/>
          </a:xfrm>
          <a:prstGeom prst="rect">
            <a:avLst/>
          </a:prstGeom>
        </p:spPr>
      </p:pic>
      <p:pic>
        <p:nvPicPr>
          <p:cNvPr id="5" name="Picture 4" descr="Logo&#10;&#10;AI-generated content may be incorrect.">
            <a:extLst>
              <a:ext uri="{FF2B5EF4-FFF2-40B4-BE49-F238E27FC236}">
                <a16:creationId xmlns:a16="http://schemas.microsoft.com/office/drawing/2014/main" id="{1E43E1A3-689D-F73E-99B8-62C48177CC5B}"/>
              </a:ext>
            </a:extLst>
          </p:cNvPr>
          <p:cNvPicPr>
            <a:picLocks noChangeAspect="1"/>
          </p:cNvPicPr>
          <p:nvPr/>
        </p:nvPicPr>
        <p:blipFill>
          <a:blip r:embed="rId4"/>
          <a:stretch>
            <a:fillRect/>
          </a:stretch>
        </p:blipFill>
        <p:spPr>
          <a:xfrm>
            <a:off x="4226172" y="5747555"/>
            <a:ext cx="1291922" cy="1291922"/>
          </a:xfrm>
          <a:prstGeom prst="rect">
            <a:avLst/>
          </a:prstGeom>
        </p:spPr>
      </p:pic>
      <p:pic>
        <p:nvPicPr>
          <p:cNvPr id="7" name="Picture 6" descr="Text&#10;&#10;AI-generated content may be incorrect.">
            <a:extLst>
              <a:ext uri="{FF2B5EF4-FFF2-40B4-BE49-F238E27FC236}">
                <a16:creationId xmlns:a16="http://schemas.microsoft.com/office/drawing/2014/main" id="{F89D23C5-C2F7-810F-78A5-E69987D81D3D}"/>
              </a:ext>
            </a:extLst>
          </p:cNvPr>
          <p:cNvPicPr>
            <a:picLocks noChangeAspect="1"/>
          </p:cNvPicPr>
          <p:nvPr/>
        </p:nvPicPr>
        <p:blipFill>
          <a:blip r:embed="rId5"/>
          <a:stretch>
            <a:fillRect/>
          </a:stretch>
        </p:blipFill>
        <p:spPr>
          <a:xfrm>
            <a:off x="1812861" y="6083650"/>
            <a:ext cx="2384513" cy="619733"/>
          </a:xfrm>
          <a:prstGeom prst="rect">
            <a:avLst/>
          </a:prstGeom>
        </p:spPr>
      </p:pic>
      <p:sp>
        <p:nvSpPr>
          <p:cNvPr id="4" name="TextBox 3">
            <a:extLst>
              <a:ext uri="{FF2B5EF4-FFF2-40B4-BE49-F238E27FC236}">
                <a16:creationId xmlns:a16="http://schemas.microsoft.com/office/drawing/2014/main" id="{DE690F03-8430-7BF2-5792-4FCF2AEDED17}"/>
              </a:ext>
            </a:extLst>
          </p:cNvPr>
          <p:cNvSpPr txBox="1"/>
          <p:nvPr/>
        </p:nvSpPr>
        <p:spPr>
          <a:xfrm>
            <a:off x="5175317" y="872675"/>
            <a:ext cx="6093618"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1211170557"/>
      </p:ext>
    </p:extLst>
  </p:cSld>
  <p:clrMapOvr>
    <a:masterClrMapping/>
  </p:clrMapOvr>
  <mc:AlternateContent xmlns:mc="http://schemas.openxmlformats.org/markup-compatibility/2006" xmlns:p14="http://schemas.microsoft.com/office/powerpoint/2010/main">
    <mc:Choice Requires="p14">
      <p:transition spd="slow" p14:dur="2000" advClick="0" advTm="15000">
        <p:circle/>
      </p:transition>
    </mc:Choice>
    <mc:Fallback xmlns="">
      <p:transition spd="slow" advClick="0" advTm="15000">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51950"/>
            <a:ext cx="52729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Orange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26220" y="1382286"/>
            <a:ext cx="0" cy="4786065"/>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021524"/>
            <a:ext cx="1547074" cy="58549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626220" y="1630363"/>
            <a:ext cx="6130888" cy="409342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41F68"/>
                </a:solidFill>
                <a:effectLst/>
                <a:uLnTx/>
                <a:uFillTx/>
                <a:latin typeface="Arial" panose="020B0604020202020204"/>
                <a:ea typeface="+mn-ea"/>
                <a:cs typeface="+mn-cs"/>
              </a:rPr>
              <a:t>Developed a partnership with school district nurses to increase and sustain Kindergarten Oral Health Assessment (KOHA) reporting. Previously only 11 of 27 districts reported KOHA data. </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41F68"/>
                </a:solidFill>
                <a:effectLst/>
                <a:uLnTx/>
                <a:uFillTx/>
                <a:latin typeface="Arial" panose="020B0604020202020204"/>
                <a:ea typeface="+mn-ea"/>
                <a:cs typeface="+mn-cs"/>
              </a:rPr>
              <a:t>25 of 27 OC school districts are reporting into the System for California Oral Health Reporting (SCOHR), with an increase of oral health assessment data from 14.2% (2021-22) to 56.0% (2024-25) of all kindergarten students.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41F68"/>
                </a:solidFill>
                <a:effectLst/>
                <a:uLnTx/>
                <a:uFillTx/>
                <a:latin typeface="Arial" panose="020B0604020202020204"/>
                <a:ea typeface="+mn-ea"/>
                <a:cs typeface="+mn-cs"/>
              </a:rPr>
              <a:t>Collaborating with school district staff to integrate a KOHA data collection dashboard into the student information system portal.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26B9D949-01C9-7521-180B-BBA30E2B9F3D}"/>
              </a:ext>
            </a:extLst>
          </p:cNvPr>
          <p:cNvPicPr>
            <a:picLocks noChangeAspect="1"/>
          </p:cNvPicPr>
          <p:nvPr/>
        </p:nvPicPr>
        <p:blipFill>
          <a:blip r:embed="rId3"/>
          <a:stretch>
            <a:fillRect/>
          </a:stretch>
        </p:blipFill>
        <p:spPr>
          <a:xfrm>
            <a:off x="472485" y="1515638"/>
            <a:ext cx="4754880" cy="3566160"/>
          </a:xfrm>
          <a:prstGeom prst="rect">
            <a:avLst/>
          </a:prstGeom>
        </p:spPr>
      </p:pic>
      <p:pic>
        <p:nvPicPr>
          <p:cNvPr id="28" name="Picture 27" descr="Graphical user interface, text, application&#10;&#10;AI-generated content may be incorrect.">
            <a:extLst>
              <a:ext uri="{FF2B5EF4-FFF2-40B4-BE49-F238E27FC236}">
                <a16:creationId xmlns:a16="http://schemas.microsoft.com/office/drawing/2014/main" id="{CCFD8D63-64ED-1980-E173-E24629C8E6C6}"/>
              </a:ext>
            </a:extLst>
          </p:cNvPr>
          <p:cNvPicPr>
            <a:picLocks noChangeAspect="1"/>
          </p:cNvPicPr>
          <p:nvPr/>
        </p:nvPicPr>
        <p:blipFill>
          <a:blip r:embed="rId4"/>
          <a:stretch>
            <a:fillRect/>
          </a:stretch>
        </p:blipFill>
        <p:spPr>
          <a:xfrm>
            <a:off x="1930290" y="5811351"/>
            <a:ext cx="3332170" cy="1005840"/>
          </a:xfrm>
          <a:prstGeom prst="rect">
            <a:avLst/>
          </a:prstGeom>
        </p:spPr>
      </p:pic>
      <p:pic>
        <p:nvPicPr>
          <p:cNvPr id="8" name="Picture 7" descr="Logo, company name&#10;&#10;AI-generated content may be incorrect.">
            <a:extLst>
              <a:ext uri="{FF2B5EF4-FFF2-40B4-BE49-F238E27FC236}">
                <a16:creationId xmlns:a16="http://schemas.microsoft.com/office/drawing/2014/main" id="{319BC244-5E7C-2BD0-9BC8-6DEC007E1C87}"/>
              </a:ext>
            </a:extLst>
          </p:cNvPr>
          <p:cNvPicPr>
            <a:picLocks noChangeAspect="1"/>
          </p:cNvPicPr>
          <p:nvPr/>
        </p:nvPicPr>
        <p:blipFill>
          <a:blip r:embed="rId5"/>
          <a:stretch>
            <a:fillRect/>
          </a:stretch>
        </p:blipFill>
        <p:spPr>
          <a:xfrm>
            <a:off x="10933889" y="6021524"/>
            <a:ext cx="797669" cy="642447"/>
          </a:xfrm>
          <a:prstGeom prst="rect">
            <a:avLst/>
          </a:prstGeom>
        </p:spPr>
      </p:pic>
      <p:sp>
        <p:nvSpPr>
          <p:cNvPr id="3" name="TextBox 2">
            <a:extLst>
              <a:ext uri="{FF2B5EF4-FFF2-40B4-BE49-F238E27FC236}">
                <a16:creationId xmlns:a16="http://schemas.microsoft.com/office/drawing/2014/main" id="{BD9D8A35-4D6F-DDDD-5CFB-27453F41F8BB}"/>
              </a:ext>
            </a:extLst>
          </p:cNvPr>
          <p:cNvSpPr txBox="1"/>
          <p:nvPr/>
        </p:nvSpPr>
        <p:spPr>
          <a:xfrm>
            <a:off x="5626220" y="786619"/>
            <a:ext cx="6093618"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2432934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5000">
        <p159:morph option="byObject"/>
      </p:transition>
    </mc:Choice>
    <mc:Fallback xmlns="">
      <p:transition spd="slow" advClick="0" advTm="1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14B86-EF45-0383-97B0-0F07AF7311BC}"/>
              </a:ext>
            </a:extLst>
          </p:cNvPr>
          <p:cNvSpPr>
            <a:spLocks noGrp="1"/>
          </p:cNvSpPr>
          <p:nvPr>
            <p:ph type="title"/>
          </p:nvPr>
        </p:nvSpPr>
        <p:spPr>
          <a:xfrm>
            <a:off x="387458" y="1609065"/>
            <a:ext cx="3316637" cy="3292658"/>
          </a:xfrm>
        </p:spPr>
        <p:txBody>
          <a:bodyPr anchor="ctr"/>
          <a:lstStyle/>
          <a:p>
            <a:r>
              <a:rPr lang="en-US" dirty="0"/>
              <a:t>Local Oral Health Programs (LOHPs) </a:t>
            </a:r>
          </a:p>
        </p:txBody>
      </p:sp>
      <p:graphicFrame>
        <p:nvGraphicFramePr>
          <p:cNvPr id="4" name="Content Placeholder 3">
            <a:extLst>
              <a:ext uri="{FF2B5EF4-FFF2-40B4-BE49-F238E27FC236}">
                <a16:creationId xmlns:a16="http://schemas.microsoft.com/office/drawing/2014/main" id="{35C62E78-C709-F7BC-470A-FBD204849E9B}"/>
              </a:ext>
            </a:extLst>
          </p:cNvPr>
          <p:cNvGraphicFramePr>
            <a:graphicFrameLocks noGrp="1"/>
          </p:cNvGraphicFramePr>
          <p:nvPr>
            <p:ph idx="1"/>
            <p:extLst>
              <p:ext uri="{D42A27DB-BD31-4B8C-83A1-F6EECF244321}">
                <p14:modId xmlns:p14="http://schemas.microsoft.com/office/powerpoint/2010/main" val="1557361444"/>
              </p:ext>
            </p:extLst>
          </p:nvPr>
        </p:nvGraphicFramePr>
        <p:xfrm>
          <a:off x="3704094" y="331304"/>
          <a:ext cx="8779454" cy="6361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9179168"/>
      </p:ext>
    </p:extLst>
  </p:cSld>
  <p:clrMapOvr>
    <a:masterClrMapping/>
  </p:clrMapOvr>
  <mc:AlternateContent xmlns:mc="http://schemas.openxmlformats.org/markup-compatibility/2006" xmlns:p14="http://schemas.microsoft.com/office/powerpoint/2010/main">
    <mc:Choice Requires="p14">
      <p:transition spd="slow" p14:dur="2000" advClick="0" advTm="5000">
        <p14:reveal dir="r"/>
      </p:transition>
    </mc:Choice>
    <mc:Fallback xmlns="">
      <p:transition spd="slow" advClick="0" advTm="5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316310" y="720566"/>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City of Pasadena</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6096000" y="1443038"/>
            <a:ext cx="0" cy="4712598"/>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6256552" y="1686614"/>
            <a:ext cx="5216310" cy="3785652"/>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We work in a city health department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Collaborate with organizations to share dental services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This year we connected and share tobacco cessation with dentists in the Pasadena area</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We are hosting our 4</a:t>
            </a:r>
            <a:r>
              <a:rPr kumimoji="0" lang="en-US" sz="2000" i="0" u="none" strike="noStrike" kern="1200" cap="none" spc="0" normalizeH="0" baseline="30000" noProof="0" dirty="0">
                <a:ln>
                  <a:noFill/>
                </a:ln>
                <a:solidFill>
                  <a:srgbClr val="141F68"/>
                </a:solidFill>
                <a:effectLst/>
                <a:uLnTx/>
                <a:uFillTx/>
                <a:latin typeface="Arial" panose="020B0604020202020204"/>
                <a:ea typeface="+mn-ea"/>
                <a:cs typeface="+mn-cs"/>
              </a:rPr>
              <a:t>th</a:t>
            </a: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 annual Brush, Book, Bed event promoting bedtime routines and oral health screenings</a:t>
            </a:r>
          </a:p>
        </p:txBody>
      </p:sp>
      <p:pic>
        <p:nvPicPr>
          <p:cNvPr id="15" name="Picture 14" descr="A picture containing person&#10;&#10;AI-generated content may be incorrect.">
            <a:extLst>
              <a:ext uri="{FF2B5EF4-FFF2-40B4-BE49-F238E27FC236}">
                <a16:creationId xmlns:a16="http://schemas.microsoft.com/office/drawing/2014/main" id="{30F616A4-6BA6-AF0C-10D2-8A892D396BEF}"/>
              </a:ext>
            </a:extLst>
          </p:cNvPr>
          <p:cNvPicPr>
            <a:picLocks noChangeAspect="1"/>
          </p:cNvPicPr>
          <p:nvPr/>
        </p:nvPicPr>
        <p:blipFill>
          <a:blip r:embed="rId3"/>
          <a:stretch>
            <a:fillRect/>
          </a:stretch>
        </p:blipFill>
        <p:spPr>
          <a:xfrm>
            <a:off x="3152803" y="1686614"/>
            <a:ext cx="2532674" cy="3376899"/>
          </a:xfrm>
          <a:prstGeom prst="rect">
            <a:avLst/>
          </a:prstGeom>
        </p:spPr>
      </p:pic>
      <p:pic>
        <p:nvPicPr>
          <p:cNvPr id="19" name="Picture 18" descr="A picture containing text, picture frame, posing, display&#10;&#10;AI-generated content may be incorrect.">
            <a:extLst>
              <a:ext uri="{FF2B5EF4-FFF2-40B4-BE49-F238E27FC236}">
                <a16:creationId xmlns:a16="http://schemas.microsoft.com/office/drawing/2014/main" id="{4F71D2E8-0534-0EC5-F4EE-EEDF6F978CA4}"/>
              </a:ext>
            </a:extLst>
          </p:cNvPr>
          <p:cNvPicPr>
            <a:picLocks noChangeAspect="1"/>
          </p:cNvPicPr>
          <p:nvPr/>
        </p:nvPicPr>
        <p:blipFill>
          <a:blip r:embed="rId4"/>
          <a:srcRect l="4431" t="31195" r="833" b="11434"/>
          <a:stretch>
            <a:fillRect/>
          </a:stretch>
        </p:blipFill>
        <p:spPr>
          <a:xfrm>
            <a:off x="30560" y="1686614"/>
            <a:ext cx="3134309" cy="2530786"/>
          </a:xfrm>
          <a:prstGeom prst="rect">
            <a:avLst/>
          </a:prstGeom>
        </p:spPr>
      </p:pic>
      <p:pic>
        <p:nvPicPr>
          <p:cNvPr id="24" name="Picture 23" descr="A picture containing outdoor, road, person, ground&#10;&#10;AI-generated content may be incorrect.">
            <a:extLst>
              <a:ext uri="{FF2B5EF4-FFF2-40B4-BE49-F238E27FC236}">
                <a16:creationId xmlns:a16="http://schemas.microsoft.com/office/drawing/2014/main" id="{B9DA8BF1-4271-18A8-9C28-EBFA79D844BC}"/>
              </a:ext>
            </a:extLst>
          </p:cNvPr>
          <p:cNvPicPr>
            <a:picLocks noChangeAspect="1"/>
          </p:cNvPicPr>
          <p:nvPr/>
        </p:nvPicPr>
        <p:blipFill>
          <a:blip r:embed="rId5"/>
          <a:srcRect l="25767" t="13821" r="13046" b="31624"/>
          <a:stretch>
            <a:fillRect/>
          </a:stretch>
        </p:blipFill>
        <p:spPr>
          <a:xfrm>
            <a:off x="1239912" y="3905993"/>
            <a:ext cx="1831513" cy="2177874"/>
          </a:xfrm>
          <a:prstGeom prst="rect">
            <a:avLst/>
          </a:prstGeom>
        </p:spPr>
      </p:pic>
      <p:sp>
        <p:nvSpPr>
          <p:cNvPr id="4" name="Smiley Face 3">
            <a:extLst>
              <a:ext uri="{FF2B5EF4-FFF2-40B4-BE49-F238E27FC236}">
                <a16:creationId xmlns:a16="http://schemas.microsoft.com/office/drawing/2014/main" id="{C24ACC6A-DB2C-82B2-A455-91EDE0A46BC5}"/>
              </a:ext>
            </a:extLst>
          </p:cNvPr>
          <p:cNvSpPr/>
          <p:nvPr/>
        </p:nvSpPr>
        <p:spPr>
          <a:xfrm>
            <a:off x="1927068" y="4259183"/>
            <a:ext cx="473232" cy="455691"/>
          </a:xfrm>
          <a:prstGeom prst="smileyFac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E54DBE51-4344-70B1-6E4C-5692B558DDF0}"/>
              </a:ext>
            </a:extLst>
          </p:cNvPr>
          <p:cNvSpPr txBox="1"/>
          <p:nvPr/>
        </p:nvSpPr>
        <p:spPr>
          <a:xfrm>
            <a:off x="5817898" y="889040"/>
            <a:ext cx="6093618"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3124011443"/>
      </p:ext>
    </p:extLst>
  </p:cSld>
  <p:clrMapOvr>
    <a:masterClrMapping/>
  </p:clrMapOvr>
  <mc:AlternateContent xmlns:mc="http://schemas.openxmlformats.org/markup-compatibility/2006" xmlns:p14="http://schemas.microsoft.com/office/powerpoint/2010/main">
    <mc:Choice Requires="p14">
      <p:transition spd="slow" p14:dur="2000" advClick="0" advTm="15000">
        <p14:prism/>
      </p:transition>
    </mc:Choice>
    <mc:Fallback xmlns="">
      <p:transition spd="slow" advClick="0" advTm="15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133723" y="622050"/>
            <a:ext cx="537332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Placer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243561"/>
            <a:ext cx="0" cy="4912075"/>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3"/>
          <a:stretch>
            <a:fillRect/>
          </a:stretch>
        </p:blipFill>
        <p:spPr>
          <a:xfrm>
            <a:off x="133723" y="6258528"/>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701146" y="727016"/>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701146" y="1690062"/>
            <a:ext cx="6095999" cy="347787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Our program helps families in Placer County prevent tooth decay by promoting healthy oral habits and improving access to early preventive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During this grant cycle, we expanded our school-linked program and our KOHA efforts, screening a total of 27 elementary schools. We provided over 1,200 preventive services to kindergarteners, helping more children build strong oral health habits early.</a:t>
            </a:r>
          </a:p>
        </p:txBody>
      </p:sp>
      <p:pic>
        <p:nvPicPr>
          <p:cNvPr id="3" name="Picture 2">
            <a:extLst>
              <a:ext uri="{FF2B5EF4-FFF2-40B4-BE49-F238E27FC236}">
                <a16:creationId xmlns:a16="http://schemas.microsoft.com/office/drawing/2014/main" id="{817FFABB-D5E3-6EDB-56C1-2160A9BBFEC3}"/>
              </a:ext>
            </a:extLst>
          </p:cNvPr>
          <p:cNvPicPr>
            <a:picLocks noChangeAspect="1"/>
          </p:cNvPicPr>
          <p:nvPr/>
        </p:nvPicPr>
        <p:blipFill>
          <a:blip r:embed="rId4"/>
          <a:stretch>
            <a:fillRect/>
          </a:stretch>
        </p:blipFill>
        <p:spPr>
          <a:xfrm>
            <a:off x="394855" y="1243561"/>
            <a:ext cx="4686293" cy="4912074"/>
          </a:xfrm>
          <a:prstGeom prst="rect">
            <a:avLst/>
          </a:prstGeom>
        </p:spPr>
      </p:pic>
      <p:pic>
        <p:nvPicPr>
          <p:cNvPr id="8" name="Picture 7">
            <a:extLst>
              <a:ext uri="{FF2B5EF4-FFF2-40B4-BE49-F238E27FC236}">
                <a16:creationId xmlns:a16="http://schemas.microsoft.com/office/drawing/2014/main" id="{3D7A53C9-67A6-A7A6-2EA2-F5A2BC59B9D2}"/>
              </a:ext>
            </a:extLst>
          </p:cNvPr>
          <p:cNvPicPr>
            <a:picLocks noChangeAspect="1"/>
          </p:cNvPicPr>
          <p:nvPr/>
        </p:nvPicPr>
        <p:blipFill>
          <a:blip r:embed="rId5"/>
          <a:stretch>
            <a:fillRect/>
          </a:stretch>
        </p:blipFill>
        <p:spPr>
          <a:xfrm>
            <a:off x="1940679" y="6235950"/>
            <a:ext cx="1108868" cy="605727"/>
          </a:xfrm>
          <a:prstGeom prst="rect">
            <a:avLst/>
          </a:prstGeom>
        </p:spPr>
      </p:pic>
    </p:spTree>
    <p:extLst>
      <p:ext uri="{BB962C8B-B14F-4D97-AF65-F5344CB8AC3E}">
        <p14:creationId xmlns:p14="http://schemas.microsoft.com/office/powerpoint/2010/main" val="4223358599"/>
      </p:ext>
    </p:extLst>
  </p:cSld>
  <p:clrMapOvr>
    <a:masterClrMapping/>
  </p:clrMapOvr>
  <mc:AlternateContent xmlns:mc="http://schemas.openxmlformats.org/markup-compatibility/2006" xmlns:p14="http://schemas.microsoft.com/office/powerpoint/2010/main">
    <mc:Choice Requires="p14">
      <p:transition spd="slow" p14:dur="2000" advClick="0" advTm="15000">
        <p:wipe/>
      </p:transition>
    </mc:Choice>
    <mc:Fallback xmlns="">
      <p:transition spd="slow" advClick="0" advTm="15000">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69408" y="641990"/>
            <a:ext cx="58234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Riverside County</a:t>
            </a:r>
          </a:p>
        </p:txBody>
      </p:sp>
      <p:cxnSp>
        <p:nvCxnSpPr>
          <p:cNvPr id="10" name="Straight Connector 9">
            <a:extLst>
              <a:ext uri="{FF2B5EF4-FFF2-40B4-BE49-F238E27FC236}">
                <a16:creationId xmlns:a16="http://schemas.microsoft.com/office/drawing/2014/main" id="{6A470956-F5FF-4D3E-95AF-C6E2A327DE6C}"/>
              </a:ext>
            </a:extLst>
          </p:cNvPr>
          <p:cNvCxnSpPr/>
          <p:nvPr/>
        </p:nvCxnSpPr>
        <p:spPr>
          <a:xfrm>
            <a:off x="5912592" y="990916"/>
            <a:ext cx="0" cy="530352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3"/>
          <a:stretch>
            <a:fillRect/>
          </a:stretch>
        </p:blipFill>
        <p:spPr>
          <a:xfrm>
            <a:off x="212603" y="6137161"/>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868985" y="1134848"/>
            <a:ext cx="6087213" cy="6494085"/>
          </a:xfrm>
          <a:prstGeom prst="rect">
            <a:avLst/>
          </a:prstGeom>
          <a:noFill/>
        </p:spPr>
        <p:txBody>
          <a:bodyPr wrap="square" lIns="91440" tIns="45720" rIns="91440" bIns="45720" anchor="t">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ea typeface="+mn-ea"/>
                <a:cs typeface="+mn-cs"/>
              </a:rPr>
              <a:t>Connecting community members to a dental provider through our referral system.</a:t>
            </a:r>
          </a:p>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noProof="0" dirty="0">
              <a:ln>
                <a:noFill/>
              </a:ln>
              <a:solidFill>
                <a:srgbClr val="141F68"/>
              </a:solidFill>
              <a:effectLst/>
              <a:uLnTx/>
              <a:uFillTx/>
              <a:ea typeface="+mn-e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ea typeface="+mn-ea"/>
                <a:cs typeface="+mn-cs"/>
              </a:rPr>
              <a:t>Promoting healthy bedtime routines by integrating the BBB (Brush, Book, Bed) model to link oral health, early literacy, and sleep through community partnerships.</a:t>
            </a:r>
          </a:p>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noProof="0" dirty="0">
              <a:ln>
                <a:noFill/>
              </a:ln>
              <a:solidFill>
                <a:srgbClr val="141F68"/>
              </a:solidFill>
              <a:effectLst/>
              <a:uLnTx/>
              <a:uFillTx/>
              <a:ea typeface="+mn-ea"/>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ea typeface="+mn-ea"/>
                <a:cs typeface="+mn-cs"/>
              </a:rPr>
              <a:t>KOHA has improved to 78% compliance rate which is 2x times greater than the state average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noProof="0" dirty="0">
              <a:ln>
                <a:noFill/>
              </a:ln>
              <a:solidFill>
                <a:srgbClr val="141F68"/>
              </a:solidFill>
              <a:effectLst/>
              <a:uLnTx/>
              <a:uFillTx/>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ea typeface="+mn-ea"/>
                <a:cs typeface="+mn-cs"/>
              </a:rPr>
              <a:t>Partnered with Desert Center USD—a very rural community—to expand access to care; collaborated with GeriSmiles to provide professional dental cleanings; and delivered oral health education that reinforced preventive care and supported academic engagement (AVID). </a:t>
            </a:r>
          </a:p>
          <a:p>
            <a:pPr marL="457200" marR="0" lvl="0" indent="-4572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noProof="0" dirty="0">
              <a:ln>
                <a:noFill/>
              </a:ln>
              <a:solidFill>
                <a:srgbClr val="141F68"/>
              </a:solidFill>
              <a:effectLst/>
              <a:uLnTx/>
              <a:uFillTx/>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ea typeface="+mn-ea"/>
                <a:cs typeface="+mn-cs"/>
              </a:rPr>
              <a:t>California North State University College of Dental Medicine and </a:t>
            </a:r>
            <a:r>
              <a:rPr kumimoji="0" lang="en-US" i="0" u="none" strike="noStrike" kern="1200" cap="none" spc="0" normalizeH="0" baseline="0" noProof="0" dirty="0" err="1">
                <a:ln>
                  <a:noFill/>
                </a:ln>
                <a:solidFill>
                  <a:srgbClr val="141F68"/>
                </a:solidFill>
                <a:effectLst/>
                <a:uLnTx/>
                <a:uFillTx/>
                <a:ea typeface="+mn-ea"/>
                <a:cs typeface="+mn-cs"/>
              </a:rPr>
              <a:t>NuView</a:t>
            </a:r>
            <a:r>
              <a:rPr kumimoji="0" lang="en-US" i="0" u="none" strike="noStrike" kern="1200" cap="none" spc="0" normalizeH="0" baseline="0" noProof="0" dirty="0">
                <a:ln>
                  <a:noFill/>
                </a:ln>
                <a:solidFill>
                  <a:srgbClr val="141F68"/>
                </a:solidFill>
                <a:effectLst/>
                <a:uLnTx/>
                <a:uFillTx/>
                <a:ea typeface="+mn-ea"/>
                <a:cs typeface="+mn-cs"/>
              </a:rPr>
              <a:t> School District  AI pilot program for dental screenings.</a:t>
            </a: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sp>
        <p:nvSpPr>
          <p:cNvPr id="3" name="Rectangle 1">
            <a:extLst>
              <a:ext uri="{FF2B5EF4-FFF2-40B4-BE49-F238E27FC236}">
                <a16:creationId xmlns:a16="http://schemas.microsoft.com/office/drawing/2014/main" id="{566062B0-B6D2-8677-EB88-1EC55204391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sp>
        <p:nvSpPr>
          <p:cNvPr id="4" name="Rectangle 2">
            <a:extLst>
              <a:ext uri="{FF2B5EF4-FFF2-40B4-BE49-F238E27FC236}">
                <a16:creationId xmlns:a16="http://schemas.microsoft.com/office/drawing/2014/main" id="{C06FD2A5-E6AF-290F-AA89-7884C643EBBA}"/>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sp>
        <p:nvSpPr>
          <p:cNvPr id="5" name="Rectangle 3">
            <a:extLst>
              <a:ext uri="{FF2B5EF4-FFF2-40B4-BE49-F238E27FC236}">
                <a16:creationId xmlns:a16="http://schemas.microsoft.com/office/drawing/2014/main" id="{5CE706AF-BAAD-6FFF-0BBD-6645F65F1E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sp>
        <p:nvSpPr>
          <p:cNvPr id="6" name="Rectangle 4">
            <a:extLst>
              <a:ext uri="{FF2B5EF4-FFF2-40B4-BE49-F238E27FC236}">
                <a16:creationId xmlns:a16="http://schemas.microsoft.com/office/drawing/2014/main" id="{F167AEB5-917B-41B6-C04C-86CA955EA5AC}"/>
              </a:ext>
            </a:extLst>
          </p:cNvPr>
          <p:cNvSpPr>
            <a:spLocks noChangeArrowheads="1"/>
          </p:cNvSpPr>
          <p:nvPr/>
        </p:nvSpPr>
        <p:spPr bwMode="auto">
          <a:xfrm>
            <a:off x="45720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pic>
        <p:nvPicPr>
          <p:cNvPr id="13" name="Picture 12" descr="A group of people standing around a table with a drawing on it&#10;&#10;AI-generated content may be incorrect.">
            <a:extLst>
              <a:ext uri="{FF2B5EF4-FFF2-40B4-BE49-F238E27FC236}">
                <a16:creationId xmlns:a16="http://schemas.microsoft.com/office/drawing/2014/main" id="{FE94E584-CED5-B43E-5C0E-915472E76209}"/>
              </a:ext>
            </a:extLst>
          </p:cNvPr>
          <p:cNvPicPr>
            <a:picLocks noChangeAspect="1"/>
          </p:cNvPicPr>
          <p:nvPr/>
        </p:nvPicPr>
        <p:blipFill>
          <a:blip r:embed="rId4"/>
          <a:stretch>
            <a:fillRect/>
          </a:stretch>
        </p:blipFill>
        <p:spPr>
          <a:xfrm rot="5400000">
            <a:off x="3339049" y="1142526"/>
            <a:ext cx="2018765" cy="2482813"/>
          </a:xfrm>
          <a:prstGeom prst="rect">
            <a:avLst/>
          </a:prstGeom>
        </p:spPr>
      </p:pic>
      <p:pic>
        <p:nvPicPr>
          <p:cNvPr id="15" name="Picture 14" descr="A group of people standing next to a table with food on it&#10;&#10;AI-generated content may be incorrect.">
            <a:extLst>
              <a:ext uri="{FF2B5EF4-FFF2-40B4-BE49-F238E27FC236}">
                <a16:creationId xmlns:a16="http://schemas.microsoft.com/office/drawing/2014/main" id="{D01681C9-8698-9F03-BBA9-1D2DA15887BD}"/>
              </a:ext>
            </a:extLst>
          </p:cNvPr>
          <p:cNvPicPr>
            <a:picLocks noChangeAspect="1"/>
          </p:cNvPicPr>
          <p:nvPr/>
        </p:nvPicPr>
        <p:blipFill>
          <a:blip r:embed="rId5"/>
          <a:stretch>
            <a:fillRect/>
          </a:stretch>
        </p:blipFill>
        <p:spPr>
          <a:xfrm>
            <a:off x="305576" y="3359202"/>
            <a:ext cx="2529301" cy="2375416"/>
          </a:xfrm>
          <a:prstGeom prst="rect">
            <a:avLst/>
          </a:prstGeom>
        </p:spPr>
      </p:pic>
      <p:pic>
        <p:nvPicPr>
          <p:cNvPr id="17" name="Picture 16" descr="A picture containing text, cluttered&#10;&#10;AI-generated content may be incorrect.">
            <a:extLst>
              <a:ext uri="{FF2B5EF4-FFF2-40B4-BE49-F238E27FC236}">
                <a16:creationId xmlns:a16="http://schemas.microsoft.com/office/drawing/2014/main" id="{4FB0E770-652A-CF3F-854A-DC28DC279DB2}"/>
              </a:ext>
            </a:extLst>
          </p:cNvPr>
          <p:cNvPicPr>
            <a:picLocks noChangeAspect="1"/>
          </p:cNvPicPr>
          <p:nvPr/>
        </p:nvPicPr>
        <p:blipFill>
          <a:blip r:embed="rId6"/>
          <a:stretch>
            <a:fillRect/>
          </a:stretch>
        </p:blipFill>
        <p:spPr>
          <a:xfrm rot="5400000">
            <a:off x="708493" y="1132414"/>
            <a:ext cx="1762955" cy="2504690"/>
          </a:xfrm>
          <a:prstGeom prst="rect">
            <a:avLst/>
          </a:prstGeom>
        </p:spPr>
      </p:pic>
      <p:pic>
        <p:nvPicPr>
          <p:cNvPr id="21" name="Picture 20" descr="Two people looking at a book in a library&#10;&#10;AI-generated content may be incorrect.">
            <a:extLst>
              <a:ext uri="{FF2B5EF4-FFF2-40B4-BE49-F238E27FC236}">
                <a16:creationId xmlns:a16="http://schemas.microsoft.com/office/drawing/2014/main" id="{08A565E6-A0F4-7767-CFF4-59227B85A331}"/>
              </a:ext>
            </a:extLst>
          </p:cNvPr>
          <p:cNvPicPr>
            <a:picLocks noChangeAspect="1"/>
          </p:cNvPicPr>
          <p:nvPr/>
        </p:nvPicPr>
        <p:blipFill>
          <a:blip r:embed="rId7"/>
          <a:stretch>
            <a:fillRect/>
          </a:stretch>
        </p:blipFill>
        <p:spPr>
          <a:xfrm>
            <a:off x="3033674" y="3517076"/>
            <a:ext cx="2620632" cy="2217542"/>
          </a:xfrm>
          <a:prstGeom prst="rect">
            <a:avLst/>
          </a:prstGeom>
        </p:spPr>
      </p:pic>
      <p:pic>
        <p:nvPicPr>
          <p:cNvPr id="2" name="Picture 1">
            <a:extLst>
              <a:ext uri="{FF2B5EF4-FFF2-40B4-BE49-F238E27FC236}">
                <a16:creationId xmlns:a16="http://schemas.microsoft.com/office/drawing/2014/main" id="{C007F2BE-F94F-C3C9-8AB0-14F4092513FA}"/>
              </a:ext>
            </a:extLst>
          </p:cNvPr>
          <p:cNvPicPr>
            <a:picLocks noChangeAspect="1"/>
          </p:cNvPicPr>
          <p:nvPr/>
        </p:nvPicPr>
        <p:blipFill>
          <a:blip r:embed="rId8"/>
          <a:stretch>
            <a:fillRect/>
          </a:stretch>
        </p:blipFill>
        <p:spPr>
          <a:xfrm>
            <a:off x="4241173" y="6016021"/>
            <a:ext cx="951744" cy="769557"/>
          </a:xfrm>
          <a:prstGeom prst="rect">
            <a:avLst/>
          </a:prstGeom>
        </p:spPr>
      </p:pic>
      <p:pic>
        <p:nvPicPr>
          <p:cNvPr id="1032" name="Picture 8">
            <a:extLst>
              <a:ext uri="{FF2B5EF4-FFF2-40B4-BE49-F238E27FC236}">
                <a16:creationId xmlns:a16="http://schemas.microsoft.com/office/drawing/2014/main" id="{93EA0732-3869-73AC-DD52-C047B4167C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28140" y="6049949"/>
            <a:ext cx="1236965" cy="85561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926CE4D-AE46-3439-6331-671B1111B9D2}"/>
              </a:ext>
            </a:extLst>
          </p:cNvPr>
          <p:cNvSpPr txBox="1"/>
          <p:nvPr/>
        </p:nvSpPr>
        <p:spPr>
          <a:xfrm>
            <a:off x="5791200" y="695050"/>
            <a:ext cx="6096000"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2150683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peelOff"/>
      </p:transition>
    </mc:Choice>
    <mc:Fallback xmlns="">
      <p:transition spd="slow" advClick="0" advTm="15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BF87A-9188-A30A-7BB9-96ABA9311DEA}"/>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91246EF-3C04-9188-98DF-4C6A853E10D7}"/>
              </a:ext>
            </a:extLst>
          </p:cNvPr>
          <p:cNvCxnSpPr>
            <a:cxnSpLocks/>
          </p:cNvCxnSpPr>
          <p:nvPr/>
        </p:nvCxnSpPr>
        <p:spPr>
          <a:xfrm>
            <a:off x="5984154" y="1164038"/>
            <a:ext cx="0" cy="4991598"/>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6869ED99-953E-B400-DED7-6B8A8D47EB3D}"/>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B8C5FF76-7DB1-7451-1DED-A79529E8A28B}"/>
              </a:ext>
            </a:extLst>
          </p:cNvPr>
          <p:cNvSpPr txBox="1"/>
          <p:nvPr/>
        </p:nvSpPr>
        <p:spPr>
          <a:xfrm>
            <a:off x="5996558" y="1298584"/>
            <a:ext cx="6096001" cy="36009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0" fontAlgn="base" latinLnBrk="0" hangingPunct="0">
              <a:lnSpc>
                <a:spcPct val="100000"/>
              </a:lnSpc>
              <a:spcBef>
                <a:spcPct val="0"/>
              </a:spcBef>
              <a:spcAft>
                <a:spcPct val="0"/>
              </a:spcAft>
              <a:buClrTx/>
              <a:buSzTx/>
              <a:buFontTx/>
              <a:buChar char="•"/>
              <a:tabLst/>
              <a:defRPr/>
            </a:pPr>
            <a:r>
              <a:rPr kumimoji="0" lang="en-US" altLang="en-US" sz="2000" i="0" u="none" strike="noStrike" kern="1200" cap="none" spc="0" normalizeH="0" baseline="0" noProof="0" dirty="0">
                <a:ln>
                  <a:noFill/>
                </a:ln>
                <a:solidFill>
                  <a:srgbClr val="141F68"/>
                </a:solidFill>
                <a:effectLst/>
                <a:uLnTx/>
                <a:uFillTx/>
                <a:latin typeface="Arial" panose="020B0604020202020204"/>
                <a:ea typeface="+mn-ea"/>
                <a:cs typeface="+mn-cs"/>
              </a:rPr>
              <a:t>Strengthened medical-dental integration by training 143 primary care providers in oral health assessment and fluoride varnish application— boosting preventive interventions and expanding early access to care.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0" fontAlgn="base" latinLnBrk="0" hangingPunct="0">
              <a:lnSpc>
                <a:spcPct val="100000"/>
              </a:lnSpc>
              <a:spcBef>
                <a:spcPct val="0"/>
              </a:spcBef>
              <a:spcAft>
                <a:spcPct val="0"/>
              </a:spcAft>
              <a:buClrTx/>
              <a:buSzTx/>
              <a:buFontTx/>
              <a:buChar char="•"/>
              <a:tabLst/>
              <a:defRPr/>
            </a:pPr>
            <a:r>
              <a:rPr kumimoji="0" lang="en-US" altLang="en-US" sz="2000" i="0" u="none" strike="noStrike" kern="1200" cap="none" spc="0" normalizeH="0" baseline="0" noProof="0" dirty="0">
                <a:ln>
                  <a:noFill/>
                </a:ln>
                <a:solidFill>
                  <a:srgbClr val="141F68"/>
                </a:solidFill>
                <a:effectLst/>
                <a:uLnTx/>
                <a:uFillTx/>
                <a:latin typeface="Arial" panose="020B0604020202020204"/>
                <a:ea typeface="+mn-ea"/>
                <a:cs typeface="+mn-cs"/>
              </a:rPr>
              <a:t>Implemented passive KOHA screenings and targeted technical assistance at 178+ high‑need school campuses— raising countywide KOHA reporting to 55% in 2024-2025.</a:t>
            </a:r>
          </a:p>
        </p:txBody>
      </p:sp>
      <p:pic>
        <p:nvPicPr>
          <p:cNvPr id="3" name="Picture 2" descr="A picture containing icon&#10;&#10;AI-generated content may be incorrect.">
            <a:extLst>
              <a:ext uri="{FF2B5EF4-FFF2-40B4-BE49-F238E27FC236}">
                <a16:creationId xmlns:a16="http://schemas.microsoft.com/office/drawing/2014/main" id="{03A60F50-49FD-0363-9078-006E5B2FD39D}"/>
              </a:ext>
            </a:extLst>
          </p:cNvPr>
          <p:cNvPicPr>
            <a:picLocks noChangeAspect="1"/>
          </p:cNvPicPr>
          <p:nvPr/>
        </p:nvPicPr>
        <p:blipFill>
          <a:blip r:embed="rId3"/>
          <a:stretch>
            <a:fillRect/>
          </a:stretch>
        </p:blipFill>
        <p:spPr>
          <a:xfrm>
            <a:off x="1876146" y="6155636"/>
            <a:ext cx="2217239" cy="528469"/>
          </a:xfrm>
          <a:prstGeom prst="rect">
            <a:avLst/>
          </a:prstGeom>
        </p:spPr>
      </p:pic>
      <p:pic>
        <p:nvPicPr>
          <p:cNvPr id="22" name="Picture 21" descr="A person and person posing for a picture&#10;&#10;AI-generated content may be incorrect.">
            <a:extLst>
              <a:ext uri="{FF2B5EF4-FFF2-40B4-BE49-F238E27FC236}">
                <a16:creationId xmlns:a16="http://schemas.microsoft.com/office/drawing/2014/main" id="{67086269-9935-A684-0CA6-547ACC684D0D}"/>
              </a:ext>
            </a:extLst>
          </p:cNvPr>
          <p:cNvPicPr>
            <a:picLocks noChangeAspect="1"/>
          </p:cNvPicPr>
          <p:nvPr/>
        </p:nvPicPr>
        <p:blipFill>
          <a:blip r:embed="rId4"/>
          <a:srcRect l="10091" t="11638" r="9736" b="20905"/>
          <a:stretch>
            <a:fillRect/>
          </a:stretch>
        </p:blipFill>
        <p:spPr>
          <a:xfrm>
            <a:off x="242130" y="1394556"/>
            <a:ext cx="2551170" cy="2862072"/>
          </a:xfrm>
          <a:prstGeom prst="rect">
            <a:avLst/>
          </a:prstGeom>
        </p:spPr>
      </p:pic>
      <p:pic>
        <p:nvPicPr>
          <p:cNvPr id="19" name="Picture 18" descr="A group of people posing for a photo&#10;&#10;AI-generated content may be incorrect.">
            <a:extLst>
              <a:ext uri="{FF2B5EF4-FFF2-40B4-BE49-F238E27FC236}">
                <a16:creationId xmlns:a16="http://schemas.microsoft.com/office/drawing/2014/main" id="{297AC685-868A-EDFA-6CBA-035E87D604DE}"/>
              </a:ext>
            </a:extLst>
          </p:cNvPr>
          <p:cNvPicPr>
            <a:picLocks noChangeAspect="1"/>
          </p:cNvPicPr>
          <p:nvPr/>
        </p:nvPicPr>
        <p:blipFill>
          <a:blip r:embed="rId5"/>
          <a:srcRect l="14065" r="29189"/>
          <a:stretch>
            <a:fillRect/>
          </a:stretch>
        </p:blipFill>
        <p:spPr>
          <a:xfrm>
            <a:off x="2415153" y="3307050"/>
            <a:ext cx="3356464" cy="2762230"/>
          </a:xfrm>
          <a:prstGeom prst="rect">
            <a:avLst/>
          </a:prstGeom>
        </p:spPr>
      </p:pic>
      <p:pic>
        <p:nvPicPr>
          <p:cNvPr id="26" name="Picture 25" descr="A picture containing logo&#10;&#10;AI-generated content may be incorrect.">
            <a:extLst>
              <a:ext uri="{FF2B5EF4-FFF2-40B4-BE49-F238E27FC236}">
                <a16:creationId xmlns:a16="http://schemas.microsoft.com/office/drawing/2014/main" id="{770689AF-0C64-773E-134A-5F8CE4957F97}"/>
              </a:ext>
            </a:extLst>
          </p:cNvPr>
          <p:cNvPicPr>
            <a:picLocks noChangeAspect="1"/>
          </p:cNvPicPr>
          <p:nvPr/>
        </p:nvPicPr>
        <p:blipFill>
          <a:blip r:embed="rId6"/>
          <a:stretch>
            <a:fillRect/>
          </a:stretch>
        </p:blipFill>
        <p:spPr>
          <a:xfrm>
            <a:off x="4109493" y="6183788"/>
            <a:ext cx="1761564" cy="528469"/>
          </a:xfrm>
          <a:prstGeom prst="rect">
            <a:avLst/>
          </a:prstGeom>
        </p:spPr>
      </p:pic>
      <p:sp>
        <p:nvSpPr>
          <p:cNvPr id="29" name="Rectangle 7">
            <a:extLst>
              <a:ext uri="{FF2B5EF4-FFF2-40B4-BE49-F238E27FC236}">
                <a16:creationId xmlns:a16="http://schemas.microsoft.com/office/drawing/2014/main" id="{5341EA68-EDD2-2530-6FAD-754D36DF8EA9}"/>
              </a:ext>
            </a:extLst>
          </p:cNvPr>
          <p:cNvSpPr>
            <a:spLocks noChangeArrowheads="1"/>
          </p:cNvSpPr>
          <p:nvPr/>
        </p:nvSpPr>
        <p:spPr bwMode="auto">
          <a:xfrm>
            <a:off x="1517715" y="4688165"/>
            <a:ext cx="121605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B6064657-7261-325A-DD51-355F4C2521C7}"/>
              </a:ext>
            </a:extLst>
          </p:cNvPr>
          <p:cNvSpPr txBox="1"/>
          <p:nvPr/>
        </p:nvSpPr>
        <p:spPr>
          <a:xfrm>
            <a:off x="5603873" y="744586"/>
            <a:ext cx="6838120"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
        <p:nvSpPr>
          <p:cNvPr id="6" name="TextBox 5">
            <a:extLst>
              <a:ext uri="{FF2B5EF4-FFF2-40B4-BE49-F238E27FC236}">
                <a16:creationId xmlns:a16="http://schemas.microsoft.com/office/drawing/2014/main" id="{A0AD8E3D-DBE0-1E98-3897-83F3EDC3BCC5}"/>
              </a:ext>
            </a:extLst>
          </p:cNvPr>
          <p:cNvSpPr txBox="1"/>
          <p:nvPr/>
        </p:nvSpPr>
        <p:spPr>
          <a:xfrm>
            <a:off x="570189" y="670631"/>
            <a:ext cx="5189024" cy="584775"/>
          </a:xfrm>
          <a:prstGeom prst="rect">
            <a:avLst/>
          </a:prstGeom>
          <a:noFill/>
        </p:spPr>
        <p:txBody>
          <a:bodyPr wrap="square" rtlCol="0">
            <a:spAutoFit/>
          </a:bodyPr>
          <a:lstStyle/>
          <a:p>
            <a:pPr algn="ctr"/>
            <a:r>
              <a:rPr lang="en-US" sz="3200" b="1" dirty="0"/>
              <a:t>Sacramento County</a:t>
            </a:r>
          </a:p>
        </p:txBody>
      </p:sp>
    </p:spTree>
    <p:extLst>
      <p:ext uri="{BB962C8B-B14F-4D97-AF65-F5344CB8AC3E}">
        <p14:creationId xmlns:p14="http://schemas.microsoft.com/office/powerpoint/2010/main" val="1506213372"/>
      </p:ext>
    </p:extLst>
  </p:cSld>
  <p:clrMapOvr>
    <a:masterClrMapping/>
  </p:clrMapOvr>
  <mc:AlternateContent xmlns:mc="http://schemas.openxmlformats.org/markup-compatibility/2006" xmlns:p14="http://schemas.microsoft.com/office/powerpoint/2010/main">
    <mc:Choice Requires="p14">
      <p:transition spd="slow" p14:dur="2000" advClick="0" advTm="15000">
        <p:split orient="vert"/>
      </p:transition>
    </mc:Choice>
    <mc:Fallback xmlns="">
      <p:transition spd="slow" advClick="0" advTm="15000">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29003"/>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San Benito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443830"/>
            <a:ext cx="0" cy="4444699"/>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5"/>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810993" y="1690062"/>
            <a:ext cx="5784106" cy="347787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Created a healthy eating for kids &amp; family’s handout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Created a, “It’s teething time” poster / handout for OBGYN’s offices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Story time oral health literacy time at the library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Created a toothbrushing video to share with schools</a:t>
            </a:r>
          </a:p>
        </p:txBody>
      </p:sp>
      <p:pic>
        <p:nvPicPr>
          <p:cNvPr id="5" name="Picture 4" descr="Logo&#10;&#10;AI-generated content may be incorrect.">
            <a:extLst>
              <a:ext uri="{FF2B5EF4-FFF2-40B4-BE49-F238E27FC236}">
                <a16:creationId xmlns:a16="http://schemas.microsoft.com/office/drawing/2014/main" id="{459CEFCE-C7DE-90C4-670F-B7A2E719E7C9}"/>
              </a:ext>
            </a:extLst>
          </p:cNvPr>
          <p:cNvPicPr>
            <a:picLocks noChangeAspect="1"/>
          </p:cNvPicPr>
          <p:nvPr/>
        </p:nvPicPr>
        <p:blipFill>
          <a:blip r:embed="rId6"/>
          <a:stretch>
            <a:fillRect/>
          </a:stretch>
        </p:blipFill>
        <p:spPr>
          <a:xfrm>
            <a:off x="2067116" y="6052951"/>
            <a:ext cx="805049" cy="805049"/>
          </a:xfrm>
          <a:prstGeom prst="rect">
            <a:avLst/>
          </a:prstGeom>
        </p:spPr>
      </p:pic>
      <p:pic>
        <p:nvPicPr>
          <p:cNvPr id="4" name="Picture 3" descr="A picture containing text, indoor&#10;&#10;AI-generated content may be incorrect.">
            <a:extLst>
              <a:ext uri="{FF2B5EF4-FFF2-40B4-BE49-F238E27FC236}">
                <a16:creationId xmlns:a16="http://schemas.microsoft.com/office/drawing/2014/main" id="{D83785B5-27D6-EEA9-3C49-098850D03CBD}"/>
              </a:ext>
            </a:extLst>
          </p:cNvPr>
          <p:cNvPicPr>
            <a:picLocks noChangeAspect="1"/>
          </p:cNvPicPr>
          <p:nvPr/>
        </p:nvPicPr>
        <p:blipFill>
          <a:blip r:embed="rId7"/>
          <a:stretch>
            <a:fillRect/>
          </a:stretch>
        </p:blipFill>
        <p:spPr>
          <a:xfrm>
            <a:off x="1047738" y="1337092"/>
            <a:ext cx="3413578" cy="4551437"/>
          </a:xfrm>
          <a:prstGeom prst="rect">
            <a:avLst/>
          </a:prstGeom>
        </p:spPr>
      </p:pic>
      <p:sp>
        <p:nvSpPr>
          <p:cNvPr id="3" name="TextBox 2">
            <a:extLst>
              <a:ext uri="{FF2B5EF4-FFF2-40B4-BE49-F238E27FC236}">
                <a16:creationId xmlns:a16="http://schemas.microsoft.com/office/drawing/2014/main" id="{337EDC62-A392-1483-5F03-92FCB810C596}"/>
              </a:ext>
            </a:extLst>
          </p:cNvPr>
          <p:cNvSpPr txBox="1"/>
          <p:nvPr/>
        </p:nvSpPr>
        <p:spPr>
          <a:xfrm>
            <a:off x="5810993" y="889832"/>
            <a:ext cx="6096000"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pic>
        <p:nvPicPr>
          <p:cNvPr id="2" name="echoes-by-roa-music (1)">
            <a:hlinkClick r:id="" action="ppaction://media"/>
            <a:extLst>
              <a:ext uri="{FF2B5EF4-FFF2-40B4-BE49-F238E27FC236}">
                <a16:creationId xmlns:a16="http://schemas.microsoft.com/office/drawing/2014/main" id="{408C12CD-734F-7DAD-7D31-DA6F4CE7A4E5}"/>
              </a:ext>
            </a:extLst>
          </p:cNvPr>
          <p:cNvPicPr>
            <a:picLocks noChangeAspect="1"/>
          </p:cNvPicPr>
          <p:nvPr>
            <a:audioFile r:link="rId1"/>
            <p:extLst>
              <p:ext uri="{DAA4B4D4-6D71-4841-9C94-3DE7FCFB9230}">
                <p14:media xmlns:p14="http://schemas.microsoft.com/office/powerpoint/2010/main" r:embed="rId2">
                  <p14:trim st="5576"/>
                  <p14:fade out="6000"/>
                </p14:media>
              </p:ext>
            </p:extLst>
          </p:nvPr>
        </p:nvPicPr>
        <p:blipFill>
          <a:blip r:embed="rId8"/>
          <a:stretch>
            <a:fillRect/>
          </a:stretch>
        </p:blipFill>
        <p:spPr>
          <a:xfrm>
            <a:off x="-839726" y="3185318"/>
            <a:ext cx="487363" cy="487363"/>
          </a:xfrm>
          <a:prstGeom prst="rect">
            <a:avLst/>
          </a:prstGeom>
        </p:spPr>
      </p:pic>
    </p:spTree>
    <p:extLst>
      <p:ext uri="{BB962C8B-B14F-4D97-AF65-F5344CB8AC3E}">
        <p14:creationId xmlns:p14="http://schemas.microsoft.com/office/powerpoint/2010/main" val="1140446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drape"/>
      </p:transition>
    </mc:Choice>
    <mc:Fallback xmlns="">
      <p:transition spd="slow"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463977" y="644786"/>
            <a:ext cx="508215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San Bernardino </a:t>
            </a:r>
            <a:r>
              <a:rPr lang="en-US" sz="3200" b="1" dirty="0">
                <a:solidFill>
                  <a:srgbClr val="141F68"/>
                </a:solidFill>
                <a:latin typeface="Arial" panose="020B0604020202020204"/>
              </a:rPr>
              <a:t>County</a:t>
            </a:r>
            <a:endPar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A470956-F5FF-4D3E-95AF-C6E2A327DE6C}"/>
              </a:ext>
            </a:extLst>
          </p:cNvPr>
          <p:cNvCxnSpPr/>
          <p:nvPr/>
        </p:nvCxnSpPr>
        <p:spPr>
          <a:xfrm>
            <a:off x="5604098" y="852116"/>
            <a:ext cx="0" cy="530352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3"/>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912593" y="1229561"/>
            <a:ext cx="6065956" cy="51398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rPr>
              <a:t>Strong partner network</a:t>
            </a:r>
            <a:r>
              <a:rPr kumimoji="0" lang="en-US" sz="2000" b="0" i="0" u="none" strike="noStrike" kern="1200" cap="none" spc="0" normalizeH="0" baseline="0" noProof="0" dirty="0">
                <a:ln>
                  <a:noFill/>
                </a:ln>
                <a:solidFill>
                  <a:srgbClr val="141F68"/>
                </a:solidFill>
                <a:effectLst/>
                <a:uLnTx/>
                <a:uFillTx/>
                <a:latin typeface="Arial" panose="020B0604020202020204"/>
                <a:ea typeface="+mn-ea"/>
                <a:cs typeface="+mn-cs"/>
              </a:rPr>
              <a:t>: 40 officially pledged partners with 50+ partners regularly engaging in advisory meetings, workgroups, and integration efforts.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rPr>
              <a:t>KOHA participation nearly doubled: </a:t>
            </a:r>
            <a:r>
              <a:rPr kumimoji="0" lang="en-US" sz="2000" b="0" i="0" u="none" strike="noStrike" kern="1200" cap="none" spc="0" normalizeH="0" baseline="0" noProof="0" dirty="0">
                <a:ln>
                  <a:noFill/>
                </a:ln>
                <a:solidFill>
                  <a:srgbClr val="141F68"/>
                </a:solidFill>
                <a:effectLst/>
                <a:uLnTx/>
                <a:uFillTx/>
                <a:latin typeface="Arial" panose="020B0604020202020204"/>
                <a:ea typeface="+mn-ea"/>
                <a:cs typeface="+mn-cs"/>
              </a:rPr>
              <a:t>From 13 districts (41%) to 25 districts (78%), exceeding the pre-COVID average of 58%.</a:t>
            </a:r>
            <a:r>
              <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rPr>
              <a:t>Strengthened data infrastructure</a:t>
            </a:r>
            <a:r>
              <a:rPr kumimoji="0" lang="en-US" sz="2000" b="0" i="0" u="none" strike="noStrike" kern="1200" cap="none" spc="0" normalizeH="0" baseline="0" noProof="0" dirty="0">
                <a:ln>
                  <a:noFill/>
                </a:ln>
                <a:solidFill>
                  <a:srgbClr val="141F68"/>
                </a:solidFill>
                <a:effectLst/>
                <a:uLnTx/>
                <a:uFillTx/>
                <a:latin typeface="Arial" panose="020B0604020202020204"/>
                <a:ea typeface="+mn-ea"/>
                <a:cs typeface="+mn-cs"/>
              </a:rPr>
              <a:t>: Comprehensive school program provider survey with 100% dental provider participation for the last 3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rPr>
              <a:t>Little Teeth, Big Responsibility campaign with First 5 SBC</a:t>
            </a:r>
            <a:r>
              <a:rPr kumimoji="0" lang="en-US" sz="2000" b="0" i="0" u="none" strike="noStrike" kern="1200" cap="none" spc="0" normalizeH="0" baseline="0" noProof="0" dirty="0">
                <a:ln>
                  <a:noFill/>
                </a:ln>
                <a:solidFill>
                  <a:srgbClr val="141F68"/>
                </a:solidFill>
                <a:effectLst/>
                <a:uLnTx/>
                <a:uFillTx/>
                <a:latin typeface="Arial" panose="020B0604020202020204"/>
                <a:ea typeface="+mn-ea"/>
                <a:cs typeface="+mn-cs"/>
              </a:rPr>
              <a:t>: Multi-channel outreach that has driven surges in Smile SBC website “Find a Dentist” traffic and earned a NACo award.</a:t>
            </a:r>
          </a:p>
        </p:txBody>
      </p:sp>
      <p:pic>
        <p:nvPicPr>
          <p:cNvPr id="3" name="Picture 2" descr="The image shows five individuals standing in a row, dressed in black shirts, with a red object above them, against a backdrop of greenery and a red brick wall.&#10;&#10;AI-generated content may be incorrect.">
            <a:extLst>
              <a:ext uri="{FF2B5EF4-FFF2-40B4-BE49-F238E27FC236}">
                <a16:creationId xmlns:a16="http://schemas.microsoft.com/office/drawing/2014/main" id="{A5AC73CD-1E85-374C-B6A8-4111F5E62F78}"/>
              </a:ext>
            </a:extLst>
          </p:cNvPr>
          <p:cNvPicPr>
            <a:picLocks noChangeAspect="1"/>
          </p:cNvPicPr>
          <p:nvPr/>
        </p:nvPicPr>
        <p:blipFill>
          <a:blip r:embed="rId4"/>
          <a:stretch>
            <a:fillRect/>
          </a:stretch>
        </p:blipFill>
        <p:spPr>
          <a:xfrm>
            <a:off x="463977" y="1507413"/>
            <a:ext cx="4384244" cy="3507743"/>
          </a:xfrm>
          <a:prstGeom prst="rect">
            <a:avLst/>
          </a:prstGeom>
          <a:ln>
            <a:noFill/>
          </a:ln>
          <a:effectLst>
            <a:outerShdw blurRad="292100" dist="139700" dir="2700000" algn="tl" rotWithShape="0">
              <a:srgbClr val="333333">
                <a:alpha val="65000"/>
              </a:srgbClr>
            </a:outerShdw>
          </a:effectLst>
        </p:spPr>
      </p:pic>
      <p:pic>
        <p:nvPicPr>
          <p:cNvPr id="5" name="Picture 4" descr="Public Health&#10;&#10;AI-generated content may be incorrect.">
            <a:extLst>
              <a:ext uri="{FF2B5EF4-FFF2-40B4-BE49-F238E27FC236}">
                <a16:creationId xmlns:a16="http://schemas.microsoft.com/office/drawing/2014/main" id="{5D7695F4-D460-548B-DBAF-5BA455464114}"/>
              </a:ext>
            </a:extLst>
          </p:cNvPr>
          <p:cNvPicPr>
            <a:picLocks noChangeAspect="1"/>
          </p:cNvPicPr>
          <p:nvPr/>
        </p:nvPicPr>
        <p:blipFill>
          <a:blip r:embed="rId5"/>
          <a:stretch>
            <a:fillRect/>
          </a:stretch>
        </p:blipFill>
        <p:spPr>
          <a:xfrm>
            <a:off x="1560567" y="5293008"/>
            <a:ext cx="3933092" cy="2212364"/>
          </a:xfrm>
          <a:prstGeom prst="rect">
            <a:avLst/>
          </a:prstGeom>
        </p:spPr>
      </p:pic>
      <p:sp>
        <p:nvSpPr>
          <p:cNvPr id="4" name="TextBox 3">
            <a:extLst>
              <a:ext uri="{FF2B5EF4-FFF2-40B4-BE49-F238E27FC236}">
                <a16:creationId xmlns:a16="http://schemas.microsoft.com/office/drawing/2014/main" id="{95A75F24-D65F-B038-5621-D94FAA9D268F}"/>
              </a:ext>
            </a:extLst>
          </p:cNvPr>
          <p:cNvSpPr txBox="1"/>
          <p:nvPr/>
        </p:nvSpPr>
        <p:spPr>
          <a:xfrm>
            <a:off x="5714538" y="675563"/>
            <a:ext cx="6096000"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1134862452"/>
      </p:ext>
    </p:extLst>
  </p:cSld>
  <p:clrMapOvr>
    <a:masterClrMapping/>
  </p:clrMapOvr>
  <mc:AlternateContent xmlns:mc="http://schemas.openxmlformats.org/markup-compatibility/2006" xmlns:p14="http://schemas.microsoft.com/office/powerpoint/2010/main">
    <mc:Choice Requires="p14">
      <p:transition spd="slow" p14:dur="2750" advClick="0" advTm="15000">
        <p14:shred/>
      </p:transition>
    </mc:Choice>
    <mc:Fallback xmlns="">
      <p:transition spd="slow" advClick="0" advTm="15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824925"/>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San Diego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529329"/>
            <a:ext cx="51453" cy="4385077"/>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604098" y="882903"/>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a:t>
            </a:r>
            <a:r>
              <a:rPr lang="en-US" sz="3000" b="1" dirty="0">
                <a:solidFill>
                  <a:srgbClr val="141F68"/>
                </a:solidFill>
                <a:latin typeface="Arial" panose="020B0604020202020204"/>
              </a:rPr>
              <a:t>H</a:t>
            </a:r>
            <a:r>
              <a:rPr kumimoji="0" lang="en-US" sz="3000" b="1" i="0" u="none" strike="noStrike" kern="1200" cap="none" spc="0" normalizeH="0" baseline="0" noProof="0" dirty="0" err="1">
                <a:ln>
                  <a:noFill/>
                </a:ln>
                <a:solidFill>
                  <a:srgbClr val="141F68"/>
                </a:solidFill>
                <a:effectLst/>
                <a:uLnTx/>
                <a:uFillTx/>
                <a:latin typeface="Arial" panose="020B0604020202020204"/>
                <a:ea typeface="+mn-ea"/>
                <a:cs typeface="+mn-cs"/>
              </a:rPr>
              <a:t>ighlights</a:t>
            </a:r>
            <a:endPar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E5E02377-AC36-4358-C5F6-06076114AA27}"/>
              </a:ext>
            </a:extLst>
          </p:cNvPr>
          <p:cNvSpPr txBox="1"/>
          <p:nvPr/>
        </p:nvSpPr>
        <p:spPr>
          <a:xfrm>
            <a:off x="5685139" y="1955634"/>
            <a:ext cx="6190506" cy="3693319"/>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Piloting KOHA with vision and hearing assessments.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Creating materials in all threshold languages.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Expanding Medical/Dental Integration through:</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Collaborative CE courses,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Trainings and fluoride varnish toolkit for medical staff, and</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Disseminating home visiting kits for public health nurses.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5" name="Picture 4" descr="A group of women holding flowers&#10;&#10;AI-generated content may be incorrect.">
            <a:extLst>
              <a:ext uri="{FF2B5EF4-FFF2-40B4-BE49-F238E27FC236}">
                <a16:creationId xmlns:a16="http://schemas.microsoft.com/office/drawing/2014/main" id="{047A19E1-982C-8630-3632-43A65EA4D65F}"/>
              </a:ext>
            </a:extLst>
          </p:cNvPr>
          <p:cNvPicPr>
            <a:picLocks noChangeAspect="1"/>
          </p:cNvPicPr>
          <p:nvPr/>
        </p:nvPicPr>
        <p:blipFill>
          <a:blip r:embed="rId3"/>
          <a:srcRect t="10383"/>
          <a:stretch>
            <a:fillRect/>
          </a:stretch>
        </p:blipFill>
        <p:spPr>
          <a:xfrm>
            <a:off x="316355" y="1755648"/>
            <a:ext cx="4979249" cy="3346704"/>
          </a:xfrm>
          <a:prstGeom prst="rect">
            <a:avLst/>
          </a:prstGeom>
        </p:spPr>
      </p:pic>
      <p:pic>
        <p:nvPicPr>
          <p:cNvPr id="7" name="Picture 6" descr="Application&#10;&#10;AI-generated content may be incorrect.">
            <a:extLst>
              <a:ext uri="{FF2B5EF4-FFF2-40B4-BE49-F238E27FC236}">
                <a16:creationId xmlns:a16="http://schemas.microsoft.com/office/drawing/2014/main" id="{D9F55668-BC4A-2849-6870-696091210684}"/>
              </a:ext>
            </a:extLst>
          </p:cNvPr>
          <p:cNvPicPr>
            <a:picLocks noChangeAspect="1"/>
          </p:cNvPicPr>
          <p:nvPr/>
        </p:nvPicPr>
        <p:blipFill>
          <a:blip r:embed="rId4"/>
          <a:stretch>
            <a:fillRect/>
          </a:stretch>
        </p:blipFill>
        <p:spPr>
          <a:xfrm>
            <a:off x="2118569" y="5794777"/>
            <a:ext cx="2289430" cy="945634"/>
          </a:xfrm>
          <a:prstGeom prst="rect">
            <a:avLst/>
          </a:prstGeom>
        </p:spPr>
      </p:pic>
    </p:spTree>
    <p:extLst>
      <p:ext uri="{BB962C8B-B14F-4D97-AF65-F5344CB8AC3E}">
        <p14:creationId xmlns:p14="http://schemas.microsoft.com/office/powerpoint/2010/main" val="4115605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pageCurlDouble"/>
      </p:transition>
    </mc:Choice>
    <mc:Fallback xmlns="">
      <p:transition spd="slow" advClick="0" advTm="15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02868" y="626305"/>
            <a:ext cx="5268344"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495"/>
                </a:solidFill>
                <a:effectLst/>
                <a:uLnTx/>
                <a:uFillTx/>
                <a:latin typeface="Arial" panose="020B0604020202020204"/>
                <a:ea typeface="+mn-ea"/>
                <a:cs typeface="+mn-cs"/>
              </a:rPr>
              <a:t>San Francisco</a:t>
            </a:r>
            <a:endParaRPr kumimoji="0" lang="en-US" sz="3200" b="1" i="0" u="none" strike="noStrike" kern="1200" cap="none" spc="0" normalizeH="0" baseline="0" noProof="0" dirty="0">
              <a:ln>
                <a:noFill/>
              </a:ln>
              <a:solidFill>
                <a:srgbClr val="002495"/>
              </a:solidFill>
              <a:effectLst/>
              <a:uLnTx/>
              <a:uFillTx/>
              <a:latin typeface="Arial" panose="020B0604020202020204"/>
              <a:ea typeface="+mn-ea"/>
              <a:cs typeface="Arial"/>
            </a:endParaRP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93841" y="1237180"/>
            <a:ext cx="0" cy="494455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695413" y="1412381"/>
            <a:ext cx="6283136" cy="5201424"/>
          </a:xfrm>
          <a:prstGeom prst="rect">
            <a:avLst/>
          </a:prstGeom>
          <a:noFill/>
        </p:spPr>
        <p:txBody>
          <a:bodyPr wrap="square" lIns="91440" tIns="45720" rIns="91440" bIns="45720" anchor="t">
            <a:spAutoFit/>
          </a:bodyPr>
          <a:lstStyle/>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Arial" panose="020B0604020202020204"/>
              </a:rPr>
              <a:t>Operated school-based services at 73 SFUSD schools</a:t>
            </a: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Arial" panose="020B0604020202020204"/>
              </a:rPr>
              <a:t>FQHC Dental Directors and Children with Special Needs workgroups established</a:t>
            </a: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Arial" panose="020B0604020202020204"/>
              </a:rPr>
              <a:t>Held CEU workshops for students and dentists </a:t>
            </a: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Arial" panose="020B0604020202020204"/>
              </a:rPr>
              <a:t>Carried out research on dental care access in San Francisco</a:t>
            </a:r>
            <a:endParaRPr lang="en-US" dirty="0">
              <a:solidFill>
                <a:srgbClr val="141F68"/>
              </a:solidFill>
              <a:latin typeface="Arial" panose="020B0604020202020204"/>
              <a:cs typeface="Arial"/>
            </a:endParaRP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lang="en-US" dirty="0">
                <a:cs typeface="Arial"/>
              </a:rPr>
              <a:t>Community connections built to address oral health disparities</a:t>
            </a: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lang="en-US" dirty="0">
                <a:cs typeface="Arial"/>
              </a:rPr>
              <a:t>Increased use of dental benefits, especially in Asian children and Black pregnant people</a:t>
            </a:r>
            <a:endParaRPr lang="en-US" dirty="0"/>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lang="en-US" dirty="0">
                <a:cs typeface="Arial"/>
              </a:rPr>
              <a:t>Declining cavity rates, especially in Asian children</a:t>
            </a: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r>
              <a:rPr lang="en-US" dirty="0">
                <a:cs typeface="Arial"/>
              </a:rPr>
              <a:t>Programing maintained through COVID despite staffing gaps</a:t>
            </a:r>
          </a:p>
          <a:p>
            <a:pPr marL="514350" marR="0" lvl="0" indent="-514350" algn="l" defTabSz="914400" rtl="0" eaLnBrk="1" fontAlgn="auto" latinLnBrk="0" hangingPunct="1">
              <a:lnSpc>
                <a:spcPct val="100000"/>
              </a:lnSpc>
              <a:spcBef>
                <a:spcPts val="0"/>
              </a:spcBef>
              <a:spcAft>
                <a:spcPts val="1200"/>
              </a:spcAft>
              <a:buClrTx/>
              <a:buSzTx/>
              <a:buFont typeface="Arial"/>
              <a:buChar char="•"/>
              <a:tabLst/>
              <a:defRPr/>
            </a:pPr>
            <a:endParaRPr kumimoji="0" lang="en-US"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pic>
        <p:nvPicPr>
          <p:cNvPr id="2" name="Picture 1">
            <a:extLst>
              <a:ext uri="{FF2B5EF4-FFF2-40B4-BE49-F238E27FC236}">
                <a16:creationId xmlns:a16="http://schemas.microsoft.com/office/drawing/2014/main" id="{18281C99-D57F-0C88-FC2C-A447F4C42FBA}"/>
              </a:ext>
            </a:extLst>
          </p:cNvPr>
          <p:cNvPicPr>
            <a:picLocks noChangeAspect="1"/>
          </p:cNvPicPr>
          <p:nvPr/>
        </p:nvPicPr>
        <p:blipFill>
          <a:blip r:embed="rId3"/>
          <a:stretch>
            <a:fillRect/>
          </a:stretch>
        </p:blipFill>
        <p:spPr>
          <a:xfrm>
            <a:off x="2056667" y="6042513"/>
            <a:ext cx="2744666" cy="693127"/>
          </a:xfrm>
          <a:prstGeom prst="rect">
            <a:avLst/>
          </a:prstGeom>
        </p:spPr>
      </p:pic>
      <p:pic>
        <p:nvPicPr>
          <p:cNvPr id="3" name="Picture 2">
            <a:extLst>
              <a:ext uri="{FF2B5EF4-FFF2-40B4-BE49-F238E27FC236}">
                <a16:creationId xmlns:a16="http://schemas.microsoft.com/office/drawing/2014/main" id="{6C8EF177-6B3A-8536-CF0A-216F1E748CF5}"/>
              </a:ext>
            </a:extLst>
          </p:cNvPr>
          <p:cNvPicPr>
            <a:picLocks noChangeAspect="1"/>
          </p:cNvPicPr>
          <p:nvPr/>
        </p:nvPicPr>
        <p:blipFill>
          <a:blip r:embed="rId4"/>
          <a:stretch>
            <a:fillRect/>
          </a:stretch>
        </p:blipFill>
        <p:spPr>
          <a:xfrm>
            <a:off x="267153" y="1265305"/>
            <a:ext cx="1989667" cy="2656417"/>
          </a:xfrm>
          <a:prstGeom prst="rect">
            <a:avLst/>
          </a:prstGeom>
        </p:spPr>
      </p:pic>
      <p:pic>
        <p:nvPicPr>
          <p:cNvPr id="4" name="Picture 3">
            <a:extLst>
              <a:ext uri="{FF2B5EF4-FFF2-40B4-BE49-F238E27FC236}">
                <a16:creationId xmlns:a16="http://schemas.microsoft.com/office/drawing/2014/main" id="{908646D4-CF8F-D060-F0F4-BBBB2C27793F}"/>
              </a:ext>
            </a:extLst>
          </p:cNvPr>
          <p:cNvPicPr>
            <a:picLocks noChangeAspect="1"/>
          </p:cNvPicPr>
          <p:nvPr/>
        </p:nvPicPr>
        <p:blipFill>
          <a:blip r:embed="rId5"/>
          <a:stretch>
            <a:fillRect/>
          </a:stretch>
        </p:blipFill>
        <p:spPr>
          <a:xfrm>
            <a:off x="2792989" y="4067918"/>
            <a:ext cx="2744666" cy="1696340"/>
          </a:xfrm>
          <a:prstGeom prst="rect">
            <a:avLst/>
          </a:prstGeom>
        </p:spPr>
      </p:pic>
      <p:sp>
        <p:nvSpPr>
          <p:cNvPr id="11" name="TextBox 10">
            <a:extLst>
              <a:ext uri="{FF2B5EF4-FFF2-40B4-BE49-F238E27FC236}">
                <a16:creationId xmlns:a16="http://schemas.microsoft.com/office/drawing/2014/main" id="{F3E5BC44-9EA8-7D86-D5A3-E25A5FE22B40}"/>
              </a:ext>
            </a:extLst>
          </p:cNvPr>
          <p:cNvSpPr txBox="1"/>
          <p:nvPr/>
        </p:nvSpPr>
        <p:spPr>
          <a:xfrm>
            <a:off x="5736612" y="734026"/>
            <a:ext cx="6096000"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pic>
        <p:nvPicPr>
          <p:cNvPr id="14" name="Picture 13">
            <a:extLst>
              <a:ext uri="{FF2B5EF4-FFF2-40B4-BE49-F238E27FC236}">
                <a16:creationId xmlns:a16="http://schemas.microsoft.com/office/drawing/2014/main" id="{B899A3DB-173B-CA7F-33DE-3024C0583C9E}"/>
              </a:ext>
            </a:extLst>
          </p:cNvPr>
          <p:cNvPicPr>
            <a:picLocks noChangeAspect="1"/>
          </p:cNvPicPr>
          <p:nvPr/>
        </p:nvPicPr>
        <p:blipFill>
          <a:blip r:embed="rId6"/>
          <a:stretch>
            <a:fillRect/>
          </a:stretch>
        </p:blipFill>
        <p:spPr>
          <a:xfrm>
            <a:off x="2323263" y="1265305"/>
            <a:ext cx="3220531" cy="2444153"/>
          </a:xfrm>
          <a:prstGeom prst="rect">
            <a:avLst/>
          </a:prstGeom>
        </p:spPr>
      </p:pic>
      <p:pic>
        <p:nvPicPr>
          <p:cNvPr id="15" name="Picture 14">
            <a:extLst>
              <a:ext uri="{FF2B5EF4-FFF2-40B4-BE49-F238E27FC236}">
                <a16:creationId xmlns:a16="http://schemas.microsoft.com/office/drawing/2014/main" id="{14B2085F-4A5D-FA11-B9C4-1F0CFB767118}"/>
              </a:ext>
            </a:extLst>
          </p:cNvPr>
          <p:cNvPicPr>
            <a:picLocks noChangeAspect="1"/>
          </p:cNvPicPr>
          <p:nvPr/>
        </p:nvPicPr>
        <p:blipFill>
          <a:blip r:embed="rId7"/>
          <a:stretch>
            <a:fillRect/>
          </a:stretch>
        </p:blipFill>
        <p:spPr>
          <a:xfrm>
            <a:off x="213451" y="4001927"/>
            <a:ext cx="2435164" cy="1828322"/>
          </a:xfrm>
          <a:prstGeom prst="rect">
            <a:avLst/>
          </a:prstGeom>
        </p:spPr>
      </p:pic>
      <p:sp>
        <p:nvSpPr>
          <p:cNvPr id="16" name="Smiley Face 15">
            <a:extLst>
              <a:ext uri="{FF2B5EF4-FFF2-40B4-BE49-F238E27FC236}">
                <a16:creationId xmlns:a16="http://schemas.microsoft.com/office/drawing/2014/main" id="{35716FC4-1C93-1D12-F874-DAB9D576A73F}"/>
              </a:ext>
            </a:extLst>
          </p:cNvPr>
          <p:cNvSpPr/>
          <p:nvPr/>
        </p:nvSpPr>
        <p:spPr>
          <a:xfrm>
            <a:off x="821635" y="1775791"/>
            <a:ext cx="423182" cy="381809"/>
          </a:xfrm>
          <a:prstGeom prst="smileyFac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7" name="Smiley Face 16">
            <a:extLst>
              <a:ext uri="{FF2B5EF4-FFF2-40B4-BE49-F238E27FC236}">
                <a16:creationId xmlns:a16="http://schemas.microsoft.com/office/drawing/2014/main" id="{42FAD632-788F-F2D0-122D-4BE7947D6857}"/>
              </a:ext>
            </a:extLst>
          </p:cNvPr>
          <p:cNvSpPr/>
          <p:nvPr/>
        </p:nvSpPr>
        <p:spPr>
          <a:xfrm>
            <a:off x="1874112" y="4358402"/>
            <a:ext cx="382708" cy="345056"/>
          </a:xfrm>
          <a:prstGeom prst="smileyFac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650779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pageCurlDouble" invX="1"/>
      </p:transition>
    </mc:Choice>
    <mc:Fallback xmlns="">
      <p:transition spd="slow" advClick="0" advTm="15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626236"/>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San Joaquin County </a:t>
            </a:r>
          </a:p>
        </p:txBody>
      </p:sp>
      <p:cxnSp>
        <p:nvCxnSpPr>
          <p:cNvPr id="10" name="Straight Connector 9">
            <a:extLst>
              <a:ext uri="{FF2B5EF4-FFF2-40B4-BE49-F238E27FC236}">
                <a16:creationId xmlns:a16="http://schemas.microsoft.com/office/drawing/2014/main" id="{6A470956-F5FF-4D3E-95AF-C6E2A327DE6C}"/>
              </a:ext>
            </a:extLst>
          </p:cNvPr>
          <p:cNvCxnSpPr/>
          <p:nvPr/>
        </p:nvCxnSpPr>
        <p:spPr>
          <a:xfrm>
            <a:off x="5604098" y="852116"/>
            <a:ext cx="0" cy="530352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989982" y="599472"/>
            <a:ext cx="6096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pic>
        <p:nvPicPr>
          <p:cNvPr id="3" name="Picture 2">
            <a:extLst>
              <a:ext uri="{FF2B5EF4-FFF2-40B4-BE49-F238E27FC236}">
                <a16:creationId xmlns:a16="http://schemas.microsoft.com/office/drawing/2014/main" id="{69164E21-3F22-8498-4BD1-C4A77E6DC37F}"/>
              </a:ext>
            </a:extLst>
          </p:cNvPr>
          <p:cNvPicPr>
            <a:picLocks noChangeAspect="1"/>
          </p:cNvPicPr>
          <p:nvPr/>
        </p:nvPicPr>
        <p:blipFill>
          <a:blip r:embed="rId3"/>
          <a:stretch>
            <a:fillRect/>
          </a:stretch>
        </p:blipFill>
        <p:spPr>
          <a:xfrm>
            <a:off x="1069787" y="1219040"/>
            <a:ext cx="3369480" cy="1921587"/>
          </a:xfrm>
          <a:prstGeom prst="rect">
            <a:avLst/>
          </a:prstGeom>
        </p:spPr>
      </p:pic>
      <p:pic>
        <p:nvPicPr>
          <p:cNvPr id="7" name="Picture 6">
            <a:extLst>
              <a:ext uri="{FF2B5EF4-FFF2-40B4-BE49-F238E27FC236}">
                <a16:creationId xmlns:a16="http://schemas.microsoft.com/office/drawing/2014/main" id="{981703E6-22B7-0DF6-BB3F-F0A7EAAC518B}"/>
              </a:ext>
            </a:extLst>
          </p:cNvPr>
          <p:cNvPicPr>
            <a:picLocks noChangeAspect="1"/>
          </p:cNvPicPr>
          <p:nvPr/>
        </p:nvPicPr>
        <p:blipFill>
          <a:blip r:embed="rId4"/>
          <a:srcRect t="22963" b="29010"/>
          <a:stretch>
            <a:fillRect/>
          </a:stretch>
        </p:blipFill>
        <p:spPr>
          <a:xfrm>
            <a:off x="1850756" y="6150960"/>
            <a:ext cx="1366572" cy="656326"/>
          </a:xfrm>
          <a:prstGeom prst="rect">
            <a:avLst/>
          </a:prstGeom>
        </p:spPr>
      </p:pic>
      <p:sp>
        <p:nvSpPr>
          <p:cNvPr id="17" name="Rectangle 3">
            <a:extLst>
              <a:ext uri="{FF2B5EF4-FFF2-40B4-BE49-F238E27FC236}">
                <a16:creationId xmlns:a16="http://schemas.microsoft.com/office/drawing/2014/main" id="{11214AD5-BFC4-4572-108C-8DE5FD72E759}"/>
              </a:ext>
            </a:extLst>
          </p:cNvPr>
          <p:cNvSpPr>
            <a:spLocks noChangeArrowheads="1"/>
          </p:cNvSpPr>
          <p:nvPr/>
        </p:nvSpPr>
        <p:spPr bwMode="auto">
          <a:xfrm>
            <a:off x="5754792" y="1045816"/>
            <a:ext cx="630766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Give Kids a Smile Event</a:t>
            </a:r>
            <a:r>
              <a:rPr kumimoji="0" lang="en-US" altLang="en-US" sz="20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 The local oral health program supporting the San Joaquin Dental Society Foundation’s annual GKAS event, providing free dental care to underserved children in the region, regardless of their insurance status.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Strengthened Collaborative Partnerships</a:t>
            </a:r>
            <a:r>
              <a:rPr kumimoji="0" lang="en-US" altLang="en-US" sz="20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 Partnered with First 5 San Joaquin, Community Medical Centers, and the San Joaquin Dental Society to expand outreach, increase resources, and enhance the impact of the GKAS event and other dental initiatives.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Educational Outreach for Greater Accessibility</a:t>
            </a:r>
            <a:r>
              <a:rPr kumimoji="0" lang="en-US" altLang="en-US" sz="20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 Updated and distributed educational materials, including a Spanish version of </a:t>
            </a:r>
            <a:r>
              <a:rPr kumimoji="0" lang="en-US" altLang="en-US" sz="2000" b="0" i="1" u="none" strike="noStrike" kern="1200" cap="none" spc="0" normalizeH="0" baseline="0" noProof="0" dirty="0">
                <a:ln>
                  <a:noFill/>
                </a:ln>
                <a:solidFill>
                  <a:srgbClr val="141F68"/>
                </a:solidFill>
                <a:effectLst/>
                <a:uLnTx/>
                <a:uFillTx/>
                <a:latin typeface="Arial" panose="020B0604020202020204" pitchFamily="34" charset="0"/>
                <a:ea typeface="+mn-ea"/>
                <a:cs typeface="+mn-cs"/>
              </a:rPr>
              <a:t>Stella Goes to the Dentist</a:t>
            </a:r>
            <a:r>
              <a:rPr kumimoji="0" lang="en-US" altLang="en-US" sz="2000" b="0" i="0" u="none" strike="noStrike" kern="1200" cap="none" spc="0" normalizeH="0" baseline="0" noProof="0" dirty="0">
                <a:ln>
                  <a:noFill/>
                </a:ln>
                <a:solidFill>
                  <a:srgbClr val="141F68"/>
                </a:solidFill>
                <a:effectLst/>
                <a:uLnTx/>
                <a:uFillTx/>
                <a:latin typeface="Arial" panose="020B0604020202020204" pitchFamily="34" charset="0"/>
                <a:ea typeface="+mn-ea"/>
                <a:cs typeface="+mn-cs"/>
              </a:rPr>
              <a:t>, to ensure dental care education is accessible to a wider range of families in the community.</a:t>
            </a:r>
          </a:p>
        </p:txBody>
      </p:sp>
      <p:pic>
        <p:nvPicPr>
          <p:cNvPr id="1030" name="Picture 6">
            <a:extLst>
              <a:ext uri="{FF2B5EF4-FFF2-40B4-BE49-F238E27FC236}">
                <a16:creationId xmlns:a16="http://schemas.microsoft.com/office/drawing/2014/main" id="{ECE16AFC-8C3A-B507-21DE-5C41F624F98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52" t="13756"/>
          <a:stretch>
            <a:fillRect/>
          </a:stretch>
        </p:blipFill>
        <p:spPr bwMode="auto">
          <a:xfrm>
            <a:off x="3221229" y="3965324"/>
            <a:ext cx="2255391" cy="2185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a:extLst>
              <a:ext uri="{FF2B5EF4-FFF2-40B4-BE49-F238E27FC236}">
                <a16:creationId xmlns:a16="http://schemas.microsoft.com/office/drawing/2014/main" id="{C269B0D8-A29B-DBDE-9446-911BF96F1D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2666" r="9234"/>
          <a:stretch>
            <a:fillRect/>
          </a:stretch>
        </p:blipFill>
        <p:spPr bwMode="auto">
          <a:xfrm>
            <a:off x="212577" y="3285956"/>
            <a:ext cx="2854057" cy="2431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290269"/>
      </p:ext>
    </p:extLst>
  </p:cSld>
  <p:clrMapOvr>
    <a:masterClrMapping/>
  </p:clrMapOvr>
  <mc:AlternateContent xmlns:mc="http://schemas.openxmlformats.org/markup-compatibility/2006" xmlns:p14="http://schemas.microsoft.com/office/powerpoint/2010/main">
    <mc:Choice Requires="p14">
      <p:transition spd="slow" p14:dur="3400" advClick="0" advTm="20000">
        <p14:reveal/>
      </p:transition>
    </mc:Choice>
    <mc:Fallback xmlns="">
      <p:transition spd="slow" advClick="0" advTm="20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793C8-4C1D-DA40-304F-6B56D10CD25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BE6439D-5EFE-1327-6FF9-0C6A719AD2A8}"/>
              </a:ext>
            </a:extLst>
          </p:cNvPr>
          <p:cNvSpPr txBox="1"/>
          <p:nvPr/>
        </p:nvSpPr>
        <p:spPr>
          <a:xfrm>
            <a:off x="213451" y="578172"/>
            <a:ext cx="5082153" cy="58477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San Mateo County </a:t>
            </a: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12" name="Picture 11" descr="Logo&#10;&#10;AI-generated content may be incorrect.">
            <a:extLst>
              <a:ext uri="{FF2B5EF4-FFF2-40B4-BE49-F238E27FC236}">
                <a16:creationId xmlns:a16="http://schemas.microsoft.com/office/drawing/2014/main" id="{AB8DDE7F-5D4C-0DBB-55E3-5F0C39798F67}"/>
              </a:ext>
            </a:extLst>
          </p:cNvPr>
          <p:cNvPicPr>
            <a:picLocks noChangeAspect="1"/>
          </p:cNvPicPr>
          <p:nvPr/>
        </p:nvPicPr>
        <p:blipFill>
          <a:blip r:embed="rId2"/>
          <a:stretch>
            <a:fillRect/>
          </a:stretch>
        </p:blipFill>
        <p:spPr>
          <a:xfrm>
            <a:off x="213451" y="6218266"/>
            <a:ext cx="1545171" cy="584775"/>
          </a:xfrm>
          <a:prstGeom prst="rect">
            <a:avLst/>
          </a:prstGeom>
        </p:spPr>
      </p:pic>
      <p:graphicFrame>
        <p:nvGraphicFramePr>
          <p:cNvPr id="3" name="Diagram 2">
            <a:extLst>
              <a:ext uri="{FF2B5EF4-FFF2-40B4-BE49-F238E27FC236}">
                <a16:creationId xmlns:a16="http://schemas.microsoft.com/office/drawing/2014/main" id="{6280EAEB-8EF3-9B08-E2A9-E1F0E2D5256B}"/>
              </a:ext>
            </a:extLst>
          </p:cNvPr>
          <p:cNvGraphicFramePr/>
          <p:nvPr>
            <p:extLst>
              <p:ext uri="{D42A27DB-BD31-4B8C-83A1-F6EECF244321}">
                <p14:modId xmlns:p14="http://schemas.microsoft.com/office/powerpoint/2010/main" val="1706846632"/>
              </p:ext>
            </p:extLst>
          </p:nvPr>
        </p:nvGraphicFramePr>
        <p:xfrm>
          <a:off x="4055156" y="872644"/>
          <a:ext cx="7852832" cy="5866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96" name="Picture 1395">
            <a:extLst>
              <a:ext uri="{FF2B5EF4-FFF2-40B4-BE49-F238E27FC236}">
                <a16:creationId xmlns:a16="http://schemas.microsoft.com/office/drawing/2014/main" id="{2BDB1E8B-8D8B-8749-75C3-B35933A3DB6C}"/>
              </a:ext>
            </a:extLst>
          </p:cNvPr>
          <p:cNvPicPr>
            <a:picLocks noChangeAspect="1"/>
          </p:cNvPicPr>
          <p:nvPr/>
        </p:nvPicPr>
        <p:blipFill>
          <a:blip r:embed="rId8"/>
          <a:srcRect l="24138" r="26727" b="3846"/>
          <a:stretch>
            <a:fillRect/>
          </a:stretch>
        </p:blipFill>
        <p:spPr>
          <a:xfrm>
            <a:off x="984006" y="1465433"/>
            <a:ext cx="2259162" cy="3340328"/>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397" name="Picture 1396" descr="San Mateo County Health - Helping everyone in San Mateo County live longer  &amp; better lives.">
            <a:extLst>
              <a:ext uri="{FF2B5EF4-FFF2-40B4-BE49-F238E27FC236}">
                <a16:creationId xmlns:a16="http://schemas.microsoft.com/office/drawing/2014/main" id="{EF59DDDE-7BB3-FBD0-6B58-8B6E59FEE3B1}"/>
              </a:ext>
            </a:extLst>
          </p:cNvPr>
          <p:cNvPicPr>
            <a:picLocks noChangeAspect="1"/>
          </p:cNvPicPr>
          <p:nvPr/>
        </p:nvPicPr>
        <p:blipFill>
          <a:blip r:embed="rId9"/>
          <a:srcRect l="5892" t="26154" r="6746" b="23846"/>
          <a:stretch>
            <a:fillRect/>
          </a:stretch>
        </p:blipFill>
        <p:spPr>
          <a:xfrm>
            <a:off x="1758329" y="6156995"/>
            <a:ext cx="2296197" cy="706225"/>
          </a:xfrm>
          <a:prstGeom prst="rect">
            <a:avLst/>
          </a:prstGeom>
        </p:spPr>
      </p:pic>
      <p:sp>
        <p:nvSpPr>
          <p:cNvPr id="1348" name="TextBox 1347">
            <a:extLst>
              <a:ext uri="{FF2B5EF4-FFF2-40B4-BE49-F238E27FC236}">
                <a16:creationId xmlns:a16="http://schemas.microsoft.com/office/drawing/2014/main" id="{F5AC3076-F2F3-3FA8-63E7-FBBFA8E0BE90}"/>
              </a:ext>
            </a:extLst>
          </p:cNvPr>
          <p:cNvSpPr txBox="1"/>
          <p:nvPr/>
        </p:nvSpPr>
        <p:spPr>
          <a:xfrm>
            <a:off x="886102" y="5031287"/>
            <a:ext cx="2544869" cy="954107"/>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Arial"/>
              </a:rPr>
              <a:t>Senior Health Planner:</a:t>
            </a:r>
            <a:r>
              <a:rPr kumimoji="0" lang="en-US" sz="1400" b="0" i="0" u="none" strike="noStrike" kern="1200" cap="none" spc="0" normalizeH="0" baseline="0" noProof="0" dirty="0">
                <a:ln>
                  <a:noFill/>
                </a:ln>
                <a:solidFill>
                  <a:srgbClr val="141F68"/>
                </a:solidFill>
                <a:effectLst/>
                <a:uLnTx/>
                <a:uFillTx/>
                <a:latin typeface="Arial" panose="020B0604020202020204"/>
                <a:ea typeface="+mn-ea"/>
                <a:cs typeface="Arial"/>
              </a:rPr>
              <a:t> Claire </a:t>
            </a:r>
            <a:r>
              <a:rPr kumimoji="0" lang="en-US" sz="1400" b="0" i="0" u="none" strike="noStrike" kern="1200" cap="none" spc="0" normalizeH="0" baseline="0" noProof="0" err="1">
                <a:ln>
                  <a:noFill/>
                </a:ln>
                <a:solidFill>
                  <a:srgbClr val="141F68"/>
                </a:solidFill>
                <a:effectLst/>
                <a:uLnTx/>
                <a:uFillTx/>
                <a:latin typeface="Arial" panose="020B0604020202020204"/>
                <a:ea typeface="+mn-ea"/>
                <a:cs typeface="Arial"/>
              </a:rPr>
              <a:t>Bleymaier</a:t>
            </a:r>
            <a:endParaRPr kumimoji="0" lang="en-US" sz="1400" b="0" i="0" u="none" strike="noStrike" kern="1200" cap="none" spc="0" normalizeH="0" baseline="0" noProof="0" dirty="0">
              <a:ln>
                <a:noFill/>
              </a:ln>
              <a:solidFill>
                <a:srgbClr val="141F68"/>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41F68"/>
                </a:solidFill>
                <a:effectLst/>
                <a:uLnTx/>
                <a:uFillTx/>
                <a:latin typeface="Arial" panose="020B0604020202020204"/>
                <a:ea typeface="+mn-ea"/>
                <a:cs typeface="Arial"/>
              </a:rPr>
              <a:t>Senior Community Worker</a:t>
            </a:r>
            <a:r>
              <a:rPr kumimoji="0" lang="en-US" sz="1400" b="0" i="0" u="none" strike="noStrike" kern="1200" cap="none" spc="0" normalizeH="0" baseline="0" noProof="0" dirty="0">
                <a:ln>
                  <a:noFill/>
                </a:ln>
                <a:solidFill>
                  <a:srgbClr val="141F68"/>
                </a:solidFill>
                <a:effectLst/>
                <a:uLnTx/>
                <a:uFillTx/>
                <a:latin typeface="Arial" panose="020B0604020202020204"/>
                <a:ea typeface="+mn-ea"/>
                <a:cs typeface="Arial"/>
              </a:rPr>
              <a:t>: Sabrina Villaro</a:t>
            </a:r>
          </a:p>
        </p:txBody>
      </p:sp>
      <p:sp>
        <p:nvSpPr>
          <p:cNvPr id="4" name="TextBox 3">
            <a:extLst>
              <a:ext uri="{FF2B5EF4-FFF2-40B4-BE49-F238E27FC236}">
                <a16:creationId xmlns:a16="http://schemas.microsoft.com/office/drawing/2014/main" id="{49AA8379-9715-5609-ABEB-44A0076786B2}"/>
              </a:ext>
            </a:extLst>
          </p:cNvPr>
          <p:cNvSpPr txBox="1"/>
          <p:nvPr/>
        </p:nvSpPr>
        <p:spPr>
          <a:xfrm>
            <a:off x="4933572" y="393900"/>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884431497"/>
      </p:ext>
    </p:extLst>
  </p:cSld>
  <p:clrMapOvr>
    <a:masterClrMapping/>
  </p:clrMapOvr>
  <mc:AlternateContent xmlns:mc="http://schemas.openxmlformats.org/markup-compatibility/2006" xmlns:p14="http://schemas.microsoft.com/office/powerpoint/2010/main">
    <mc:Choice Requires="p14">
      <p:transition spd="slow" p14:dur="2000" advClick="0" advTm="20000">
        <p:split orient="vert"/>
      </p:transition>
    </mc:Choice>
    <mc:Fallback xmlns="">
      <p:transition spd="slow" advClick="0" advTm="2000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47239"/>
            <a:ext cx="5082153"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Alameda County</a:t>
            </a:r>
            <a:endParaRPr kumimoji="0" lang="en-US" sz="3200" b="0" i="0" u="none" strike="noStrike" kern="1200" cap="none" spc="0" normalizeH="0" baseline="0" noProof="0" dirty="0">
              <a:ln>
                <a:noFill/>
              </a:ln>
              <a:solidFill>
                <a:srgbClr val="141F68"/>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148565"/>
            <a:ext cx="0" cy="5007071"/>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3"/>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882549" y="747239"/>
            <a:ext cx="6096000" cy="52322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rPr>
              <a:t>Key Highlights (2022-2025) </a:t>
            </a: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sp>
        <p:nvSpPr>
          <p:cNvPr id="18" name="TextBox 17">
            <a:extLst>
              <a:ext uri="{FF2B5EF4-FFF2-40B4-BE49-F238E27FC236}">
                <a16:creationId xmlns:a16="http://schemas.microsoft.com/office/drawing/2014/main" id="{E5E02377-AC36-4358-C5F6-06076114AA27}"/>
              </a:ext>
            </a:extLst>
          </p:cNvPr>
          <p:cNvSpPr txBox="1"/>
          <p:nvPr/>
        </p:nvSpPr>
        <p:spPr>
          <a:xfrm>
            <a:off x="5507708" y="1270459"/>
            <a:ext cx="6488695" cy="5632311"/>
          </a:xfrm>
          <a:prstGeom prst="rect">
            <a:avLst/>
          </a:prstGeom>
          <a:noFill/>
        </p:spPr>
        <p:txBody>
          <a:bodyPr wrap="square" lIns="91440" tIns="45720" rIns="91440" bIns="45720" anchor="t">
            <a:spAutoFit/>
          </a:bodyPr>
          <a:lstStyle/>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Launched the </a:t>
            </a:r>
            <a:r>
              <a:rPr kumimoji="0" lang="en-US" sz="2000" b="1"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2025–2030 Strategic Plan</a:t>
            </a: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 by expanding infrastructure and strengthening partnerships.</a:t>
            </a: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Implemented the </a:t>
            </a:r>
            <a:r>
              <a:rPr kumimoji="0" lang="en-US" sz="2000" b="1"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2023–2025 state-funded Perinatal Demonstration Project</a:t>
            </a: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 integrating dental components into selected prenatal care and WIC sites.</a:t>
            </a: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Sustained the </a:t>
            </a:r>
            <a:r>
              <a:rPr kumimoji="0" lang="en-US" sz="2000" b="1"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Care Coordination Program </a:t>
            </a: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post-DTI, with two multilingual full-time</a:t>
            </a:r>
            <a:r>
              <a:rPr kumimoji="0" lang="en-US" sz="2000" b="1"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 </a:t>
            </a: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Family Support Care Coordinators</a:t>
            </a:r>
            <a:r>
              <a:rPr kumimoji="0" lang="en-US" sz="2000" b="1"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 </a:t>
            </a:r>
            <a:endParaRPr kumimoji="0" lang="en-US" sz="1800" b="1" i="0" u="none" strike="noStrike" kern="1200" cap="none" spc="0" normalizeH="0" baseline="0" noProof="0" dirty="0">
              <a:ln>
                <a:noFill/>
              </a:ln>
              <a:solidFill>
                <a:srgbClr val="141F68"/>
              </a:solidFill>
              <a:effectLst/>
              <a:uLnTx/>
              <a:uFillTx/>
              <a:latin typeface="Arial" panose="020B0604020202020204"/>
              <a:ea typeface="+mn-ea"/>
              <a:cs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endParaRPr>
          </a:p>
          <a:p>
            <a:pPr marL="742950"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Expanded the </a:t>
            </a:r>
            <a:r>
              <a:rPr kumimoji="0" lang="en-US" sz="2000" b="1"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WIC Dental Days program </a:t>
            </a:r>
            <a:r>
              <a:rPr kumimoji="0" lang="en-US" sz="2000" b="0" i="0" u="none" strike="noStrike" kern="1200" cap="none" spc="0" normalizeH="0" baseline="0" noProof="0" dirty="0">
                <a:ln>
                  <a:noFill/>
                </a:ln>
                <a:solidFill>
                  <a:srgbClr val="141F68"/>
                </a:solidFill>
                <a:effectLst/>
                <a:uLnTx/>
                <a:uFillTx/>
                <a:latin typeface="Arial" panose="020B0604020202020204"/>
                <a:ea typeface="+mn-lt"/>
                <a:cs typeface="Arial" panose="020B0604020202020204"/>
              </a:rPr>
              <a:t>(est. 2003), providing on-site preventive dental services for perinatal participants.</a:t>
            </a:r>
            <a:endParaRPr kumimoji="0" lang="en-US" sz="1800"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41F68"/>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pic>
        <p:nvPicPr>
          <p:cNvPr id="2" name="Picture 1">
            <a:extLst>
              <a:ext uri="{FF2B5EF4-FFF2-40B4-BE49-F238E27FC236}">
                <a16:creationId xmlns:a16="http://schemas.microsoft.com/office/drawing/2014/main" id="{4B6DD0B0-116A-BC1F-25BE-3A9C1CA319F6}"/>
              </a:ext>
            </a:extLst>
          </p:cNvPr>
          <p:cNvPicPr>
            <a:picLocks noChangeAspect="1"/>
          </p:cNvPicPr>
          <p:nvPr/>
        </p:nvPicPr>
        <p:blipFill>
          <a:blip r:embed="rId4"/>
          <a:stretch>
            <a:fillRect/>
          </a:stretch>
        </p:blipFill>
        <p:spPr>
          <a:xfrm>
            <a:off x="557764" y="1679575"/>
            <a:ext cx="3034651" cy="2106077"/>
          </a:xfrm>
          <a:prstGeom prst="rect">
            <a:avLst/>
          </a:prstGeom>
        </p:spPr>
      </p:pic>
      <p:pic>
        <p:nvPicPr>
          <p:cNvPr id="4" name="Picture 3">
            <a:extLst>
              <a:ext uri="{FF2B5EF4-FFF2-40B4-BE49-F238E27FC236}">
                <a16:creationId xmlns:a16="http://schemas.microsoft.com/office/drawing/2014/main" id="{41BD42DF-0DD2-F1FF-07D0-F5E8EB5DFDC9}"/>
              </a:ext>
            </a:extLst>
          </p:cNvPr>
          <p:cNvPicPr>
            <a:picLocks noChangeAspect="1"/>
          </p:cNvPicPr>
          <p:nvPr/>
        </p:nvPicPr>
        <p:blipFill>
          <a:blip r:embed="rId5"/>
          <a:stretch>
            <a:fillRect/>
          </a:stretch>
        </p:blipFill>
        <p:spPr>
          <a:xfrm>
            <a:off x="1877553" y="6091871"/>
            <a:ext cx="2381532" cy="734122"/>
          </a:xfrm>
          <a:prstGeom prst="rect">
            <a:avLst/>
          </a:prstGeom>
        </p:spPr>
      </p:pic>
      <p:pic>
        <p:nvPicPr>
          <p:cNvPr id="5" name="Picture 4">
            <a:extLst>
              <a:ext uri="{FF2B5EF4-FFF2-40B4-BE49-F238E27FC236}">
                <a16:creationId xmlns:a16="http://schemas.microsoft.com/office/drawing/2014/main" id="{2E06E856-858C-A98D-2C82-882074322B28}"/>
              </a:ext>
            </a:extLst>
          </p:cNvPr>
          <p:cNvPicPr>
            <a:picLocks noChangeAspect="1"/>
          </p:cNvPicPr>
          <p:nvPr/>
        </p:nvPicPr>
        <p:blipFill>
          <a:blip r:embed="rId6"/>
          <a:srcRect l="1355" t="7395" r="2617" b="11076"/>
          <a:stretch>
            <a:fillRect/>
          </a:stretch>
        </p:blipFill>
        <p:spPr>
          <a:xfrm>
            <a:off x="2195745" y="3821845"/>
            <a:ext cx="2926080" cy="2149200"/>
          </a:xfrm>
          <a:prstGeom prst="rect">
            <a:avLst/>
          </a:prstGeom>
        </p:spPr>
      </p:pic>
    </p:spTree>
    <p:extLst>
      <p:ext uri="{BB962C8B-B14F-4D97-AF65-F5344CB8AC3E}">
        <p14:creationId xmlns:p14="http://schemas.microsoft.com/office/powerpoint/2010/main" val="2057381191"/>
      </p:ext>
    </p:extLst>
  </p:cSld>
  <p:clrMapOvr>
    <a:masterClrMapping/>
  </p:clrMapOvr>
  <mc:AlternateContent xmlns:mc="http://schemas.openxmlformats.org/markup-compatibility/2006" xmlns:p14="http://schemas.microsoft.com/office/powerpoint/2010/main">
    <mc:Choice Requires="p14">
      <p:transition spd="slow" p14:dur="2000" advClick="0" advTm="15000">
        <p:wipe/>
      </p:transition>
    </mc:Choice>
    <mc:Fallback xmlns="">
      <p:transition spd="slow" advClick="0" advTm="15000">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2517" y="673997"/>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Shasta County </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227995"/>
            <a:ext cx="0" cy="4927641"/>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644630" y="1507413"/>
            <a:ext cx="6061081" cy="4647426"/>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Prior to LOHP’s school dental screening program, average KOHA completion rate was </a:t>
            </a:r>
            <a:r>
              <a:rPr kumimoji="0" lang="en-US" sz="2000" i="0" u="sng" strike="noStrike" kern="1200" cap="none" spc="0" normalizeH="0" baseline="0" noProof="0" dirty="0">
                <a:ln>
                  <a:noFill/>
                </a:ln>
                <a:solidFill>
                  <a:srgbClr val="141F68"/>
                </a:solidFill>
                <a:effectLst/>
                <a:uLnTx/>
                <a:uFillTx/>
                <a:latin typeface="Arial" panose="020B0604020202020204"/>
                <a:ea typeface="+mn-ea"/>
                <a:cs typeface="+mn-cs"/>
              </a:rPr>
              <a:t>17%</a:t>
            </a: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KOHA completion rate was </a:t>
            </a:r>
            <a:r>
              <a:rPr kumimoji="0" lang="en-US" sz="2000" i="0" u="sng" strike="noStrike" kern="1200" cap="none" spc="0" normalizeH="0" baseline="0" noProof="0" dirty="0">
                <a:ln>
                  <a:noFill/>
                </a:ln>
                <a:solidFill>
                  <a:srgbClr val="141F68"/>
                </a:solidFill>
                <a:effectLst/>
                <a:uLnTx/>
                <a:uFillTx/>
                <a:latin typeface="Arial" panose="020B0604020202020204"/>
                <a:ea typeface="+mn-ea"/>
                <a:cs typeface="+mn-cs"/>
              </a:rPr>
              <a:t>71%</a:t>
            </a: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 in 2024-2025.</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LOHP screened 64% of all TK and K students in 2024-2025 (1,672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45 out of 52 elementary schools (87%) will participate in LOHP school dental screening program in 2025-2026.</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AB7AF32B-9786-B452-76B6-9FC1461F7392}"/>
              </a:ext>
            </a:extLst>
          </p:cNvPr>
          <p:cNvPicPr>
            <a:picLocks noChangeAspect="1"/>
          </p:cNvPicPr>
          <p:nvPr/>
        </p:nvPicPr>
        <p:blipFill>
          <a:blip r:embed="rId3"/>
          <a:stretch>
            <a:fillRect/>
          </a:stretch>
        </p:blipFill>
        <p:spPr>
          <a:xfrm>
            <a:off x="2067116" y="6084368"/>
            <a:ext cx="686478" cy="656043"/>
          </a:xfrm>
          <a:prstGeom prst="rect">
            <a:avLst/>
          </a:prstGeom>
        </p:spPr>
      </p:pic>
      <p:pic>
        <p:nvPicPr>
          <p:cNvPr id="7" name="Picture 6">
            <a:extLst>
              <a:ext uri="{FF2B5EF4-FFF2-40B4-BE49-F238E27FC236}">
                <a16:creationId xmlns:a16="http://schemas.microsoft.com/office/drawing/2014/main" id="{3225D2D7-1FBA-AA16-F39C-E26E434AD802}"/>
              </a:ext>
            </a:extLst>
          </p:cNvPr>
          <p:cNvPicPr>
            <a:picLocks noChangeAspect="1"/>
          </p:cNvPicPr>
          <p:nvPr/>
        </p:nvPicPr>
        <p:blipFill>
          <a:blip r:embed="rId4"/>
          <a:stretch>
            <a:fillRect/>
          </a:stretch>
        </p:blipFill>
        <p:spPr>
          <a:xfrm>
            <a:off x="213451" y="1507413"/>
            <a:ext cx="5163217" cy="4328314"/>
          </a:xfrm>
          <a:prstGeom prst="rect">
            <a:avLst/>
          </a:prstGeom>
        </p:spPr>
      </p:pic>
      <p:sp>
        <p:nvSpPr>
          <p:cNvPr id="4" name="TextBox 3">
            <a:extLst>
              <a:ext uri="{FF2B5EF4-FFF2-40B4-BE49-F238E27FC236}">
                <a16:creationId xmlns:a16="http://schemas.microsoft.com/office/drawing/2014/main" id="{B16E6AC8-D751-14BF-4A31-C36C3DFC8A4B}"/>
              </a:ext>
            </a:extLst>
          </p:cNvPr>
          <p:cNvSpPr txBox="1"/>
          <p:nvPr/>
        </p:nvSpPr>
        <p:spPr>
          <a:xfrm>
            <a:off x="5644630" y="766330"/>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1018292028"/>
      </p:ext>
    </p:extLst>
  </p:cSld>
  <p:clrMapOvr>
    <a:masterClrMapping/>
  </p:clrMapOvr>
  <mc:AlternateContent xmlns:mc="http://schemas.openxmlformats.org/markup-compatibility/2006" xmlns:p14="http://schemas.microsoft.com/office/powerpoint/2010/main">
    <mc:Choice Requires="p14">
      <p:transition spd="slow" p14:dur="2500" advClick="0" advTm="15000">
        <p:checker/>
      </p:transition>
    </mc:Choice>
    <mc:Fallback xmlns="">
      <p:transition spd="slow" advClick="0" advTm="15000">
        <p:checke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26658" y="852116"/>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Sierra County </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406114"/>
            <a:ext cx="0" cy="4749522"/>
          </a:xfrm>
          <a:prstGeom prst="line">
            <a:avLst/>
          </a:prstGeom>
          <a:ln/>
        </p:spPr>
        <p:style>
          <a:lnRef idx="3">
            <a:schemeClr val="accent6"/>
          </a:lnRef>
          <a:fillRef idx="0">
            <a:schemeClr val="accent6"/>
          </a:fillRef>
          <a:effectRef idx="2">
            <a:schemeClr val="accent6"/>
          </a:effectRef>
          <a:fontRef idx="minor">
            <a:schemeClr val="tx1"/>
          </a:fontRef>
        </p:style>
      </p:cxnSp>
      <p:sp>
        <p:nvSpPr>
          <p:cNvPr id="18" name="TextBox 17">
            <a:extLst>
              <a:ext uri="{FF2B5EF4-FFF2-40B4-BE49-F238E27FC236}">
                <a16:creationId xmlns:a16="http://schemas.microsoft.com/office/drawing/2014/main" id="{E5E02377-AC36-4358-C5F6-06076114AA27}"/>
              </a:ext>
            </a:extLst>
          </p:cNvPr>
          <p:cNvSpPr txBox="1"/>
          <p:nvPr/>
        </p:nvSpPr>
        <p:spPr>
          <a:xfrm>
            <a:off x="5721574" y="1550373"/>
            <a:ext cx="6065956" cy="409342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Sierra County only has one dental clinic, which operates once a month, due to this, strong partnerships have been essential.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Fluoride varnish application, at school dental screenings, has been made possible through collaboration with local dental clinic.</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Smile CA Mobile Dental Van allowed the LOHP to offer dental services to at-risk rural residents.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A mobile dental unit proposal was developed during this grant period.</a:t>
            </a:r>
          </a:p>
        </p:txBody>
      </p:sp>
      <p:pic>
        <p:nvPicPr>
          <p:cNvPr id="3" name="Picture 2" descr="Logo&#10;&#10;AI-generated content may be incorrect.">
            <a:extLst>
              <a:ext uri="{FF2B5EF4-FFF2-40B4-BE49-F238E27FC236}">
                <a16:creationId xmlns:a16="http://schemas.microsoft.com/office/drawing/2014/main" id="{B9D28462-74E0-21AC-0F37-670323DC2949}"/>
              </a:ext>
            </a:extLst>
          </p:cNvPr>
          <p:cNvPicPr>
            <a:picLocks noChangeAspect="1"/>
          </p:cNvPicPr>
          <p:nvPr/>
        </p:nvPicPr>
        <p:blipFill>
          <a:blip r:embed="rId2"/>
          <a:stretch>
            <a:fillRect/>
          </a:stretch>
        </p:blipFill>
        <p:spPr>
          <a:xfrm>
            <a:off x="1964276" y="6148732"/>
            <a:ext cx="1297874" cy="591678"/>
          </a:xfrm>
          <a:prstGeom prst="rect">
            <a:avLst/>
          </a:prstGeom>
        </p:spPr>
      </p:pic>
      <p:sp>
        <p:nvSpPr>
          <p:cNvPr id="6" name="Rectangle 5">
            <a:extLst>
              <a:ext uri="{FF2B5EF4-FFF2-40B4-BE49-F238E27FC236}">
                <a16:creationId xmlns:a16="http://schemas.microsoft.com/office/drawing/2014/main" id="{8BE12E72-DA95-C2EF-6CE3-0F96BFF181C8}"/>
              </a:ext>
            </a:extLst>
          </p:cNvPr>
          <p:cNvSpPr/>
          <p:nvPr/>
        </p:nvSpPr>
        <p:spPr>
          <a:xfrm>
            <a:off x="1240838" y="1876244"/>
            <a:ext cx="3065986" cy="3511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F97076E1-071D-70DF-04CF-AC9C111A86D0}"/>
              </a:ext>
            </a:extLst>
          </p:cNvPr>
          <p:cNvSpPr/>
          <p:nvPr/>
        </p:nvSpPr>
        <p:spPr>
          <a:xfrm>
            <a:off x="1384094" y="2037788"/>
            <a:ext cx="2767282" cy="319258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descr="A picture containing text, indoor, working, cluttered&#10;&#10;AI-generated content may be incorrect.">
            <a:extLst>
              <a:ext uri="{FF2B5EF4-FFF2-40B4-BE49-F238E27FC236}">
                <a16:creationId xmlns:a16="http://schemas.microsoft.com/office/drawing/2014/main" id="{E798CD28-9E21-40FF-8918-D2C27755B2A1}"/>
              </a:ext>
            </a:extLst>
          </p:cNvPr>
          <p:cNvPicPr>
            <a:picLocks noChangeAspect="1"/>
          </p:cNvPicPr>
          <p:nvPr/>
        </p:nvPicPr>
        <p:blipFill>
          <a:blip r:embed="rId3"/>
          <a:stretch>
            <a:fillRect/>
          </a:stretch>
        </p:blipFill>
        <p:spPr>
          <a:xfrm rot="5400000">
            <a:off x="1332151" y="2572331"/>
            <a:ext cx="2825496" cy="2119122"/>
          </a:xfrm>
          <a:prstGeom prst="rect">
            <a:avLst/>
          </a:prstGeom>
        </p:spPr>
      </p:pic>
      <p:sp>
        <p:nvSpPr>
          <p:cNvPr id="8" name="Rectangle 7">
            <a:extLst>
              <a:ext uri="{FF2B5EF4-FFF2-40B4-BE49-F238E27FC236}">
                <a16:creationId xmlns:a16="http://schemas.microsoft.com/office/drawing/2014/main" id="{D783EBFC-F84F-11E2-BEC8-CA903C5701CB}"/>
              </a:ext>
            </a:extLst>
          </p:cNvPr>
          <p:cNvSpPr/>
          <p:nvPr/>
        </p:nvSpPr>
        <p:spPr>
          <a:xfrm>
            <a:off x="117301" y="6155636"/>
            <a:ext cx="1400786" cy="584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4"/>
          <a:stretch>
            <a:fillRect/>
          </a:stretch>
        </p:blipFill>
        <p:spPr>
          <a:xfrm>
            <a:off x="226658" y="6155635"/>
            <a:ext cx="1545171" cy="584775"/>
          </a:xfrm>
          <a:prstGeom prst="rect">
            <a:avLst/>
          </a:prstGeom>
        </p:spPr>
      </p:pic>
      <p:sp>
        <p:nvSpPr>
          <p:cNvPr id="4" name="TextBox 3">
            <a:extLst>
              <a:ext uri="{FF2B5EF4-FFF2-40B4-BE49-F238E27FC236}">
                <a16:creationId xmlns:a16="http://schemas.microsoft.com/office/drawing/2014/main" id="{F7E1D904-00B1-6445-8879-EDF57649181E}"/>
              </a:ext>
            </a:extLst>
          </p:cNvPr>
          <p:cNvSpPr txBox="1"/>
          <p:nvPr/>
        </p:nvSpPr>
        <p:spPr>
          <a:xfrm>
            <a:off x="5604098" y="852116"/>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4009683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8000">
        <p15:prstTrans prst="prestige"/>
      </p:transition>
    </mc:Choice>
    <mc:Fallback xmlns="">
      <p:transition spd="slow" advClick="0" advTm="18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A33B4C-9733-058A-78A9-0D17DF3801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734" t="13314" b="36028"/>
          <a:stretch/>
        </p:blipFill>
        <p:spPr bwMode="auto">
          <a:xfrm>
            <a:off x="3112495" y="1984154"/>
            <a:ext cx="2297701" cy="2437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7897F30-B907-D279-38ED-44E99A81102E}"/>
              </a:ext>
            </a:extLst>
          </p:cNvPr>
          <p:cNvSpPr txBox="1"/>
          <p:nvPr/>
        </p:nvSpPr>
        <p:spPr>
          <a:xfrm>
            <a:off x="225627" y="702364"/>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Siskiyou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257300"/>
            <a:ext cx="0" cy="489833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5"/>
          <a:stretch>
            <a:fillRect/>
          </a:stretch>
        </p:blipFill>
        <p:spPr>
          <a:xfrm>
            <a:off x="213451" y="6155636"/>
            <a:ext cx="1545171" cy="584775"/>
          </a:xfrm>
          <a:prstGeom prst="rect">
            <a:avLst/>
          </a:prstGeom>
        </p:spPr>
      </p:pic>
      <p:sp>
        <p:nvSpPr>
          <p:cNvPr id="20" name="TextBox 19">
            <a:extLst>
              <a:ext uri="{FF2B5EF4-FFF2-40B4-BE49-F238E27FC236}">
                <a16:creationId xmlns:a16="http://schemas.microsoft.com/office/drawing/2014/main" id="{8DC34D9F-EAFD-D54B-2B90-F4D3F8A41C5C}"/>
              </a:ext>
            </a:extLst>
          </p:cNvPr>
          <p:cNvSpPr txBox="1"/>
          <p:nvPr/>
        </p:nvSpPr>
        <p:spPr>
          <a:xfrm>
            <a:off x="1881808" y="5540082"/>
            <a:ext cx="3140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rPr>
              <a:t>  </a:t>
            </a:r>
          </a:p>
        </p:txBody>
      </p:sp>
      <p:pic>
        <p:nvPicPr>
          <p:cNvPr id="3" name="Picture 2" descr="A logo of a public health company&#10;&#10;Description automatically generated">
            <a:extLst>
              <a:ext uri="{FF2B5EF4-FFF2-40B4-BE49-F238E27FC236}">
                <a16:creationId xmlns:a16="http://schemas.microsoft.com/office/drawing/2014/main" id="{C15470FD-2728-49F3-FD24-044E5D78C4EB}"/>
              </a:ext>
            </a:extLst>
          </p:cNvPr>
          <p:cNvPicPr>
            <a:picLocks noChangeAspect="1"/>
          </p:cNvPicPr>
          <p:nvPr/>
        </p:nvPicPr>
        <p:blipFill>
          <a:blip r:embed="rId6"/>
          <a:stretch>
            <a:fillRect/>
          </a:stretch>
        </p:blipFill>
        <p:spPr>
          <a:xfrm>
            <a:off x="2067116" y="5596552"/>
            <a:ext cx="1194643" cy="1158383"/>
          </a:xfrm>
          <a:prstGeom prst="rect">
            <a:avLst/>
          </a:prstGeom>
        </p:spPr>
      </p:pic>
      <p:graphicFrame>
        <p:nvGraphicFramePr>
          <p:cNvPr id="5" name="Table 4">
            <a:extLst>
              <a:ext uri="{FF2B5EF4-FFF2-40B4-BE49-F238E27FC236}">
                <a16:creationId xmlns:a16="http://schemas.microsoft.com/office/drawing/2014/main" id="{ECB133D5-E607-00F3-98C5-DF599B8FE072}"/>
              </a:ext>
            </a:extLst>
          </p:cNvPr>
          <p:cNvGraphicFramePr>
            <a:graphicFrameLocks noGrp="1"/>
          </p:cNvGraphicFramePr>
          <p:nvPr>
            <p:extLst>
              <p:ext uri="{D42A27DB-BD31-4B8C-83A1-F6EECF244321}">
                <p14:modId xmlns:p14="http://schemas.microsoft.com/office/powerpoint/2010/main" val="4000161478"/>
              </p:ext>
            </p:extLst>
          </p:nvPr>
        </p:nvGraphicFramePr>
        <p:xfrm>
          <a:off x="5718690" y="1507413"/>
          <a:ext cx="6054208" cy="4898336"/>
        </p:xfrm>
        <a:graphic>
          <a:graphicData uri="http://schemas.openxmlformats.org/drawingml/2006/table">
            <a:tbl>
              <a:tblPr/>
              <a:tblGrid>
                <a:gridCol w="6054208">
                  <a:extLst>
                    <a:ext uri="{9D8B030D-6E8A-4147-A177-3AD203B41FA5}">
                      <a16:colId xmlns:a16="http://schemas.microsoft.com/office/drawing/2014/main" val="3926709913"/>
                    </a:ext>
                  </a:extLst>
                </a:gridCol>
              </a:tblGrid>
              <a:tr h="2689283">
                <a:tc>
                  <a:txBody>
                    <a:bodyPr/>
                    <a:lstStyle/>
                    <a:p>
                      <a:pPr fontAlgn="t"/>
                      <a:r>
                        <a:rPr lang="en-US" b="0" i="0" dirty="0">
                          <a:effectLst/>
                          <a:latin typeface="+mn-lt"/>
                        </a:rPr>
                        <a:t>Successfully coordinated care for a family of three experiencing severe </a:t>
                      </a:r>
                      <a:r>
                        <a:rPr lang="en-US" sz="1800" b="0" i="0" dirty="0">
                          <a:effectLst/>
                          <a:latin typeface="+mn-lt"/>
                        </a:rPr>
                        <a:t>untreated dental decay with prolonged bottle use </a:t>
                      </a:r>
                      <a:r>
                        <a:rPr lang="en-US" b="0" i="0" dirty="0">
                          <a:effectLst/>
                          <a:latin typeface="+mn-lt"/>
                        </a:rPr>
                        <a:t>by partnering with Humboldt LOHP and arranging transportation to treatment. Provided oral health education and resources to 10 Transitional Kindergarten and Kindergarten students in a rural school near the Siskiyou-Humboldt county line, strengthening early prevention efforts in hard-to-reach areas.</a:t>
                      </a:r>
                    </a:p>
                    <a:p>
                      <a:pPr fontAlgn="t"/>
                      <a:endParaRPr lang="en-US" b="0" i="0" dirty="0">
                        <a:effectLst/>
                        <a:latin typeface="+mn-lt"/>
                      </a:endParaRPr>
                    </a:p>
                  </a:txBody>
                  <a:tcP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777455815"/>
                  </a:ext>
                </a:extLst>
              </a:tr>
              <a:tr h="1824870">
                <a:tc>
                  <a:txBody>
                    <a:bodyPr/>
                    <a:lstStyle/>
                    <a:p>
                      <a:pPr fontAlgn="t"/>
                      <a:r>
                        <a:rPr lang="en-US" b="0" i="0" dirty="0">
                          <a:effectLst/>
                          <a:latin typeface="+mn-lt"/>
                        </a:rPr>
                        <a:t>Integrated Dr. Glassman’s Telehealth platform into KOHA services, expanding access to oral health consultations for rural and underserved communities. Leveraged telehealth technology to reduce barriers to care, enabling timely assessments and treatment planning without requiring long-distance travel.</a:t>
                      </a:r>
                    </a:p>
                  </a:txBody>
                  <a:tcP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tcPr>
                </a:tc>
                <a:extLst>
                  <a:ext uri="{0D108BD9-81ED-4DB2-BD59-A6C34878D82A}">
                    <a16:rowId xmlns:a16="http://schemas.microsoft.com/office/drawing/2014/main" val="2443502644"/>
                  </a:ext>
                </a:extLst>
              </a:tr>
              <a:tr h="384183">
                <a:tc>
                  <a:txBody>
                    <a:bodyPr/>
                    <a:lstStyle/>
                    <a:p>
                      <a:endParaRPr lang="en-US" dirty="0"/>
                    </a:p>
                  </a:txBody>
                  <a:tcPr>
                    <a:lnT w="9525"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352539126"/>
                  </a:ext>
                </a:extLst>
              </a:tr>
            </a:tbl>
          </a:graphicData>
        </a:graphic>
      </p:graphicFrame>
      <p:pic>
        <p:nvPicPr>
          <p:cNvPr id="1027" name="Picture 1">
            <a:extLst>
              <a:ext uri="{FF2B5EF4-FFF2-40B4-BE49-F238E27FC236}">
                <a16:creationId xmlns:a16="http://schemas.microsoft.com/office/drawing/2014/main" id="{90C7E89C-481E-1AA6-2E0C-6F498C5CF3B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8424" r="18530" b="35425"/>
          <a:stretch/>
        </p:blipFill>
        <p:spPr bwMode="auto">
          <a:xfrm>
            <a:off x="225627" y="1984154"/>
            <a:ext cx="265344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A3F2D84-26A2-1E40-00E2-F076CAA98462}"/>
              </a:ext>
            </a:extLst>
          </p:cNvPr>
          <p:cNvSpPr txBox="1"/>
          <p:nvPr/>
        </p:nvSpPr>
        <p:spPr>
          <a:xfrm>
            <a:off x="5604098" y="702364"/>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pic>
        <p:nvPicPr>
          <p:cNvPr id="4" name="feeling-by-riyhsal">
            <a:hlinkClick r:id="" action="ppaction://media"/>
            <a:extLst>
              <a:ext uri="{FF2B5EF4-FFF2-40B4-BE49-F238E27FC236}">
                <a16:creationId xmlns:a16="http://schemas.microsoft.com/office/drawing/2014/main" id="{8B1DD784-0BDD-848A-9978-D377EEA204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32478" y="3124200"/>
            <a:ext cx="609600" cy="609600"/>
          </a:xfrm>
          <a:prstGeom prst="rect">
            <a:avLst/>
          </a:prstGeom>
        </p:spPr>
      </p:pic>
    </p:spTree>
    <p:extLst>
      <p:ext uri="{BB962C8B-B14F-4D97-AF65-F5344CB8AC3E}">
        <p14:creationId xmlns:p14="http://schemas.microsoft.com/office/powerpoint/2010/main" val="2142343030"/>
      </p:ext>
    </p:extLst>
  </p:cSld>
  <p:clrMapOvr>
    <a:masterClrMapping/>
  </p:clrMapOvr>
  <mc:AlternateContent xmlns:mc="http://schemas.openxmlformats.org/markup-compatibility/2006" xmlns:p14="http://schemas.microsoft.com/office/powerpoint/2010/main">
    <mc:Choice Requires="p14">
      <p:transition spd="slow" p14:dur="2000" advClick="0" advTm="20000">
        <p:wipe/>
      </p:transition>
    </mc:Choice>
    <mc:Fallback xmlns="">
      <p:transition spd="slow" advClick="0" advTm="2000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106018" y="580889"/>
            <a:ext cx="522812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Solano </a:t>
            </a:r>
            <a:r>
              <a:rPr lang="en-US" sz="3200" b="1" dirty="0">
                <a:solidFill>
                  <a:srgbClr val="141F68"/>
                </a:solidFill>
                <a:latin typeface="Arial" panose="020B0604020202020204"/>
              </a:rPr>
              <a:t>County</a:t>
            </a:r>
            <a:endPar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6A470956-F5FF-4D3E-95AF-C6E2A327DE6C}"/>
              </a:ext>
            </a:extLst>
          </p:cNvPr>
          <p:cNvCxnSpPr/>
          <p:nvPr/>
        </p:nvCxnSpPr>
        <p:spPr>
          <a:xfrm>
            <a:off x="5334140" y="851599"/>
            <a:ext cx="0" cy="530352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370965" y="1041104"/>
            <a:ext cx="6715017" cy="64786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rPr>
              <a:t>What are one to two things that you would like other LOHPs to know about your program?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41F68"/>
                </a:solidFill>
                <a:effectLst/>
                <a:uLnTx/>
                <a:uFillTx/>
                <a:latin typeface="Arial" panose="020B0604020202020204"/>
                <a:ea typeface="+mn-ea"/>
                <a:cs typeface="+mn-cs"/>
              </a:rPr>
              <a:t>Adaptation as a Core Competency- The “school entry” hurdle did not stop our delivery in services; it forced us to be more precise in our outreach.</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41F68"/>
                </a:solidFill>
                <a:effectLst/>
                <a:uLnTx/>
                <a:uFillTx/>
                <a:latin typeface="Arial" panose="020B0604020202020204"/>
                <a:ea typeface="+mn-ea"/>
                <a:cs typeface="+mn-cs"/>
              </a:rPr>
              <a:t>Resource Efficiency: By focusing on Head Start during this transition, we have kept our fluoride varnish supply chains active and the RDH is always ready to provide services, ensuring we are “shovel-ready” the moment school access opens back up.</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rPr>
              <a:t>What are your most impactful achievements you are proud of during this grant cycle?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41F68"/>
                </a:solidFill>
                <a:effectLst/>
                <a:uLnTx/>
                <a:uFillTx/>
                <a:latin typeface="Arial" panose="020B0604020202020204"/>
                <a:ea typeface="+mn-ea"/>
                <a:cs typeface="+mn-cs"/>
              </a:rPr>
              <a:t>We successfully worked on and completed the Solano County Oral Health Needs Assessment (NA). The completion of the NA positions us to develop an updated, evidence-based Community Health Improvement Plan that address the most pressing oral health needs identified by community stakeholders and supported by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41F68"/>
                </a:solidFill>
                <a:effectLst/>
                <a:uLnTx/>
                <a:uFillTx/>
                <a:latin typeface="Arial" panose="020B0604020202020204"/>
                <a:ea typeface="+mn-ea"/>
                <a:cs typeface="+mn-cs"/>
              </a:rPr>
              <a:t>Despite recent challenges with school access, we have maximized our impact through a steadfast partnership with Head Start. This relationship allowed us to deliver essential preventative care, reaching 210 students with fluoride varnish during the past two reporting cycles.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3" name="Picture 2" descr="Logo, company name&#10;&#10;Description automatically generated">
            <a:extLst>
              <a:ext uri="{FF2B5EF4-FFF2-40B4-BE49-F238E27FC236}">
                <a16:creationId xmlns:a16="http://schemas.microsoft.com/office/drawing/2014/main" id="{471E7C61-2E40-4430-80A4-4D26C0B52935}"/>
              </a:ext>
            </a:extLst>
          </p:cNvPr>
          <p:cNvPicPr>
            <a:picLocks noChangeAspect="1"/>
          </p:cNvPicPr>
          <p:nvPr/>
        </p:nvPicPr>
        <p:blipFill>
          <a:blip r:embed="rId3"/>
          <a:stretch>
            <a:fillRect/>
          </a:stretch>
        </p:blipFill>
        <p:spPr>
          <a:xfrm>
            <a:off x="4320665" y="6131224"/>
            <a:ext cx="1221517" cy="541539"/>
          </a:xfrm>
          <a:prstGeom prst="rect">
            <a:avLst/>
          </a:prstGeom>
        </p:spPr>
      </p:pic>
      <p:pic>
        <p:nvPicPr>
          <p:cNvPr id="5" name="Picture 4" descr="Logo, company name&#10;&#10;Description automatically generated">
            <a:extLst>
              <a:ext uri="{FF2B5EF4-FFF2-40B4-BE49-F238E27FC236}">
                <a16:creationId xmlns:a16="http://schemas.microsoft.com/office/drawing/2014/main" id="{EE27266B-87DF-432C-8FF2-99ADF2BB84B5}"/>
              </a:ext>
            </a:extLst>
          </p:cNvPr>
          <p:cNvPicPr>
            <a:picLocks noChangeAspect="1"/>
          </p:cNvPicPr>
          <p:nvPr/>
        </p:nvPicPr>
        <p:blipFill>
          <a:blip r:embed="rId4"/>
          <a:stretch>
            <a:fillRect/>
          </a:stretch>
        </p:blipFill>
        <p:spPr>
          <a:xfrm>
            <a:off x="2986286" y="6069252"/>
            <a:ext cx="1328576" cy="66428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5763F62A-0835-4E40-A9A7-5849C6D892B3}"/>
              </a:ext>
            </a:extLst>
          </p:cNvPr>
          <p:cNvPicPr>
            <a:picLocks noChangeAspect="1"/>
          </p:cNvPicPr>
          <p:nvPr/>
        </p:nvPicPr>
        <p:blipFill>
          <a:blip r:embed="rId5"/>
          <a:stretch>
            <a:fillRect/>
          </a:stretch>
        </p:blipFill>
        <p:spPr>
          <a:xfrm>
            <a:off x="2458137" y="6155119"/>
            <a:ext cx="593217" cy="589004"/>
          </a:xfrm>
          <a:prstGeom prst="rect">
            <a:avLst/>
          </a:prstGeom>
        </p:spPr>
      </p:pic>
      <p:pic>
        <p:nvPicPr>
          <p:cNvPr id="13" name="Picture 12">
            <a:extLst>
              <a:ext uri="{FF2B5EF4-FFF2-40B4-BE49-F238E27FC236}">
                <a16:creationId xmlns:a16="http://schemas.microsoft.com/office/drawing/2014/main" id="{95576FD8-8766-4A82-82D2-51A82D92C5BA}"/>
              </a:ext>
            </a:extLst>
          </p:cNvPr>
          <p:cNvPicPr>
            <a:picLocks noChangeAspect="1"/>
          </p:cNvPicPr>
          <p:nvPr/>
        </p:nvPicPr>
        <p:blipFill>
          <a:blip r:embed="rId6"/>
          <a:stretch>
            <a:fillRect/>
          </a:stretch>
        </p:blipFill>
        <p:spPr>
          <a:xfrm>
            <a:off x="213452" y="1549759"/>
            <a:ext cx="2244686" cy="2751551"/>
          </a:xfrm>
          <a:prstGeom prst="rect">
            <a:avLst/>
          </a:prstGeom>
        </p:spPr>
      </p:pic>
      <p:pic>
        <p:nvPicPr>
          <p:cNvPr id="15" name="Picture 14">
            <a:extLst>
              <a:ext uri="{FF2B5EF4-FFF2-40B4-BE49-F238E27FC236}">
                <a16:creationId xmlns:a16="http://schemas.microsoft.com/office/drawing/2014/main" id="{0F1A4B30-F60C-4DC8-AE78-C40A3E30EE31}"/>
              </a:ext>
            </a:extLst>
          </p:cNvPr>
          <p:cNvPicPr>
            <a:picLocks noChangeAspect="1"/>
          </p:cNvPicPr>
          <p:nvPr/>
        </p:nvPicPr>
        <p:blipFill>
          <a:blip r:embed="rId7"/>
          <a:stretch>
            <a:fillRect/>
          </a:stretch>
        </p:blipFill>
        <p:spPr>
          <a:xfrm>
            <a:off x="2905969" y="1544893"/>
            <a:ext cx="2236134" cy="2735560"/>
          </a:xfrm>
          <a:prstGeom prst="rect">
            <a:avLst/>
          </a:prstGeom>
        </p:spPr>
      </p:pic>
      <p:sp>
        <p:nvSpPr>
          <p:cNvPr id="19" name="TextBox 18">
            <a:extLst>
              <a:ext uri="{FF2B5EF4-FFF2-40B4-BE49-F238E27FC236}">
                <a16:creationId xmlns:a16="http://schemas.microsoft.com/office/drawing/2014/main" id="{42AF74B7-34BD-417F-9A72-20D5A8D7F6B5}"/>
              </a:ext>
            </a:extLst>
          </p:cNvPr>
          <p:cNvSpPr txBox="1"/>
          <p:nvPr/>
        </p:nvSpPr>
        <p:spPr>
          <a:xfrm>
            <a:off x="172879" y="4400561"/>
            <a:ext cx="242432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41F68"/>
                </a:solidFill>
                <a:effectLst/>
                <a:uLnTx/>
                <a:uFillTx/>
                <a:latin typeface="Arial" panose="020B0604020202020204"/>
                <a:ea typeface="+mn-ea"/>
                <a:cs typeface="+mn-cs"/>
              </a:rPr>
              <a:t>Project Coordinator attended the Fairfield/Suisun Unified School District Annual Back-to-School Resource Fair, August 2025</a:t>
            </a:r>
            <a:endParaRPr kumimoji="0" lang="es-MX" sz="1200" b="0" i="0" u="none" strike="noStrike" kern="1200" cap="none" spc="0" normalizeH="0" baseline="0" noProof="0" dirty="0">
              <a:ln>
                <a:noFill/>
              </a:ln>
              <a:solidFill>
                <a:srgbClr val="141F68"/>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19DA3D70-54B7-4451-98FF-A44139BFBDB1}"/>
              </a:ext>
            </a:extLst>
          </p:cNvPr>
          <p:cNvSpPr txBox="1"/>
          <p:nvPr/>
        </p:nvSpPr>
        <p:spPr>
          <a:xfrm>
            <a:off x="2826447" y="4400560"/>
            <a:ext cx="2186990"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41F68"/>
                </a:solidFill>
                <a:effectLst/>
                <a:uLnTx/>
                <a:uFillTx/>
                <a:latin typeface="Arial" panose="020B0604020202020204"/>
                <a:ea typeface="+mn-ea"/>
                <a:cs typeface="+mn-cs"/>
              </a:rPr>
              <a:t>Carol Ash, RDH showing a child how she is going to apply fluoride varnish, July 2025</a:t>
            </a:r>
            <a:endParaRPr kumimoji="0" lang="es-MX" sz="1200" b="0"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3A376FD7-3D41-C713-7ED0-B5FE3C228210}"/>
              </a:ext>
            </a:extLst>
          </p:cNvPr>
          <p:cNvPicPr>
            <a:picLocks noChangeAspect="1"/>
          </p:cNvPicPr>
          <p:nvPr/>
        </p:nvPicPr>
        <p:blipFill>
          <a:blip r:embed="rId8"/>
          <a:stretch>
            <a:fillRect/>
          </a:stretch>
        </p:blipFill>
        <p:spPr>
          <a:xfrm>
            <a:off x="3051354" y="1729813"/>
            <a:ext cx="553429" cy="538472"/>
          </a:xfrm>
          <a:prstGeom prst="rect">
            <a:avLst/>
          </a:prstGeom>
        </p:spPr>
      </p:pic>
      <p:sp>
        <p:nvSpPr>
          <p:cNvPr id="6" name="TextBox 5">
            <a:extLst>
              <a:ext uri="{FF2B5EF4-FFF2-40B4-BE49-F238E27FC236}">
                <a16:creationId xmlns:a16="http://schemas.microsoft.com/office/drawing/2014/main" id="{EB71C8C5-9BD6-21C1-70D7-A4036CEAF6F9}"/>
              </a:ext>
            </a:extLst>
          </p:cNvPr>
          <p:cNvSpPr txBox="1"/>
          <p:nvPr/>
        </p:nvSpPr>
        <p:spPr>
          <a:xfrm>
            <a:off x="5334140" y="591918"/>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2961828060"/>
      </p:ext>
    </p:extLst>
  </p:cSld>
  <p:clrMapOvr>
    <a:masterClrMapping/>
  </p:clrMapOvr>
  <mc:AlternateContent xmlns:mc="http://schemas.openxmlformats.org/markup-compatibility/2006" xmlns:p14="http://schemas.microsoft.com/office/powerpoint/2010/main">
    <mc:Choice Requires="p14">
      <p:transition spd="slow" p14:dur="2000" advClick="0" advTm="25000">
        <p:push dir="u"/>
      </p:transition>
    </mc:Choice>
    <mc:Fallback xmlns="">
      <p:transition spd="slow" advClick="0" advTm="25000">
        <p:push dir="u"/>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54373" y="752749"/>
            <a:ext cx="508215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Stanislaus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409700"/>
            <a:ext cx="0" cy="474593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871671" y="1266676"/>
            <a:ext cx="5937368" cy="47551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1200" cap="none" spc="0" normalizeH="0" baseline="0" noProof="0" dirty="0">
                <a:ln>
                  <a:noFill/>
                </a:ln>
                <a:solidFill>
                  <a:srgbClr val="141F68"/>
                </a:solidFill>
                <a:effectLst/>
                <a:uLnTx/>
                <a:uFillTx/>
                <a:latin typeface="Arial" panose="020B0604020202020204"/>
                <a:ea typeface="+mn-ea"/>
                <a:cs typeface="+mn-cs"/>
              </a:rPr>
              <a:t>Screened over </a:t>
            </a:r>
          </a:p>
          <a:p>
            <a:pPr marL="461963"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141F68"/>
                </a:solidFill>
                <a:effectLst/>
                <a:uLnTx/>
                <a:uFillTx/>
                <a:latin typeface="Arial" panose="020B0604020202020204"/>
                <a:ea typeface="+mn-ea"/>
                <a:cs typeface="+mn-cs"/>
              </a:rPr>
              <a:t>school-aged children.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41F68"/>
                </a:solidFill>
                <a:effectLst/>
                <a:uLnTx/>
                <a:uFillTx/>
                <a:latin typeface="Arial" panose="020B0604020202020204"/>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1200" cap="none" spc="0" normalizeH="0" baseline="0" noProof="0" dirty="0">
                <a:ln>
                  <a:noFill/>
                </a:ln>
                <a:solidFill>
                  <a:srgbClr val="141F68"/>
                </a:solidFill>
                <a:effectLst/>
                <a:uLnTx/>
                <a:uFillTx/>
                <a:latin typeface="Arial" panose="020B0604020202020204"/>
                <a:ea typeface="+mn-ea"/>
                <a:cs typeface="+mn-cs"/>
              </a:rPr>
              <a:t>Provided fluoride varnish application trainings to    FQHCs and       early childhood educators.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1200" cap="none" spc="0" normalizeH="0" baseline="0" noProof="0" dirty="0">
                <a:ln>
                  <a:noFill/>
                </a:ln>
                <a:solidFill>
                  <a:srgbClr val="141F68"/>
                </a:solidFill>
                <a:effectLst/>
                <a:uLnTx/>
                <a:uFillTx/>
                <a:latin typeface="Arial" panose="020B0604020202020204"/>
                <a:ea typeface="+mn-ea"/>
                <a:cs typeface="+mn-cs"/>
              </a:rPr>
              <a:t>Partnered with UCLA School of Dentistry and OOH, SEEDS</a:t>
            </a:r>
            <a:r>
              <a:rPr kumimoji="0" lang="en-US" sz="2400" i="0" u="none" strike="noStrike" kern="1200" cap="none" spc="0" normalizeH="0" baseline="30000" noProof="0" dirty="0">
                <a:ln>
                  <a:noFill/>
                </a:ln>
                <a:solidFill>
                  <a:srgbClr val="141F68"/>
                </a:solidFill>
                <a:effectLst/>
                <a:uLnTx/>
                <a:uFillTx/>
                <a:latin typeface="Arial" panose="020B0604020202020204"/>
                <a:ea typeface="+mn-ea"/>
                <a:cs typeface="+mn-cs"/>
              </a:rPr>
              <a:t>*</a:t>
            </a:r>
            <a:r>
              <a:rPr kumimoji="0" lang="en-US" sz="2400" i="0" u="none" strike="noStrike" kern="1200" cap="none" spc="0" normalizeH="0" baseline="0" noProof="0" dirty="0">
                <a:ln>
                  <a:noFill/>
                </a:ln>
                <a:solidFill>
                  <a:srgbClr val="141F68"/>
                </a:solidFill>
                <a:effectLst/>
                <a:uLnTx/>
                <a:uFillTx/>
                <a:latin typeface="Arial" panose="020B0604020202020204"/>
                <a:ea typeface="+mn-ea"/>
                <a:cs typeface="+mn-cs"/>
              </a:rPr>
              <a:t> Initiative’s Dental Care Coordination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1"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141F68"/>
                </a:solidFill>
                <a:effectLst/>
                <a:uLnTx/>
                <a:uFillTx/>
                <a:latin typeface="Arial" panose="020B0604020202020204"/>
                <a:ea typeface="+mn-ea"/>
                <a:cs typeface="+mn-cs"/>
              </a:rPr>
              <a:t>* School-Linked Electronic Dental Referrals and Community Based Education for Dental Students (SEEDS)</a:t>
            </a:r>
            <a:r>
              <a:rPr kumimoji="0" lang="en-US" sz="1400" b="0" i="1" u="none" strike="noStrike" kern="1200" cap="none" spc="0" normalizeH="0" baseline="0" noProof="0" dirty="0">
                <a:ln>
                  <a:noFill/>
                </a:ln>
                <a:solidFill>
                  <a:srgbClr val="141F68"/>
                </a:solidFill>
                <a:effectLst/>
                <a:uLnTx/>
                <a:uFillTx/>
                <a:latin typeface="Arial" panose="020B0604020202020204"/>
                <a:ea typeface="+mn-ea"/>
                <a:cs typeface="+mn-cs"/>
              </a:rPr>
              <a:t> </a:t>
            </a:r>
          </a:p>
        </p:txBody>
      </p:sp>
      <p:pic>
        <p:nvPicPr>
          <p:cNvPr id="3" name="Picture 2" descr="Logo&#10;&#10;AI-generated content may be incorrect.">
            <a:extLst>
              <a:ext uri="{FF2B5EF4-FFF2-40B4-BE49-F238E27FC236}">
                <a16:creationId xmlns:a16="http://schemas.microsoft.com/office/drawing/2014/main" id="{6BE119AD-FE9A-E862-8FE3-60CA419C79E1}"/>
              </a:ext>
            </a:extLst>
          </p:cNvPr>
          <p:cNvPicPr>
            <a:picLocks noChangeAspect="1"/>
          </p:cNvPicPr>
          <p:nvPr/>
        </p:nvPicPr>
        <p:blipFill>
          <a:blip r:embed="rId3"/>
          <a:srcRect l="6584" t="9754" r="8210" b="15715"/>
          <a:stretch>
            <a:fillRect/>
          </a:stretch>
        </p:blipFill>
        <p:spPr>
          <a:xfrm>
            <a:off x="1965247" y="5707782"/>
            <a:ext cx="1660406" cy="1062428"/>
          </a:xfrm>
          <a:prstGeom prst="rect">
            <a:avLst/>
          </a:prstGeom>
        </p:spPr>
      </p:pic>
      <p:pic>
        <p:nvPicPr>
          <p:cNvPr id="5" name="Picture 4">
            <a:extLst>
              <a:ext uri="{FF2B5EF4-FFF2-40B4-BE49-F238E27FC236}">
                <a16:creationId xmlns:a16="http://schemas.microsoft.com/office/drawing/2014/main" id="{17D25464-016A-5B63-7F01-0D9FB4769340}"/>
              </a:ext>
            </a:extLst>
          </p:cNvPr>
          <p:cNvPicPr>
            <a:picLocks noChangeAspect="1"/>
          </p:cNvPicPr>
          <p:nvPr/>
        </p:nvPicPr>
        <p:blipFill>
          <a:blip r:embed="rId4"/>
          <a:stretch>
            <a:fillRect/>
          </a:stretch>
        </p:blipFill>
        <p:spPr>
          <a:xfrm>
            <a:off x="3748041" y="6140042"/>
            <a:ext cx="1547552" cy="630167"/>
          </a:xfrm>
          <a:prstGeom prst="rect">
            <a:avLst/>
          </a:prstGeom>
        </p:spPr>
      </p:pic>
      <p:pic>
        <p:nvPicPr>
          <p:cNvPr id="7" name="Picture 6" descr="A picture containing indoor, person&#10;&#10;AI-generated content may be incorrect.">
            <a:extLst>
              <a:ext uri="{FF2B5EF4-FFF2-40B4-BE49-F238E27FC236}">
                <a16:creationId xmlns:a16="http://schemas.microsoft.com/office/drawing/2014/main" id="{BFE46531-2288-6626-0F40-A72F6ABCB4A7}"/>
              </a:ext>
            </a:extLst>
          </p:cNvPr>
          <p:cNvPicPr>
            <a:picLocks noChangeAspect="1"/>
          </p:cNvPicPr>
          <p:nvPr/>
        </p:nvPicPr>
        <p:blipFill>
          <a:blip r:embed="rId5"/>
          <a:srcRect t="31157" r="24050" b="20422"/>
          <a:stretch>
            <a:fillRect/>
          </a:stretch>
        </p:blipFill>
        <p:spPr>
          <a:xfrm>
            <a:off x="351747" y="1722921"/>
            <a:ext cx="2842086" cy="2415941"/>
          </a:xfrm>
          <a:prstGeom prst="rect">
            <a:avLst/>
          </a:prstGeom>
          <a:ln w="38100">
            <a:solidFill>
              <a:schemeClr val="accent3"/>
            </a:solidFill>
          </a:ln>
        </p:spPr>
      </p:pic>
      <p:pic>
        <p:nvPicPr>
          <p:cNvPr id="15" name="Picture 14">
            <a:extLst>
              <a:ext uri="{FF2B5EF4-FFF2-40B4-BE49-F238E27FC236}">
                <a16:creationId xmlns:a16="http://schemas.microsoft.com/office/drawing/2014/main" id="{D9F51BE3-22AA-F5B7-F58D-587052933231}"/>
              </a:ext>
            </a:extLst>
          </p:cNvPr>
          <p:cNvPicPr>
            <a:picLocks noChangeAspect="1"/>
          </p:cNvPicPr>
          <p:nvPr/>
        </p:nvPicPr>
        <p:blipFill>
          <a:blip r:embed="rId6"/>
          <a:stretch>
            <a:fillRect/>
          </a:stretch>
        </p:blipFill>
        <p:spPr>
          <a:xfrm>
            <a:off x="1604761" y="3595258"/>
            <a:ext cx="3709076" cy="1919555"/>
          </a:xfrm>
          <a:prstGeom prst="rect">
            <a:avLst/>
          </a:prstGeom>
          <a:ln w="38100">
            <a:solidFill>
              <a:schemeClr val="accent2"/>
            </a:solidFill>
          </a:ln>
        </p:spPr>
      </p:pic>
      <p:pic>
        <p:nvPicPr>
          <p:cNvPr id="19" name="Picture 18">
            <a:extLst>
              <a:ext uri="{FF2B5EF4-FFF2-40B4-BE49-F238E27FC236}">
                <a16:creationId xmlns:a16="http://schemas.microsoft.com/office/drawing/2014/main" id="{115F8784-A57F-AAF6-256B-E5C92CBDBA50}"/>
              </a:ext>
            </a:extLst>
          </p:cNvPr>
          <p:cNvPicPr>
            <a:picLocks noChangeAspect="1"/>
          </p:cNvPicPr>
          <p:nvPr/>
        </p:nvPicPr>
        <p:blipFill>
          <a:blip r:embed="rId7"/>
          <a:srcRect l="47738" t="66481" r="38647" b="22391"/>
          <a:stretch>
            <a:fillRect/>
          </a:stretch>
        </p:blipFill>
        <p:spPr>
          <a:xfrm>
            <a:off x="9900291" y="3156163"/>
            <a:ext cx="548640" cy="373006"/>
          </a:xfrm>
          <a:prstGeom prst="rect">
            <a:avLst/>
          </a:prstGeom>
        </p:spPr>
      </p:pic>
      <p:pic>
        <p:nvPicPr>
          <p:cNvPr id="21" name="Picture 20">
            <a:extLst>
              <a:ext uri="{FF2B5EF4-FFF2-40B4-BE49-F238E27FC236}">
                <a16:creationId xmlns:a16="http://schemas.microsoft.com/office/drawing/2014/main" id="{97F038C2-BF56-C9CC-5942-3FEA8A1E31D7}"/>
              </a:ext>
            </a:extLst>
          </p:cNvPr>
          <p:cNvPicPr>
            <a:picLocks noChangeAspect="1"/>
          </p:cNvPicPr>
          <p:nvPr/>
        </p:nvPicPr>
        <p:blipFill>
          <a:blip r:embed="rId7"/>
          <a:srcRect l="84758" t="51784" r="6852" b="34285"/>
          <a:stretch>
            <a:fillRect/>
          </a:stretch>
        </p:blipFill>
        <p:spPr>
          <a:xfrm>
            <a:off x="7925464" y="3090074"/>
            <a:ext cx="365760" cy="505184"/>
          </a:xfrm>
          <a:prstGeom prst="rect">
            <a:avLst/>
          </a:prstGeom>
        </p:spPr>
      </p:pic>
      <p:pic>
        <p:nvPicPr>
          <p:cNvPr id="22" name="Picture 21">
            <a:extLst>
              <a:ext uri="{FF2B5EF4-FFF2-40B4-BE49-F238E27FC236}">
                <a16:creationId xmlns:a16="http://schemas.microsoft.com/office/drawing/2014/main" id="{E63BC577-8620-C1EC-CABE-212012719998}"/>
              </a:ext>
            </a:extLst>
          </p:cNvPr>
          <p:cNvPicPr>
            <a:picLocks noChangeAspect="1"/>
          </p:cNvPicPr>
          <p:nvPr/>
        </p:nvPicPr>
        <p:blipFill>
          <a:blip r:embed="rId7"/>
          <a:srcRect l="58521" t="10759" r="15898" b="75311"/>
          <a:stretch>
            <a:fillRect/>
          </a:stretch>
        </p:blipFill>
        <p:spPr>
          <a:xfrm>
            <a:off x="8483789" y="1654365"/>
            <a:ext cx="1005840" cy="455646"/>
          </a:xfrm>
          <a:prstGeom prst="rect">
            <a:avLst/>
          </a:prstGeom>
        </p:spPr>
      </p:pic>
      <p:sp>
        <p:nvSpPr>
          <p:cNvPr id="4" name="TextBox 3">
            <a:extLst>
              <a:ext uri="{FF2B5EF4-FFF2-40B4-BE49-F238E27FC236}">
                <a16:creationId xmlns:a16="http://schemas.microsoft.com/office/drawing/2014/main" id="{F1C65EFB-2AFB-EBCE-9808-5C6DA05E350C}"/>
              </a:ext>
            </a:extLst>
          </p:cNvPr>
          <p:cNvSpPr txBox="1"/>
          <p:nvPr/>
        </p:nvSpPr>
        <p:spPr>
          <a:xfrm>
            <a:off x="5604098" y="752749"/>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1626292970"/>
      </p:ext>
    </p:extLst>
  </p:cSld>
  <p:clrMapOvr>
    <a:masterClrMapping/>
  </p:clrMapOvr>
  <mc:AlternateContent xmlns:mc="http://schemas.openxmlformats.org/markup-compatibility/2006" xmlns:p14="http://schemas.microsoft.com/office/powerpoint/2010/main">
    <mc:Choice Requires="p14">
      <p:transition spd="slow" p14:dur="1500" advClick="0" advTm="15000">
        <p:split orient="vert"/>
      </p:transition>
    </mc:Choice>
    <mc:Fallback xmlns="">
      <p:transition spd="slow" advClick="0" advTm="15000">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638784"/>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Sutter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223559"/>
            <a:ext cx="0" cy="4932077"/>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623056" y="1204521"/>
            <a:ext cx="6191682" cy="507831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Sutter County has expanded the  Kindergarten Oral Health Assessments (KOHA) to include TK, by increasing early prevention opportunities and strengthening school reporting compliance. Six schools were screened during the fall semester with a total of 502 students screened. </a:t>
            </a: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Expanded on oral health outreach events by completing 5 years of Tooth Fairy Day and 2 years of Dental Days at WIC. This has improved access to oral health screenings and education for children 0-5 and their families.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Advanced partnership with E-Centers and the Home Visiting Collaborative through engagement by providing technical assistance and support through collaboration. </a:t>
            </a:r>
            <a:endParaRPr kumimoji="0" lang="en-US" sz="2400"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5" name="Picture 4" descr="A group of people posing for a photo&#10;&#10;AI-generated content may be incorrect.">
            <a:extLst>
              <a:ext uri="{FF2B5EF4-FFF2-40B4-BE49-F238E27FC236}">
                <a16:creationId xmlns:a16="http://schemas.microsoft.com/office/drawing/2014/main" id="{C06E3D5D-F74C-DADF-258A-DA5439457AD2}"/>
              </a:ext>
            </a:extLst>
          </p:cNvPr>
          <p:cNvPicPr>
            <a:picLocks noChangeAspect="1"/>
          </p:cNvPicPr>
          <p:nvPr/>
        </p:nvPicPr>
        <p:blipFill>
          <a:blip r:embed="rId3"/>
          <a:srcRect l="-639" t="26612" r="11182" b="660"/>
          <a:stretch>
            <a:fillRect/>
          </a:stretch>
        </p:blipFill>
        <p:spPr>
          <a:xfrm>
            <a:off x="2266062" y="1816165"/>
            <a:ext cx="3048500" cy="1887505"/>
          </a:xfrm>
          <a:prstGeom prst="rect">
            <a:avLst/>
          </a:prstGeom>
        </p:spPr>
      </p:pic>
      <p:pic>
        <p:nvPicPr>
          <p:cNvPr id="3" name="Picture 2" descr="A group of women posing for a photo&#10;&#10;AI-generated content may be incorrect.">
            <a:extLst>
              <a:ext uri="{FF2B5EF4-FFF2-40B4-BE49-F238E27FC236}">
                <a16:creationId xmlns:a16="http://schemas.microsoft.com/office/drawing/2014/main" id="{F02F316C-7C7C-7A80-1461-7F6968B73865}"/>
              </a:ext>
            </a:extLst>
          </p:cNvPr>
          <p:cNvPicPr>
            <a:picLocks noChangeAspect="1"/>
          </p:cNvPicPr>
          <p:nvPr/>
        </p:nvPicPr>
        <p:blipFill>
          <a:blip r:embed="rId4"/>
          <a:stretch>
            <a:fillRect/>
          </a:stretch>
        </p:blipFill>
        <p:spPr>
          <a:xfrm>
            <a:off x="284639" y="1814645"/>
            <a:ext cx="2517050" cy="1887788"/>
          </a:xfrm>
          <a:prstGeom prst="rect">
            <a:avLst/>
          </a:prstGeom>
        </p:spPr>
      </p:pic>
      <p:pic>
        <p:nvPicPr>
          <p:cNvPr id="7" name="Picture 6" descr="Two people sitting at a table&#10;&#10;AI-generated content may be incorrect.">
            <a:extLst>
              <a:ext uri="{FF2B5EF4-FFF2-40B4-BE49-F238E27FC236}">
                <a16:creationId xmlns:a16="http://schemas.microsoft.com/office/drawing/2014/main" id="{B0975222-7608-04A7-40EE-523605D46972}"/>
              </a:ext>
            </a:extLst>
          </p:cNvPr>
          <p:cNvPicPr>
            <a:picLocks noChangeAspect="1"/>
          </p:cNvPicPr>
          <p:nvPr/>
        </p:nvPicPr>
        <p:blipFill>
          <a:blip r:embed="rId5"/>
          <a:srcRect t="38158" b="8658"/>
          <a:stretch/>
        </p:blipFill>
        <p:spPr>
          <a:xfrm>
            <a:off x="284190" y="3702431"/>
            <a:ext cx="2517948" cy="1785502"/>
          </a:xfrm>
          <a:prstGeom prst="rect">
            <a:avLst/>
          </a:prstGeom>
        </p:spPr>
      </p:pic>
      <p:pic>
        <p:nvPicPr>
          <p:cNvPr id="11" name="Picture 10" descr="A picture containing text, book, shelf, library&#10;&#10;AI-generated content may be incorrect.">
            <a:extLst>
              <a:ext uri="{FF2B5EF4-FFF2-40B4-BE49-F238E27FC236}">
                <a16:creationId xmlns:a16="http://schemas.microsoft.com/office/drawing/2014/main" id="{9089D8F3-D664-F15F-E171-75D4C83356C8}"/>
              </a:ext>
            </a:extLst>
          </p:cNvPr>
          <p:cNvPicPr>
            <a:picLocks noChangeAspect="1"/>
          </p:cNvPicPr>
          <p:nvPr/>
        </p:nvPicPr>
        <p:blipFill>
          <a:blip r:embed="rId6"/>
          <a:srcRect t="21713" r="6777" b="29133"/>
          <a:stretch/>
        </p:blipFill>
        <p:spPr>
          <a:xfrm>
            <a:off x="2801689" y="3702431"/>
            <a:ext cx="2517049" cy="1785502"/>
          </a:xfrm>
          <a:prstGeom prst="rect">
            <a:avLst/>
          </a:prstGeom>
        </p:spPr>
      </p:pic>
      <p:pic>
        <p:nvPicPr>
          <p:cNvPr id="2" name="Picture 1" descr="Logo&#10;&#10;AI-generated content may be incorrect.">
            <a:extLst>
              <a:ext uri="{FF2B5EF4-FFF2-40B4-BE49-F238E27FC236}">
                <a16:creationId xmlns:a16="http://schemas.microsoft.com/office/drawing/2014/main" id="{C934C6D6-A3F1-0D48-3821-328685FA0115}"/>
              </a:ext>
            </a:extLst>
          </p:cNvPr>
          <p:cNvPicPr>
            <a:picLocks noChangeAspect="1"/>
          </p:cNvPicPr>
          <p:nvPr/>
        </p:nvPicPr>
        <p:blipFill>
          <a:blip r:embed="rId7"/>
          <a:stretch>
            <a:fillRect/>
          </a:stretch>
        </p:blipFill>
        <p:spPr>
          <a:xfrm>
            <a:off x="1757148" y="5299881"/>
            <a:ext cx="1705971" cy="1717344"/>
          </a:xfrm>
          <a:prstGeom prst="rect">
            <a:avLst/>
          </a:prstGeom>
        </p:spPr>
      </p:pic>
      <p:sp>
        <p:nvSpPr>
          <p:cNvPr id="6" name="TextBox 5">
            <a:extLst>
              <a:ext uri="{FF2B5EF4-FFF2-40B4-BE49-F238E27FC236}">
                <a16:creationId xmlns:a16="http://schemas.microsoft.com/office/drawing/2014/main" id="{D07493DA-A6C2-6FF9-D4A4-4998413D1A37}"/>
              </a:ext>
            </a:extLst>
          </p:cNvPr>
          <p:cNvSpPr txBox="1"/>
          <p:nvPr/>
        </p:nvSpPr>
        <p:spPr>
          <a:xfrm>
            <a:off x="5699780" y="699584"/>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2839509302"/>
      </p:ext>
    </p:extLst>
  </p:cSld>
  <p:clrMapOvr>
    <a:masterClrMapping/>
  </p:clrMapOvr>
  <mc:AlternateContent xmlns:mc="http://schemas.openxmlformats.org/markup-compatibility/2006" xmlns:p14="http://schemas.microsoft.com/office/powerpoint/2010/main">
    <mc:Choice Requires="p14">
      <p:transition spd="slow" p14:dur="2250" advClick="0" advTm="15000">
        <p:blinds dir="vert"/>
      </p:transition>
    </mc:Choice>
    <mc:Fallback xmlns="">
      <p:transition spd="slow" advClick="0" advTm="15000">
        <p:blinds dir="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329003" y="630250"/>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Tehama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215025"/>
            <a:ext cx="0" cy="4940611"/>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839632" y="753891"/>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989981" y="1815807"/>
            <a:ext cx="5988565" cy="353943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srgbClr val="141F68"/>
                </a:solidFill>
                <a:effectLst/>
                <a:uLnTx/>
                <a:uFillTx/>
                <a:latin typeface="Arial" panose="020B0604020202020204"/>
                <a:ea typeface="+mn-ea"/>
                <a:cs typeface="+mn-cs"/>
              </a:rPr>
              <a:t>We are implementing a Brush in a Box pilot program in two of our rural elementary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srgbClr val="141F68"/>
                </a:solidFill>
                <a:effectLst/>
                <a:uLnTx/>
                <a:uFillTx/>
                <a:latin typeface="Arial" panose="020B0604020202020204"/>
                <a:ea typeface="+mn-ea"/>
                <a:cs typeface="+mn-cs"/>
              </a:rPr>
              <a:t>The Smile California Van spent a day in Tehama County seeing their max 14 patients and creating several referrals. </a:t>
            </a:r>
          </a:p>
        </p:txBody>
      </p:sp>
      <p:pic>
        <p:nvPicPr>
          <p:cNvPr id="3" name="Picture 2" descr="Logo&#10;&#10;AI-generated content may be incorrect.">
            <a:extLst>
              <a:ext uri="{FF2B5EF4-FFF2-40B4-BE49-F238E27FC236}">
                <a16:creationId xmlns:a16="http://schemas.microsoft.com/office/drawing/2014/main" id="{D791BF09-F720-8813-EB9D-362962F8767A}"/>
              </a:ext>
            </a:extLst>
          </p:cNvPr>
          <p:cNvPicPr>
            <a:picLocks noChangeAspect="1"/>
          </p:cNvPicPr>
          <p:nvPr/>
        </p:nvPicPr>
        <p:blipFill>
          <a:blip r:embed="rId3"/>
          <a:srcRect l="16688" t="28503" r="15985" b="28119"/>
          <a:stretch>
            <a:fillRect/>
          </a:stretch>
        </p:blipFill>
        <p:spPr>
          <a:xfrm>
            <a:off x="2972651" y="4154263"/>
            <a:ext cx="2395914" cy="1542670"/>
          </a:xfrm>
          <a:prstGeom prst="rect">
            <a:avLst/>
          </a:prstGeom>
        </p:spPr>
      </p:pic>
      <p:pic>
        <p:nvPicPr>
          <p:cNvPr id="5" name="Picture 4" descr="Logo&#10;&#10;AI-generated content may be incorrect.">
            <a:extLst>
              <a:ext uri="{FF2B5EF4-FFF2-40B4-BE49-F238E27FC236}">
                <a16:creationId xmlns:a16="http://schemas.microsoft.com/office/drawing/2014/main" id="{7126A8A7-2E1F-B3DD-C3C8-9E64604626ED}"/>
              </a:ext>
            </a:extLst>
          </p:cNvPr>
          <p:cNvPicPr>
            <a:picLocks noChangeAspect="1"/>
          </p:cNvPicPr>
          <p:nvPr/>
        </p:nvPicPr>
        <p:blipFill>
          <a:blip r:embed="rId4"/>
          <a:stretch>
            <a:fillRect/>
          </a:stretch>
        </p:blipFill>
        <p:spPr>
          <a:xfrm>
            <a:off x="1951564" y="5899007"/>
            <a:ext cx="909241" cy="841404"/>
          </a:xfrm>
          <a:prstGeom prst="rect">
            <a:avLst/>
          </a:prstGeom>
        </p:spPr>
      </p:pic>
      <p:pic>
        <p:nvPicPr>
          <p:cNvPr id="11" name="Picture 10" descr="A group of people standing in front of a van&#10;&#10;AI-generated content may be incorrect.">
            <a:extLst>
              <a:ext uri="{FF2B5EF4-FFF2-40B4-BE49-F238E27FC236}">
                <a16:creationId xmlns:a16="http://schemas.microsoft.com/office/drawing/2014/main" id="{F7CA504E-521F-3CB9-1BF0-C8CA94A20D0A}"/>
              </a:ext>
            </a:extLst>
          </p:cNvPr>
          <p:cNvPicPr>
            <a:picLocks noChangeAspect="1"/>
          </p:cNvPicPr>
          <p:nvPr/>
        </p:nvPicPr>
        <p:blipFill>
          <a:blip r:embed="rId5"/>
          <a:srcRect l="4233" t="13453" r="2667" b="21067"/>
          <a:stretch>
            <a:fillRect/>
          </a:stretch>
        </p:blipFill>
        <p:spPr>
          <a:xfrm>
            <a:off x="1444780" y="1507413"/>
            <a:ext cx="4005071" cy="2112661"/>
          </a:xfrm>
          <a:prstGeom prst="rect">
            <a:avLst/>
          </a:prstGeom>
          <a:ln>
            <a:solidFill>
              <a:schemeClr val="accent1"/>
            </a:solidFill>
          </a:ln>
        </p:spPr>
      </p:pic>
      <p:pic>
        <p:nvPicPr>
          <p:cNvPr id="4" name="Picture 3" descr="A picture containing diagram&#10;&#10;AI-generated content may be incorrect.">
            <a:extLst>
              <a:ext uri="{FF2B5EF4-FFF2-40B4-BE49-F238E27FC236}">
                <a16:creationId xmlns:a16="http://schemas.microsoft.com/office/drawing/2014/main" id="{A1A2BC13-996C-A9E6-3818-D67BA37B4E28}"/>
              </a:ext>
            </a:extLst>
          </p:cNvPr>
          <p:cNvPicPr>
            <a:picLocks noChangeAspect="1"/>
          </p:cNvPicPr>
          <p:nvPr/>
        </p:nvPicPr>
        <p:blipFill>
          <a:blip r:embed="rId6"/>
          <a:stretch>
            <a:fillRect/>
          </a:stretch>
        </p:blipFill>
        <p:spPr>
          <a:xfrm>
            <a:off x="341204" y="3399409"/>
            <a:ext cx="2395915" cy="2297524"/>
          </a:xfrm>
          <a:prstGeom prst="rect">
            <a:avLst/>
          </a:prstGeom>
          <a:ln>
            <a:solidFill>
              <a:schemeClr val="accent1"/>
            </a:solidFill>
          </a:ln>
        </p:spPr>
      </p:pic>
    </p:spTree>
    <p:extLst>
      <p:ext uri="{BB962C8B-B14F-4D97-AF65-F5344CB8AC3E}">
        <p14:creationId xmlns:p14="http://schemas.microsoft.com/office/powerpoint/2010/main" val="3026167939"/>
      </p:ext>
    </p:extLst>
  </p:cSld>
  <p:clrMapOvr>
    <a:masterClrMapping/>
  </p:clrMapOvr>
  <mc:AlternateContent xmlns:mc="http://schemas.openxmlformats.org/markup-compatibility/2006" xmlns:p14="http://schemas.microsoft.com/office/powerpoint/2010/main">
    <mc:Choice Requires="p14">
      <p:transition spd="slow" p14:dur="2250" advClick="0" advTm="15000">
        <p14:gallery dir="l"/>
      </p:transition>
    </mc:Choice>
    <mc:Fallback xmlns="">
      <p:transition spd="slow" advClick="0" advTm="1500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41" y="968804"/>
            <a:ext cx="4898756" cy="584775"/>
          </a:xfrm>
          <a:prstGeom prst="rect">
            <a:avLst/>
          </a:prstGeom>
          <a:noFill/>
        </p:spPr>
        <p:txBody>
          <a:bodyPr wrap="square" rtlCol="0">
            <a:spAutoFit/>
          </a:bodyPr>
          <a:lstStyle/>
          <a:p>
            <a:pPr algn="ctr"/>
            <a:r>
              <a:rPr lang="en-US" sz="3200" b="1" dirty="0">
                <a:solidFill>
                  <a:schemeClr val="accent6"/>
                </a:solidFill>
              </a:rPr>
              <a:t>Trinity County </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625600"/>
            <a:ext cx="0" cy="453003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3"/>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760188" y="2046022"/>
            <a:ext cx="5458681" cy="3170099"/>
          </a:xfrm>
          <a:prstGeom prst="rect">
            <a:avLst/>
          </a:prstGeom>
          <a:noFill/>
        </p:spPr>
        <p:txBody>
          <a:bodyPr wrap="square">
            <a:spAutoFit/>
          </a:bodyPr>
          <a:lstStyle/>
          <a:p>
            <a:pPr marL="457200" indent="-457200">
              <a:buFont typeface="Arial" panose="020B0604020202020204" pitchFamily="34" charset="0"/>
              <a:buChar char="•"/>
            </a:pPr>
            <a:r>
              <a:rPr lang="en-US" sz="2000" dirty="0">
                <a:solidFill>
                  <a:schemeClr val="accent6"/>
                </a:solidFill>
              </a:rPr>
              <a:t>Brush in a Box is thriving! We are now serving 100+ children 5 and under.</a:t>
            </a:r>
          </a:p>
          <a:p>
            <a:pPr marL="457200" indent="-457200">
              <a:buFont typeface="Arial" panose="020B0604020202020204" pitchFamily="34" charset="0"/>
              <a:buChar char="•"/>
            </a:pPr>
            <a:endParaRPr lang="en-US" sz="2000" dirty="0">
              <a:solidFill>
                <a:schemeClr val="accent6"/>
              </a:solidFill>
            </a:endParaRPr>
          </a:p>
          <a:p>
            <a:pPr marL="457200" indent="-457200">
              <a:buFont typeface="Arial" panose="020B0604020202020204" pitchFamily="34" charset="0"/>
              <a:buChar char="•"/>
            </a:pPr>
            <a:r>
              <a:rPr lang="en-US" sz="2000" dirty="0">
                <a:solidFill>
                  <a:schemeClr val="accent6"/>
                </a:solidFill>
              </a:rPr>
              <a:t>Our Board of Supervisors proudly adopted a proclamation recognizing February as National Children’s Dental Health Month! </a:t>
            </a:r>
          </a:p>
          <a:p>
            <a:pPr marL="457200" indent="-457200">
              <a:buFont typeface="Arial" panose="020B0604020202020204" pitchFamily="34" charset="0"/>
              <a:buChar char="•"/>
            </a:pPr>
            <a:endParaRPr lang="en-US" sz="2000" dirty="0">
              <a:solidFill>
                <a:schemeClr val="accent6"/>
              </a:solidFill>
            </a:endParaRPr>
          </a:p>
          <a:p>
            <a:pPr marL="457200" indent="-457200">
              <a:buFont typeface="Arial" panose="020B0604020202020204" pitchFamily="34" charset="0"/>
              <a:buChar char="•"/>
            </a:pPr>
            <a:r>
              <a:rPr lang="en-US" sz="2000" dirty="0">
                <a:solidFill>
                  <a:schemeClr val="accent6"/>
                </a:solidFill>
              </a:rPr>
              <a:t>We supported countywide community health efforts by distributing 300 dental hygiene kits to at-risk youth and adults. </a:t>
            </a:r>
          </a:p>
        </p:txBody>
      </p:sp>
      <p:pic>
        <p:nvPicPr>
          <p:cNvPr id="3" name="Picture 2" descr="A group of people posing for a photo&#10;&#10;AI-generated content may be incorrect.">
            <a:extLst>
              <a:ext uri="{FF2B5EF4-FFF2-40B4-BE49-F238E27FC236}">
                <a16:creationId xmlns:a16="http://schemas.microsoft.com/office/drawing/2014/main" id="{3524336F-E699-E967-E09F-9F6027FAAA21}"/>
              </a:ext>
            </a:extLst>
          </p:cNvPr>
          <p:cNvPicPr>
            <a:picLocks noChangeAspect="1"/>
          </p:cNvPicPr>
          <p:nvPr/>
        </p:nvPicPr>
        <p:blipFill>
          <a:blip r:embed="rId4"/>
          <a:stretch>
            <a:fillRect/>
          </a:stretch>
        </p:blipFill>
        <p:spPr>
          <a:xfrm>
            <a:off x="419961" y="2046022"/>
            <a:ext cx="4485716" cy="3364287"/>
          </a:xfrm>
          <a:prstGeom prst="rect">
            <a:avLst/>
          </a:prstGeom>
        </p:spPr>
      </p:pic>
      <p:pic>
        <p:nvPicPr>
          <p:cNvPr id="5" name="Picture 4">
            <a:extLst>
              <a:ext uri="{FF2B5EF4-FFF2-40B4-BE49-F238E27FC236}">
                <a16:creationId xmlns:a16="http://schemas.microsoft.com/office/drawing/2014/main" id="{277664BC-53B2-ACDD-934F-CFE963A5A594}"/>
              </a:ext>
            </a:extLst>
          </p:cNvPr>
          <p:cNvPicPr>
            <a:picLocks noChangeAspect="1"/>
          </p:cNvPicPr>
          <p:nvPr/>
        </p:nvPicPr>
        <p:blipFill>
          <a:blip r:embed="rId5"/>
          <a:stretch>
            <a:fillRect/>
          </a:stretch>
        </p:blipFill>
        <p:spPr>
          <a:xfrm>
            <a:off x="1895887" y="5690552"/>
            <a:ext cx="1122311" cy="1167448"/>
          </a:xfrm>
          <a:prstGeom prst="rect">
            <a:avLst/>
          </a:prstGeom>
        </p:spPr>
      </p:pic>
      <p:sp>
        <p:nvSpPr>
          <p:cNvPr id="2" name="Star: 5 Points 1">
            <a:extLst>
              <a:ext uri="{FF2B5EF4-FFF2-40B4-BE49-F238E27FC236}">
                <a16:creationId xmlns:a16="http://schemas.microsoft.com/office/drawing/2014/main" id="{0338BC3A-B320-77FE-D63B-20DA2AC1428C}"/>
              </a:ext>
            </a:extLst>
          </p:cNvPr>
          <p:cNvSpPr/>
          <p:nvPr/>
        </p:nvSpPr>
        <p:spPr>
          <a:xfrm>
            <a:off x="2521696" y="2862580"/>
            <a:ext cx="198408" cy="163902"/>
          </a:xfrm>
          <a:prstGeom prst="star5">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E8B49A63-7096-F8ED-2993-D0B1A2F25C2E}"/>
              </a:ext>
            </a:extLst>
          </p:cNvPr>
          <p:cNvPicPr>
            <a:picLocks noChangeAspect="1"/>
          </p:cNvPicPr>
          <p:nvPr/>
        </p:nvPicPr>
        <p:blipFill>
          <a:blip r:embed="rId6"/>
          <a:stretch>
            <a:fillRect/>
          </a:stretch>
        </p:blipFill>
        <p:spPr>
          <a:xfrm>
            <a:off x="2968144" y="2825297"/>
            <a:ext cx="243861" cy="201185"/>
          </a:xfrm>
          <a:prstGeom prst="rect">
            <a:avLst/>
          </a:prstGeom>
        </p:spPr>
      </p:pic>
      <p:sp>
        <p:nvSpPr>
          <p:cNvPr id="7" name="TextBox 6">
            <a:extLst>
              <a:ext uri="{FF2B5EF4-FFF2-40B4-BE49-F238E27FC236}">
                <a16:creationId xmlns:a16="http://schemas.microsoft.com/office/drawing/2014/main" id="{DA3DE6BF-A7E4-70C4-0AB2-DE4599AA8BA2}"/>
              </a:ext>
            </a:extLst>
          </p:cNvPr>
          <p:cNvSpPr txBox="1"/>
          <p:nvPr/>
        </p:nvSpPr>
        <p:spPr>
          <a:xfrm>
            <a:off x="5604098" y="1071602"/>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2933593617"/>
      </p:ext>
    </p:extLst>
  </p:cSld>
  <p:clrMapOvr>
    <a:masterClrMapping/>
  </p:clrMapOvr>
  <mc:AlternateContent xmlns:mc="http://schemas.openxmlformats.org/markup-compatibility/2006" xmlns:p14="http://schemas.microsoft.com/office/powerpoint/2010/main">
    <mc:Choice Requires="p14">
      <p:transition spd="slow" p14:dur="2000" advClick="0" advTm="15000">
        <p14:ferris dir="l"/>
      </p:transition>
    </mc:Choice>
    <mc:Fallback xmlns="">
      <p:transition spd="slow" advClick="0" advTm="15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179848" y="736945"/>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Tulare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701385" y="1290943"/>
            <a:ext cx="0" cy="4864693"/>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4"/>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701385" y="1720840"/>
            <a:ext cx="6377112" cy="341632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41F68"/>
                </a:solidFill>
                <a:effectLst/>
                <a:uLnTx/>
                <a:uFillTx/>
                <a:latin typeface="Arial" panose="020B0604020202020204"/>
                <a:ea typeface="+mn-ea"/>
                <a:cs typeface="+mn-cs"/>
              </a:rPr>
              <a:t>Designed and implemented an early education oral health prevention program (e.g., Tooth Brushing in Pre-K, Oral Health Education) at Liberty Elementary School.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41F68"/>
                </a:solidFill>
                <a:effectLst/>
                <a:uLnTx/>
                <a:uFillTx/>
                <a:latin typeface="Arial" panose="020B0604020202020204"/>
                <a:ea typeface="+mn-ea"/>
                <a:cs typeface="+mn-cs"/>
              </a:rPr>
              <a:t>Collaborated with Children’s Choice to engage school administrators, nurses, and oral health contacts for efficient scheduling of dental activities.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141F68"/>
                </a:solidFill>
                <a:effectLst/>
                <a:uLnTx/>
                <a:uFillTx/>
                <a:latin typeface="Arial" panose="020B0604020202020204"/>
                <a:ea typeface="+mn-ea"/>
                <a:cs typeface="+mn-cs"/>
              </a:rPr>
              <a:t>Met targeted participation rate with 792 students served; 145 referred for urgent care, 248 for early care; all families offered a dental home through Children’s Choice or their primary dental provider.</a:t>
            </a:r>
          </a:p>
        </p:txBody>
      </p:sp>
      <p:pic>
        <p:nvPicPr>
          <p:cNvPr id="3" name="Picture 2" descr="A group of people posing for a photo&#10;&#10;AI-generated content may be incorrect.">
            <a:extLst>
              <a:ext uri="{FF2B5EF4-FFF2-40B4-BE49-F238E27FC236}">
                <a16:creationId xmlns:a16="http://schemas.microsoft.com/office/drawing/2014/main" id="{25F6B69E-5839-2C5E-8DAD-38EBA12C8A79}"/>
              </a:ext>
            </a:extLst>
          </p:cNvPr>
          <p:cNvPicPr>
            <a:picLocks noChangeAspect="1"/>
          </p:cNvPicPr>
          <p:nvPr/>
        </p:nvPicPr>
        <p:blipFill>
          <a:blip r:embed="rId5"/>
          <a:stretch>
            <a:fillRect/>
          </a:stretch>
        </p:blipFill>
        <p:spPr>
          <a:xfrm>
            <a:off x="213451" y="2028823"/>
            <a:ext cx="2545773" cy="329738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descr="A picture containing text, floor, person, indoor&#10;&#10;AI-generated content may be incorrect.">
            <a:extLst>
              <a:ext uri="{FF2B5EF4-FFF2-40B4-BE49-F238E27FC236}">
                <a16:creationId xmlns:a16="http://schemas.microsoft.com/office/drawing/2014/main" id="{B2A03035-A589-6685-CB63-FD49B0B26DCC}"/>
              </a:ext>
            </a:extLst>
          </p:cNvPr>
          <p:cNvPicPr>
            <a:picLocks noChangeAspect="1"/>
          </p:cNvPicPr>
          <p:nvPr/>
        </p:nvPicPr>
        <p:blipFill>
          <a:blip r:embed="rId6"/>
          <a:stretch>
            <a:fillRect/>
          </a:stretch>
        </p:blipFill>
        <p:spPr>
          <a:xfrm>
            <a:off x="2828290" y="2028823"/>
            <a:ext cx="2530998" cy="329738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6" descr="Shape&#10;&#10;AI-generated content may be incorrect.">
            <a:extLst>
              <a:ext uri="{FF2B5EF4-FFF2-40B4-BE49-F238E27FC236}">
                <a16:creationId xmlns:a16="http://schemas.microsoft.com/office/drawing/2014/main" id="{54484379-0428-AF30-75C6-94523F21E16A}"/>
              </a:ext>
            </a:extLst>
          </p:cNvPr>
          <p:cNvPicPr>
            <a:picLocks noChangeAspect="1"/>
          </p:cNvPicPr>
          <p:nvPr/>
        </p:nvPicPr>
        <p:blipFill>
          <a:blip r:embed="rId7"/>
          <a:stretch>
            <a:fillRect/>
          </a:stretch>
        </p:blipFill>
        <p:spPr>
          <a:xfrm>
            <a:off x="2026561" y="6121000"/>
            <a:ext cx="2896004" cy="571580"/>
          </a:xfrm>
          <a:prstGeom prst="rect">
            <a:avLst/>
          </a:prstGeom>
        </p:spPr>
      </p:pic>
      <p:sp>
        <p:nvSpPr>
          <p:cNvPr id="4" name="TextBox 3">
            <a:extLst>
              <a:ext uri="{FF2B5EF4-FFF2-40B4-BE49-F238E27FC236}">
                <a16:creationId xmlns:a16="http://schemas.microsoft.com/office/drawing/2014/main" id="{353FEF38-A288-8D9A-9EE1-59A933ECDC87}"/>
              </a:ext>
            </a:extLst>
          </p:cNvPr>
          <p:cNvSpPr txBox="1"/>
          <p:nvPr/>
        </p:nvSpPr>
        <p:spPr>
          <a:xfrm>
            <a:off x="5701385" y="736945"/>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pic>
        <p:nvPicPr>
          <p:cNvPr id="8" name="alone-by-qlowdy">
            <a:hlinkClick r:id="" action="ppaction://media"/>
            <a:extLst>
              <a:ext uri="{FF2B5EF4-FFF2-40B4-BE49-F238E27FC236}">
                <a16:creationId xmlns:a16="http://schemas.microsoft.com/office/drawing/2014/main" id="{52949BD4-F0B6-69C0-E278-B96FA9E7A55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0359" y="3067914"/>
            <a:ext cx="609600" cy="609600"/>
          </a:xfrm>
          <a:prstGeom prst="rect">
            <a:avLst/>
          </a:prstGeom>
        </p:spPr>
      </p:pic>
    </p:spTree>
    <p:extLst>
      <p:ext uri="{BB962C8B-B14F-4D97-AF65-F5344CB8AC3E}">
        <p14:creationId xmlns:p14="http://schemas.microsoft.com/office/powerpoint/2010/main" val="2768387691"/>
      </p:ext>
    </p:extLst>
  </p:cSld>
  <p:clrMapOvr>
    <a:masterClrMapping/>
  </p:clrMapOvr>
  <mc:AlternateContent xmlns:mc="http://schemas.openxmlformats.org/markup-compatibility/2006" xmlns:p14="http://schemas.microsoft.com/office/powerpoint/2010/main">
    <mc:Choice Requires="p14">
      <p:transition spd="slow" p14:dur="2000" advClick="0" advTm="20000">
        <p:fade/>
      </p:transition>
    </mc:Choice>
    <mc:Fallback xmlns="">
      <p:transition spd="slow" advClick="0" advTm="2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audio>
              <p:cMediaNode vol="80000" numSld="999" showWhenStopped="0">
                <p:cTn id="8"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360646" y="798902"/>
            <a:ext cx="5082153" cy="584775"/>
          </a:xfrm>
          <a:prstGeom prst="rect">
            <a:avLst/>
          </a:prstGeom>
          <a:noFill/>
        </p:spPr>
        <p:txBody>
          <a:bodyPr wrap="square" rtlCol="0">
            <a:spAutoFit/>
          </a:bodyPr>
          <a:lstStyle/>
          <a:p>
            <a:pPr algn="ctr"/>
            <a:r>
              <a:rPr lang="en-US" sz="3200" b="1" dirty="0">
                <a:solidFill>
                  <a:schemeClr val="accent6"/>
                </a:solidFill>
              </a:rPr>
              <a:t>Tuolumne County </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219200"/>
            <a:ext cx="0" cy="493643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3"/>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604098" y="846986"/>
            <a:ext cx="6404494" cy="523220"/>
          </a:xfrm>
          <a:prstGeom prst="rect">
            <a:avLst/>
          </a:prstGeom>
          <a:noFill/>
        </p:spPr>
        <p:txBody>
          <a:bodyPr wrap="square">
            <a:spAutoFit/>
          </a:bodyPr>
          <a:lstStyle/>
          <a:p>
            <a:pPr algn="ctr"/>
            <a:r>
              <a:rPr lang="en-US" sz="2800" b="1" dirty="0">
                <a:solidFill>
                  <a:schemeClr val="accent6"/>
                </a:solidFill>
              </a:rPr>
              <a:t>OUTREACH!</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989982" y="1815807"/>
            <a:ext cx="5327374" cy="3416320"/>
          </a:xfrm>
          <a:prstGeom prst="rect">
            <a:avLst/>
          </a:prstGeom>
          <a:noFill/>
        </p:spPr>
        <p:txBody>
          <a:bodyPr wrap="square">
            <a:spAutoFit/>
          </a:bodyPr>
          <a:lstStyle/>
          <a:p>
            <a:pPr marL="457200" indent="-457200">
              <a:buFont typeface="Arial" panose="020B0604020202020204" pitchFamily="34" charset="0"/>
              <a:buChar char="•"/>
            </a:pPr>
            <a:r>
              <a:rPr lang="en-US" sz="2000" dirty="0">
                <a:solidFill>
                  <a:schemeClr val="accent6"/>
                </a:solidFill>
              </a:rPr>
              <a:t>Presentations</a:t>
            </a:r>
          </a:p>
          <a:p>
            <a:pPr marL="457200" indent="-457200">
              <a:buFont typeface="Arial" panose="020B0604020202020204" pitchFamily="34" charset="0"/>
              <a:buChar char="•"/>
            </a:pPr>
            <a:r>
              <a:rPr lang="en-US" sz="2000" dirty="0">
                <a:solidFill>
                  <a:schemeClr val="accent6"/>
                </a:solidFill>
              </a:rPr>
              <a:t>School Events</a:t>
            </a:r>
          </a:p>
          <a:p>
            <a:pPr marL="457200" indent="-457200">
              <a:buFont typeface="Arial" panose="020B0604020202020204" pitchFamily="34" charset="0"/>
              <a:buChar char="•"/>
            </a:pPr>
            <a:r>
              <a:rPr lang="en-US" sz="2000" dirty="0">
                <a:solidFill>
                  <a:schemeClr val="accent6"/>
                </a:solidFill>
              </a:rPr>
              <a:t>Community Events</a:t>
            </a:r>
          </a:p>
          <a:p>
            <a:pPr marL="457200" indent="-457200">
              <a:buFont typeface="Arial" panose="020B0604020202020204" pitchFamily="34" charset="0"/>
              <a:buChar char="•"/>
            </a:pPr>
            <a:r>
              <a:rPr lang="en-US" sz="2000" dirty="0">
                <a:solidFill>
                  <a:schemeClr val="accent6"/>
                </a:solidFill>
              </a:rPr>
              <a:t>Dental Boxes for Schools</a:t>
            </a:r>
          </a:p>
          <a:p>
            <a:pPr marL="457200" indent="-457200">
              <a:buFont typeface="Arial" panose="020B0604020202020204" pitchFamily="34" charset="0"/>
              <a:buChar char="•"/>
            </a:pPr>
            <a:r>
              <a:rPr lang="en-US" sz="2000" dirty="0">
                <a:solidFill>
                  <a:schemeClr val="accent6"/>
                </a:solidFill>
              </a:rPr>
              <a:t>Smile Bags for Hospital</a:t>
            </a:r>
          </a:p>
          <a:p>
            <a:pPr marL="457200" indent="-457200">
              <a:buFont typeface="Arial" panose="020B0604020202020204" pitchFamily="34" charset="0"/>
              <a:buChar char="•"/>
            </a:pPr>
            <a:r>
              <a:rPr lang="en-US" sz="2000" dirty="0">
                <a:solidFill>
                  <a:schemeClr val="accent6"/>
                </a:solidFill>
              </a:rPr>
              <a:t>Smile Bags for Individuals</a:t>
            </a:r>
          </a:p>
          <a:p>
            <a:pPr marL="457200" indent="-457200">
              <a:buFont typeface="Arial" panose="020B0604020202020204" pitchFamily="34" charset="0"/>
              <a:buChar char="•"/>
            </a:pPr>
            <a:r>
              <a:rPr lang="en-US" sz="2000" dirty="0">
                <a:solidFill>
                  <a:schemeClr val="accent6"/>
                </a:solidFill>
              </a:rPr>
              <a:t>Free Vending Machine </a:t>
            </a:r>
          </a:p>
          <a:p>
            <a:pPr marL="457200" indent="-457200">
              <a:buFont typeface="Arial" panose="020B0604020202020204" pitchFamily="34" charset="0"/>
              <a:buChar char="•"/>
            </a:pPr>
            <a:r>
              <a:rPr lang="en-US" sz="2000" dirty="0">
                <a:solidFill>
                  <a:schemeClr val="accent6"/>
                </a:solidFill>
              </a:rPr>
              <a:t>Key Partner Collaboration</a:t>
            </a:r>
          </a:p>
          <a:p>
            <a:pPr marL="457200" indent="-457200">
              <a:buFont typeface="Arial" panose="020B0604020202020204" pitchFamily="34" charset="0"/>
              <a:buChar char="•"/>
            </a:pPr>
            <a:endParaRPr lang="en-US" sz="2800" b="1" dirty="0">
              <a:solidFill>
                <a:schemeClr val="accent6"/>
              </a:solidFill>
            </a:endParaRPr>
          </a:p>
          <a:p>
            <a:pPr marL="457200" indent="-457200">
              <a:buFont typeface="Arial" panose="020B0604020202020204" pitchFamily="34" charset="0"/>
              <a:buChar char="•"/>
            </a:pPr>
            <a:endParaRPr lang="en-US" sz="2800" b="1" dirty="0">
              <a:solidFill>
                <a:schemeClr val="accent6"/>
              </a:solidFill>
            </a:endParaRPr>
          </a:p>
        </p:txBody>
      </p:sp>
      <p:pic>
        <p:nvPicPr>
          <p:cNvPr id="3" name="Picture 2">
            <a:extLst>
              <a:ext uri="{FF2B5EF4-FFF2-40B4-BE49-F238E27FC236}">
                <a16:creationId xmlns:a16="http://schemas.microsoft.com/office/drawing/2014/main" id="{5784B1E2-DD05-B627-21C3-26CB94F97466}"/>
              </a:ext>
            </a:extLst>
          </p:cNvPr>
          <p:cNvPicPr>
            <a:picLocks noChangeAspect="1"/>
          </p:cNvPicPr>
          <p:nvPr/>
        </p:nvPicPr>
        <p:blipFill>
          <a:blip r:embed="rId4"/>
          <a:stretch>
            <a:fillRect/>
          </a:stretch>
        </p:blipFill>
        <p:spPr>
          <a:xfrm>
            <a:off x="3428829" y="5855613"/>
            <a:ext cx="1789386" cy="1002387"/>
          </a:xfrm>
          <a:prstGeom prst="rect">
            <a:avLst/>
          </a:prstGeom>
        </p:spPr>
      </p:pic>
      <p:pic>
        <p:nvPicPr>
          <p:cNvPr id="7" name="Picture 6">
            <a:extLst>
              <a:ext uri="{FF2B5EF4-FFF2-40B4-BE49-F238E27FC236}">
                <a16:creationId xmlns:a16="http://schemas.microsoft.com/office/drawing/2014/main" id="{49FB45CB-DA47-FD93-0CEF-DBEE17CF00CA}"/>
              </a:ext>
            </a:extLst>
          </p:cNvPr>
          <p:cNvPicPr>
            <a:picLocks noChangeAspect="1"/>
          </p:cNvPicPr>
          <p:nvPr/>
        </p:nvPicPr>
        <p:blipFill>
          <a:blip r:embed="rId5"/>
          <a:stretch>
            <a:fillRect/>
          </a:stretch>
        </p:blipFill>
        <p:spPr>
          <a:xfrm>
            <a:off x="331779" y="1573148"/>
            <a:ext cx="2854546" cy="2248855"/>
          </a:xfrm>
          <a:prstGeom prst="rect">
            <a:avLst/>
          </a:prstGeom>
        </p:spPr>
      </p:pic>
      <p:pic>
        <p:nvPicPr>
          <p:cNvPr id="11" name="Picture 10">
            <a:extLst>
              <a:ext uri="{FF2B5EF4-FFF2-40B4-BE49-F238E27FC236}">
                <a16:creationId xmlns:a16="http://schemas.microsoft.com/office/drawing/2014/main" id="{AE292613-45B6-9CB9-8261-7727DC96BE3D}"/>
              </a:ext>
            </a:extLst>
          </p:cNvPr>
          <p:cNvPicPr>
            <a:picLocks noChangeAspect="1"/>
          </p:cNvPicPr>
          <p:nvPr/>
        </p:nvPicPr>
        <p:blipFill>
          <a:blip r:embed="rId6"/>
          <a:stretch>
            <a:fillRect/>
          </a:stretch>
        </p:blipFill>
        <p:spPr>
          <a:xfrm>
            <a:off x="331780" y="3992682"/>
            <a:ext cx="2854546" cy="1862931"/>
          </a:xfrm>
          <a:prstGeom prst="rect">
            <a:avLst/>
          </a:prstGeom>
        </p:spPr>
      </p:pic>
      <p:pic>
        <p:nvPicPr>
          <p:cNvPr id="15" name="Picture 14">
            <a:extLst>
              <a:ext uri="{FF2B5EF4-FFF2-40B4-BE49-F238E27FC236}">
                <a16:creationId xmlns:a16="http://schemas.microsoft.com/office/drawing/2014/main" id="{4A35DFB9-B4D4-114E-2BDF-48BCA0612ABF}"/>
              </a:ext>
            </a:extLst>
          </p:cNvPr>
          <p:cNvPicPr>
            <a:picLocks noChangeAspect="1"/>
          </p:cNvPicPr>
          <p:nvPr/>
        </p:nvPicPr>
        <p:blipFill>
          <a:blip r:embed="rId7"/>
          <a:stretch>
            <a:fillRect/>
          </a:stretch>
        </p:blipFill>
        <p:spPr>
          <a:xfrm>
            <a:off x="3300514" y="1827606"/>
            <a:ext cx="1980987" cy="2707657"/>
          </a:xfrm>
          <a:prstGeom prst="rect">
            <a:avLst/>
          </a:prstGeom>
        </p:spPr>
      </p:pic>
      <p:pic>
        <p:nvPicPr>
          <p:cNvPr id="19" name="Picture 18">
            <a:extLst>
              <a:ext uri="{FF2B5EF4-FFF2-40B4-BE49-F238E27FC236}">
                <a16:creationId xmlns:a16="http://schemas.microsoft.com/office/drawing/2014/main" id="{91A75D10-E251-957B-E42D-7A1CBDDB859A}"/>
              </a:ext>
            </a:extLst>
          </p:cNvPr>
          <p:cNvPicPr>
            <a:picLocks noChangeAspect="1"/>
          </p:cNvPicPr>
          <p:nvPr/>
        </p:nvPicPr>
        <p:blipFill>
          <a:blip r:embed="rId8"/>
          <a:stretch>
            <a:fillRect/>
          </a:stretch>
        </p:blipFill>
        <p:spPr>
          <a:xfrm>
            <a:off x="3724729" y="4652939"/>
            <a:ext cx="1197585" cy="1202674"/>
          </a:xfrm>
          <a:prstGeom prst="rect">
            <a:avLst/>
          </a:prstGeom>
        </p:spPr>
      </p:pic>
    </p:spTree>
    <p:extLst>
      <p:ext uri="{BB962C8B-B14F-4D97-AF65-F5344CB8AC3E}">
        <p14:creationId xmlns:p14="http://schemas.microsoft.com/office/powerpoint/2010/main" val="2748363931"/>
      </p:ext>
    </p:extLst>
  </p:cSld>
  <p:clrMapOvr>
    <a:masterClrMapping/>
  </p:clrMapOvr>
  <mc:AlternateContent xmlns:mc="http://schemas.openxmlformats.org/markup-compatibility/2006" xmlns:p14="http://schemas.microsoft.com/office/powerpoint/2010/main">
    <mc:Choice Requires="p14">
      <p:transition spd="slow" p14:dur="2000" advClick="0" advTm="15000">
        <p14:doors dir="vert"/>
      </p:transition>
    </mc:Choice>
    <mc:Fallback xmlns="">
      <p:transition spd="slow" advClick="0" advTm="1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60391"/>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City of Berkeley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875561" y="1345166"/>
            <a:ext cx="0" cy="4998348"/>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875561" y="821946"/>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solidFill>
                  <a:srgbClr val="141F68"/>
                </a:solidFill>
                <a:latin typeface="Arial" panose="020B0604020202020204"/>
              </a:rPr>
              <a:t>K</a:t>
            </a:r>
            <a:r>
              <a:rPr kumimoji="0" lang="en-US" sz="3000" b="1" i="0" u="none" strike="noStrike" kern="1200" cap="none" spc="0" normalizeH="0" baseline="0" noProof="0" dirty="0" err="1">
                <a:ln>
                  <a:noFill/>
                </a:ln>
                <a:solidFill>
                  <a:srgbClr val="141F68"/>
                </a:solidFill>
                <a:effectLst/>
                <a:uLnTx/>
                <a:uFillTx/>
                <a:latin typeface="Arial" panose="020B0604020202020204"/>
                <a:ea typeface="+mn-ea"/>
                <a:cs typeface="+mn-cs"/>
              </a:rPr>
              <a:t>ey</a:t>
            </a: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 Highlights</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989982" y="1815807"/>
            <a:ext cx="5934026" cy="4801314"/>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Partnered with the local library system and CHVP programs to expand cross-sector collaboration and provide oral health education to children and families in trusted community spaces.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Continued to provide services trough our Berkeley Dental Sealant Program to our BUSD elementary schools 3</a:t>
            </a:r>
            <a:r>
              <a:rPr kumimoji="0" lang="en-US" sz="1800" i="0" u="none" strike="noStrike" kern="1200" cap="none" spc="0" normalizeH="0" baseline="30000" noProof="0" dirty="0">
                <a:ln>
                  <a:noFill/>
                </a:ln>
                <a:solidFill>
                  <a:srgbClr val="141F68"/>
                </a:solidFill>
                <a:effectLst/>
                <a:uLnTx/>
                <a:uFillTx/>
                <a:latin typeface="Arial" panose="020B0604020202020204"/>
                <a:ea typeface="+mn-ea"/>
                <a:cs typeface="+mn-cs"/>
              </a:rPr>
              <a:t>rd</a:t>
            </a: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 graders.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2024-2025 SY</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603 received OH education</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245 dental screenings</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204 fluoride varnish applications</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57 dental sealants on at least one permanent molar</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72 teeth cleanings</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1026" name="Picture 2" descr="Job Opportunities | Sorted by Job Title ascending | City of ...">
            <a:extLst>
              <a:ext uri="{FF2B5EF4-FFF2-40B4-BE49-F238E27FC236}">
                <a16:creationId xmlns:a16="http://schemas.microsoft.com/office/drawing/2014/main" id="{E64543FF-10E2-D9D0-4F72-359014C211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6041" y="5834589"/>
            <a:ext cx="905822" cy="9058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ntists in berkeley who accept medi-cal/ denti-cal">
            <a:extLst>
              <a:ext uri="{FF2B5EF4-FFF2-40B4-BE49-F238E27FC236}">
                <a16:creationId xmlns:a16="http://schemas.microsoft.com/office/drawing/2014/main" id="{EF745A3A-36BC-76AB-54B0-0E6DD3AF4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282" y="5797436"/>
            <a:ext cx="1000125" cy="9429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2">
            <a:extLst>
              <a:ext uri="{FF2B5EF4-FFF2-40B4-BE49-F238E27FC236}">
                <a16:creationId xmlns:a16="http://schemas.microsoft.com/office/drawing/2014/main" id="{B43777A8-5379-7806-FAF3-0201998B42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993" y="1666922"/>
            <a:ext cx="2651200" cy="352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a:extLst>
              <a:ext uri="{FF2B5EF4-FFF2-40B4-BE49-F238E27FC236}">
                <a16:creationId xmlns:a16="http://schemas.microsoft.com/office/drawing/2014/main" id="{A98B1D12-EECD-6B8D-79E9-802CD0685F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1862" y="1666922"/>
            <a:ext cx="2742234" cy="352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714518"/>
      </p:ext>
    </p:extLst>
  </p:cSld>
  <p:clrMapOvr>
    <a:masterClrMapping/>
  </p:clrMapOvr>
  <mc:AlternateContent xmlns:mc="http://schemas.openxmlformats.org/markup-compatibility/2006" xmlns:p14="http://schemas.microsoft.com/office/powerpoint/2010/main">
    <mc:Choice Requires="p14">
      <p:transition spd="slow" p14:dur="2000" advClick="0" advTm="15000">
        <p:split orient="vert"/>
      </p:transition>
    </mc:Choice>
    <mc:Fallback xmlns="">
      <p:transition spd="slow" advClick="0" advTm="15000">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329002" y="690602"/>
            <a:ext cx="508214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Yolo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431235"/>
            <a:ext cx="0" cy="4724401"/>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0"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604098" y="1244600"/>
            <a:ext cx="6397588"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Established in 2017 by Yolo County Health Officer and community providers and partners to develop advisory committee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Works with FQHC school screening agencies to provide a mix of school-based and school-linked services to all school districts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Strong partnership with Sacramento District Dental Society for school-linked dental programs and for referrals and care coordination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i="0" u="none" strike="noStrike" kern="1200" cap="none" spc="0" normalizeH="0" baseline="0" noProof="0" dirty="0">
                <a:ln>
                  <a:noFill/>
                </a:ln>
                <a:solidFill>
                  <a:srgbClr val="141F68"/>
                </a:solidFill>
                <a:effectLst/>
                <a:uLnTx/>
                <a:uFillTx/>
                <a:latin typeface="Arial" panose="020B0604020202020204"/>
                <a:ea typeface="+mn-ea"/>
                <a:cs typeface="+mn-cs"/>
              </a:rPr>
              <a:t>Currently advancing oral health goals as part of Yolo County’s Community Health Improvement Plan, in partnership with Partnership Health Plan and Kaiser Permanente, to increase dental access to residents and coordinating mobile dental van events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3" name="Picture 2" descr="Logo&#10;&#10;AI-generated content may be incorrect.">
            <a:extLst>
              <a:ext uri="{FF2B5EF4-FFF2-40B4-BE49-F238E27FC236}">
                <a16:creationId xmlns:a16="http://schemas.microsoft.com/office/drawing/2014/main" id="{0A5AC8D1-CF03-9724-AF43-FFE327955DC7}"/>
              </a:ext>
            </a:extLst>
          </p:cNvPr>
          <p:cNvPicPr>
            <a:picLocks noChangeAspect="1"/>
          </p:cNvPicPr>
          <p:nvPr/>
        </p:nvPicPr>
        <p:blipFill>
          <a:blip r:embed="rId3"/>
          <a:stretch>
            <a:fillRect/>
          </a:stretch>
        </p:blipFill>
        <p:spPr>
          <a:xfrm>
            <a:off x="2058034" y="5957539"/>
            <a:ext cx="812040" cy="812040"/>
          </a:xfrm>
          <a:prstGeom prst="rect">
            <a:avLst/>
          </a:prstGeom>
        </p:spPr>
      </p:pic>
      <p:pic>
        <p:nvPicPr>
          <p:cNvPr id="4" name="Picture 3">
            <a:extLst>
              <a:ext uri="{FF2B5EF4-FFF2-40B4-BE49-F238E27FC236}">
                <a16:creationId xmlns:a16="http://schemas.microsoft.com/office/drawing/2014/main" id="{498A6418-C3C1-48C5-1E2F-7A841C303BE3}"/>
              </a:ext>
            </a:extLst>
          </p:cNvPr>
          <p:cNvPicPr>
            <a:picLocks noChangeAspect="1"/>
          </p:cNvPicPr>
          <p:nvPr/>
        </p:nvPicPr>
        <p:blipFill>
          <a:blip r:embed="rId4"/>
          <a:stretch>
            <a:fillRect/>
          </a:stretch>
        </p:blipFill>
        <p:spPr>
          <a:xfrm>
            <a:off x="213450" y="2046022"/>
            <a:ext cx="2121286" cy="1703018"/>
          </a:xfrm>
          <a:prstGeom prst="rect">
            <a:avLst/>
          </a:prstGeom>
        </p:spPr>
      </p:pic>
      <p:pic>
        <p:nvPicPr>
          <p:cNvPr id="5" name="Picture 4">
            <a:extLst>
              <a:ext uri="{FF2B5EF4-FFF2-40B4-BE49-F238E27FC236}">
                <a16:creationId xmlns:a16="http://schemas.microsoft.com/office/drawing/2014/main" id="{551476ED-1507-0BF4-6CB1-B6D1FC91778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26" r="8120" b="-6"/>
          <a:stretch/>
        </p:blipFill>
        <p:spPr>
          <a:xfrm rot="10800000">
            <a:off x="3026400" y="2046017"/>
            <a:ext cx="2121287" cy="1703019"/>
          </a:xfrm>
          <a:prstGeom prst="rect">
            <a:avLst/>
          </a:prstGeom>
        </p:spPr>
      </p:pic>
      <p:pic>
        <p:nvPicPr>
          <p:cNvPr id="6" name="C526C0E1-072B-4D03-9E70-0DD791F79A53" descr="IMG_6728.jpg">
            <a:extLst>
              <a:ext uri="{FF2B5EF4-FFF2-40B4-BE49-F238E27FC236}">
                <a16:creationId xmlns:a16="http://schemas.microsoft.com/office/drawing/2014/main" id="{9C9BFBB4-6DD5-EBC4-13AC-B65E421DF24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622" r="5725" b="-6"/>
          <a:stretch/>
        </p:blipFill>
        <p:spPr bwMode="auto">
          <a:xfrm>
            <a:off x="190314" y="3882531"/>
            <a:ext cx="2144419" cy="17742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erson and child in a classroom">
            <a:extLst>
              <a:ext uri="{FF2B5EF4-FFF2-40B4-BE49-F238E27FC236}">
                <a16:creationId xmlns:a16="http://schemas.microsoft.com/office/drawing/2014/main" id="{B0C90D4E-3832-C193-60AE-F7EF5A495A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3199922" y="3709003"/>
            <a:ext cx="1774233" cy="2121287"/>
          </a:xfrm>
          <a:prstGeom prst="rect">
            <a:avLst/>
          </a:prstGeom>
        </p:spPr>
      </p:pic>
      <p:sp>
        <p:nvSpPr>
          <p:cNvPr id="8" name="TextBox 7">
            <a:extLst>
              <a:ext uri="{FF2B5EF4-FFF2-40B4-BE49-F238E27FC236}">
                <a16:creationId xmlns:a16="http://schemas.microsoft.com/office/drawing/2014/main" id="{DCCA5412-EB5A-759A-EC97-7AA1FD46F382}"/>
              </a:ext>
            </a:extLst>
          </p:cNvPr>
          <p:cNvSpPr txBox="1"/>
          <p:nvPr/>
        </p:nvSpPr>
        <p:spPr>
          <a:xfrm>
            <a:off x="5766998" y="721379"/>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p>
        </p:txBody>
      </p:sp>
    </p:spTree>
    <p:extLst>
      <p:ext uri="{BB962C8B-B14F-4D97-AF65-F5344CB8AC3E}">
        <p14:creationId xmlns:p14="http://schemas.microsoft.com/office/powerpoint/2010/main" val="2049195710"/>
      </p:ext>
    </p:extLst>
  </p:cSld>
  <p:clrMapOvr>
    <a:masterClrMapping/>
  </p:clrMapOvr>
  <mc:AlternateContent xmlns:mc="http://schemas.openxmlformats.org/markup-compatibility/2006" xmlns:p14="http://schemas.microsoft.com/office/powerpoint/2010/main">
    <mc:Choice Requires="p14">
      <p:transition spd="slow" p14:dur="2000" advClick="0" advTm="15000">
        <p14:gallery dir="r"/>
      </p:transition>
    </mc:Choice>
    <mc:Fallback xmlns="">
      <p:transition spd="slow" advClick="0" advTm="150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242365"/>
      </p:ext>
    </p:extLst>
  </p:cSld>
  <p:clrMapOvr>
    <a:masterClrMapping/>
  </p:clrMapOvr>
  <mc:AlternateContent xmlns:mc="http://schemas.openxmlformats.org/markup-compatibility/2006" xmlns:p14="http://schemas.microsoft.com/office/powerpoint/2010/main">
    <mc:Choice Requires="p14">
      <p:transition spd="slow" p14:dur="2000" advClick="0" advTm="9000">
        <p:split orient="vert"/>
      </p:transition>
    </mc:Choice>
    <mc:Fallback xmlns="">
      <p:transition spd="slow" advClick="0" advTm="9000">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852116"/>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Contra Costa County </a:t>
            </a:r>
          </a:p>
        </p:txBody>
      </p:sp>
      <p:cxnSp>
        <p:nvCxnSpPr>
          <p:cNvPr id="10" name="Straight Connector 9">
            <a:extLst>
              <a:ext uri="{FF2B5EF4-FFF2-40B4-BE49-F238E27FC236}">
                <a16:creationId xmlns:a16="http://schemas.microsoft.com/office/drawing/2014/main" id="{6A470956-F5FF-4D3E-95AF-C6E2A327DE6C}"/>
              </a:ext>
            </a:extLst>
          </p:cNvPr>
          <p:cNvCxnSpPr/>
          <p:nvPr/>
        </p:nvCxnSpPr>
        <p:spPr>
          <a:xfrm>
            <a:off x="5604098" y="852116"/>
            <a:ext cx="0" cy="530352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604098" y="901664"/>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912592" y="1645920"/>
            <a:ext cx="5450625" cy="341632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Long-standing oral health program: began in 1977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Established strong partnership with Head Start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Annually support Head Start with Give Kids a Smile Day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Partnered with new school district: John Swett Unified School District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141F68"/>
                </a:solidFill>
                <a:effectLst/>
                <a:uLnTx/>
                <a:uFillTx/>
                <a:latin typeface="Arial" panose="020B0604020202020204"/>
                <a:ea typeface="+mn-ea"/>
                <a:cs typeface="+mn-cs"/>
              </a:rPr>
              <a:t>Educated over 32,000 and screened over 6,000 children since July 2022</a:t>
            </a:r>
          </a:p>
        </p:txBody>
      </p:sp>
      <p:pic>
        <p:nvPicPr>
          <p:cNvPr id="3" name="Picture 2" descr="Chart, waterfall chart&#10;&#10;AI-generated content may be incorrect.">
            <a:extLst>
              <a:ext uri="{FF2B5EF4-FFF2-40B4-BE49-F238E27FC236}">
                <a16:creationId xmlns:a16="http://schemas.microsoft.com/office/drawing/2014/main" id="{2E324670-CCAE-5C37-70C9-E5A34D84BE4A}"/>
              </a:ext>
            </a:extLst>
          </p:cNvPr>
          <p:cNvPicPr>
            <a:picLocks noChangeAspect="1"/>
          </p:cNvPicPr>
          <p:nvPr/>
        </p:nvPicPr>
        <p:blipFill>
          <a:blip r:embed="rId3"/>
          <a:srcRect t="7634" b="8697"/>
          <a:stretch>
            <a:fillRect/>
          </a:stretch>
        </p:blipFill>
        <p:spPr>
          <a:xfrm>
            <a:off x="1885102" y="5863389"/>
            <a:ext cx="3566160" cy="994611"/>
          </a:xfrm>
          <a:prstGeom prst="rect">
            <a:avLst/>
          </a:prstGeom>
        </p:spPr>
      </p:pic>
      <p:pic>
        <p:nvPicPr>
          <p:cNvPr id="7" name="Picture 6" descr="A group of people posing for a photo&#10;&#10;AI-generated content may be incorrect.">
            <a:extLst>
              <a:ext uri="{FF2B5EF4-FFF2-40B4-BE49-F238E27FC236}">
                <a16:creationId xmlns:a16="http://schemas.microsoft.com/office/drawing/2014/main" id="{4542EF0E-D611-E4E2-CC57-AD33A3EA0DB8}"/>
              </a:ext>
            </a:extLst>
          </p:cNvPr>
          <p:cNvPicPr>
            <a:picLocks noChangeAspect="1"/>
          </p:cNvPicPr>
          <p:nvPr/>
        </p:nvPicPr>
        <p:blipFill>
          <a:blip r:embed="rId4"/>
          <a:srcRect l="6787" t="31345" r="18158"/>
          <a:stretch>
            <a:fillRect/>
          </a:stretch>
        </p:blipFill>
        <p:spPr>
          <a:xfrm>
            <a:off x="213451" y="1645920"/>
            <a:ext cx="5198213" cy="3566160"/>
          </a:xfrm>
          <a:prstGeom prst="rect">
            <a:avLst/>
          </a:prstGeom>
        </p:spPr>
      </p:pic>
    </p:spTree>
    <p:extLst>
      <p:ext uri="{BB962C8B-B14F-4D97-AF65-F5344CB8AC3E}">
        <p14:creationId xmlns:p14="http://schemas.microsoft.com/office/powerpoint/2010/main" val="27552091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15000">
        <p15:prstTrans prst="drape"/>
      </p:transition>
    </mc:Choice>
    <mc:Fallback xmlns="">
      <p:transition spd="slow" advClick="0" advTm="1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
          <p:cNvSpPr txBox="1"/>
          <p:nvPr/>
        </p:nvSpPr>
        <p:spPr>
          <a:xfrm>
            <a:off x="330779" y="852116"/>
            <a:ext cx="5215200" cy="58473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141F68"/>
                </a:solidFill>
                <a:effectLst/>
                <a:uLnTx/>
                <a:uFillTx/>
                <a:latin typeface="Arial"/>
                <a:cs typeface="Arial"/>
                <a:sym typeface="Arial"/>
              </a:rPr>
              <a:t>Del Norte County</a:t>
            </a:r>
            <a:endParaRPr kumimoji="0" sz="32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71" name="Google Shape;171;p1"/>
          <p:cNvCxnSpPr/>
          <p:nvPr/>
        </p:nvCxnSpPr>
        <p:spPr>
          <a:xfrm>
            <a:off x="5904998" y="852116"/>
            <a:ext cx="0" cy="5303400"/>
          </a:xfrm>
          <a:prstGeom prst="straightConnector1">
            <a:avLst/>
          </a:prstGeom>
          <a:noFill/>
          <a:ln w="25400" cap="flat" cmpd="sng">
            <a:solidFill>
              <a:schemeClr val="accent6"/>
            </a:solidFill>
            <a:prstDash val="solid"/>
            <a:miter lim="800000"/>
            <a:headEnd type="none" w="sm" len="sm"/>
            <a:tailEnd type="none" w="sm" len="sm"/>
          </a:ln>
        </p:spPr>
      </p:cxnSp>
      <p:pic>
        <p:nvPicPr>
          <p:cNvPr id="172" name="Google Shape;172;p1" descr="Logo&#10;&#10;AI-generated content may be incorrect."/>
          <p:cNvPicPr preferRelativeResize="0"/>
          <p:nvPr/>
        </p:nvPicPr>
        <p:blipFill rotWithShape="1">
          <a:blip r:embed="rId3">
            <a:alphaModFix/>
          </a:blip>
          <a:srcRect/>
          <a:stretch/>
        </p:blipFill>
        <p:spPr>
          <a:xfrm>
            <a:off x="213451" y="6155636"/>
            <a:ext cx="1545171" cy="584775"/>
          </a:xfrm>
          <a:prstGeom prst="rect">
            <a:avLst/>
          </a:prstGeom>
          <a:noFill/>
          <a:ln>
            <a:noFill/>
          </a:ln>
        </p:spPr>
      </p:pic>
      <p:sp>
        <p:nvSpPr>
          <p:cNvPr id="173" name="Google Shape;173;p1"/>
          <p:cNvSpPr txBox="1"/>
          <p:nvPr/>
        </p:nvSpPr>
        <p:spPr>
          <a:xfrm>
            <a:off x="5999668" y="1410610"/>
            <a:ext cx="5959346" cy="509366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1" i="0" u="none" strike="noStrike" kern="0" cap="none" spc="0" normalizeH="0" baseline="0" noProof="0" dirty="0">
              <a:ln>
                <a:noFill/>
              </a:ln>
              <a:solidFill>
                <a:srgbClr val="000000"/>
              </a:solidFill>
              <a:effectLst/>
              <a:uLnTx/>
              <a:uFillTx/>
              <a:latin typeface="Nunito"/>
              <a:ea typeface="Nunito"/>
              <a:cs typeface="Nunito"/>
              <a:sym typeface="Nunito"/>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effectLst/>
                <a:uLnTx/>
                <a:uFillTx/>
                <a:latin typeface="Lexend Medium"/>
                <a:ea typeface="Lexend Medium"/>
                <a:cs typeface="Lexend Medium"/>
                <a:sym typeface="Lexend Medium"/>
              </a:rPr>
              <a:t>Del Norte County's Local Oral Health Program has partnered with Dr. Roselle's Smile Foundation to successfully launch our first Free dental clinic, with more scheduled to follow. Additionally, we’re collaborating with Smile California to bring their dental van to our community.</a:t>
            </a:r>
            <a:endParaRPr kumimoji="0" sz="1600" b="0" i="0" u="none" strike="noStrike" kern="0" cap="none" spc="0" normalizeH="0" baseline="0" noProof="0" dirty="0">
              <a:ln>
                <a:noFill/>
              </a:ln>
              <a:effectLst/>
              <a:uLnTx/>
              <a:uFillTx/>
              <a:latin typeface="Lexend Medium"/>
              <a:ea typeface="Lexend Medium"/>
              <a:cs typeface="Lexend Medium"/>
              <a:sym typeface="Lexend Medium"/>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600" b="0" i="0" u="none" strike="noStrike" kern="0" cap="none" spc="0" normalizeH="0" baseline="0" noProof="0" dirty="0">
              <a:ln>
                <a:noFill/>
              </a:ln>
              <a:effectLst/>
              <a:highlight>
                <a:srgbClr val="FFFFFF"/>
              </a:highlight>
              <a:uLnTx/>
              <a:uFillTx/>
              <a:latin typeface="Lexend Medium"/>
              <a:ea typeface="Lexend Medium"/>
              <a:cs typeface="Lexend Medium"/>
              <a:sym typeface="Lexend Medium"/>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effectLst/>
                <a:highlight>
                  <a:srgbClr val="FFFFFF"/>
                </a:highlight>
                <a:uLnTx/>
                <a:uFillTx/>
                <a:latin typeface="Lexend Medium"/>
                <a:ea typeface="Lexend Medium"/>
                <a:cs typeface="Lexend Medium"/>
                <a:sym typeface="Lexend Medium"/>
              </a:rPr>
              <a:t>Del Norte LOHP has made dental care and education more accessible through free clinics, connecting individuals with dental homes, and launching the Brush in the Box initiative in our local schools. We continue to overcome resource and funding limitations through creativity, collaboration, and commitment to our rural county.</a:t>
            </a:r>
            <a:endParaRPr kumimoji="0" sz="1600" b="0" i="0" u="none" strike="noStrike" kern="0" cap="none" spc="0" normalizeH="0" baseline="0" noProof="0" dirty="0">
              <a:ln>
                <a:noFill/>
              </a:ln>
              <a:effectLst/>
              <a:uLnTx/>
              <a:uFillTx/>
              <a:latin typeface="Lexend Medium"/>
              <a:ea typeface="Lexend Medium"/>
              <a:cs typeface="Lexend Medium"/>
              <a:sym typeface="Lexend Medium"/>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74" name="Google Shape;174;p1"/>
          <p:cNvPicPr preferRelativeResize="0"/>
          <p:nvPr/>
        </p:nvPicPr>
        <p:blipFill>
          <a:blip r:embed="rId4">
            <a:alphaModFix/>
          </a:blip>
          <a:stretch>
            <a:fillRect/>
          </a:stretch>
        </p:blipFill>
        <p:spPr>
          <a:xfrm>
            <a:off x="1888788" y="6016750"/>
            <a:ext cx="3886050" cy="723650"/>
          </a:xfrm>
          <a:prstGeom prst="rect">
            <a:avLst/>
          </a:prstGeom>
          <a:noFill/>
          <a:ln>
            <a:noFill/>
          </a:ln>
        </p:spPr>
      </p:pic>
      <p:pic>
        <p:nvPicPr>
          <p:cNvPr id="175" name="Google Shape;175;p1"/>
          <p:cNvPicPr preferRelativeResize="0"/>
          <p:nvPr/>
        </p:nvPicPr>
        <p:blipFill rotWithShape="1">
          <a:blip r:embed="rId5">
            <a:alphaModFix/>
          </a:blip>
          <a:srcRect l="22627" t="23255" r="3551" b="4412"/>
          <a:stretch/>
        </p:blipFill>
        <p:spPr>
          <a:xfrm>
            <a:off x="232986" y="1664613"/>
            <a:ext cx="2704301" cy="3528775"/>
          </a:xfrm>
          <a:prstGeom prst="rect">
            <a:avLst/>
          </a:prstGeom>
          <a:noFill/>
          <a:ln>
            <a:noFill/>
          </a:ln>
        </p:spPr>
      </p:pic>
      <p:pic>
        <p:nvPicPr>
          <p:cNvPr id="176" name="Google Shape;176;p1"/>
          <p:cNvPicPr preferRelativeResize="0"/>
          <p:nvPr/>
        </p:nvPicPr>
        <p:blipFill rotWithShape="1">
          <a:blip r:embed="rId6">
            <a:alphaModFix/>
          </a:blip>
          <a:srcRect l="15547" t="18666" r="39072"/>
          <a:stretch/>
        </p:blipFill>
        <p:spPr>
          <a:xfrm>
            <a:off x="3108538" y="1664613"/>
            <a:ext cx="2625225" cy="3528775"/>
          </a:xfrm>
          <a:prstGeom prst="rect">
            <a:avLst/>
          </a:prstGeom>
          <a:noFill/>
          <a:ln>
            <a:noFill/>
          </a:ln>
        </p:spPr>
      </p:pic>
      <p:sp>
        <p:nvSpPr>
          <p:cNvPr id="2" name="Smiley Face 1">
            <a:extLst>
              <a:ext uri="{FF2B5EF4-FFF2-40B4-BE49-F238E27FC236}">
                <a16:creationId xmlns:a16="http://schemas.microsoft.com/office/drawing/2014/main" id="{5EABCB4A-D9AC-44EF-5925-1BFB088DB3B5}"/>
              </a:ext>
            </a:extLst>
          </p:cNvPr>
          <p:cNvSpPr/>
          <p:nvPr/>
        </p:nvSpPr>
        <p:spPr>
          <a:xfrm>
            <a:off x="1605118" y="2726944"/>
            <a:ext cx="382708" cy="345056"/>
          </a:xfrm>
          <a:prstGeom prst="smileyFac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3" name="Picture 2">
            <a:extLst>
              <a:ext uri="{FF2B5EF4-FFF2-40B4-BE49-F238E27FC236}">
                <a16:creationId xmlns:a16="http://schemas.microsoft.com/office/drawing/2014/main" id="{C82EDCC4-85DB-4BD4-B075-47DF4F43C0EE}"/>
              </a:ext>
            </a:extLst>
          </p:cNvPr>
          <p:cNvPicPr>
            <a:picLocks noChangeAspect="1"/>
          </p:cNvPicPr>
          <p:nvPr/>
        </p:nvPicPr>
        <p:blipFill>
          <a:blip r:embed="rId7"/>
          <a:stretch>
            <a:fillRect/>
          </a:stretch>
        </p:blipFill>
        <p:spPr>
          <a:xfrm>
            <a:off x="5375820" y="3072000"/>
            <a:ext cx="340318" cy="331120"/>
          </a:xfrm>
          <a:prstGeom prst="rect">
            <a:avLst/>
          </a:prstGeom>
        </p:spPr>
      </p:pic>
      <p:sp>
        <p:nvSpPr>
          <p:cNvPr id="5" name="TextBox 4">
            <a:extLst>
              <a:ext uri="{FF2B5EF4-FFF2-40B4-BE49-F238E27FC236}">
                <a16:creationId xmlns:a16="http://schemas.microsoft.com/office/drawing/2014/main" id="{FB3FCFB4-E00E-B88C-6EEF-5AF61EB5F921}"/>
              </a:ext>
            </a:extLst>
          </p:cNvPr>
          <p:cNvSpPr txBox="1"/>
          <p:nvPr/>
        </p:nvSpPr>
        <p:spPr>
          <a:xfrm>
            <a:off x="6076234" y="952718"/>
            <a:ext cx="6155634"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3391992047"/>
      </p:ext>
    </p:extLst>
  </p:cSld>
  <p:clrMapOvr>
    <a:masterClrMapping/>
  </p:clrMapOvr>
  <mc:AlternateContent xmlns:mc="http://schemas.openxmlformats.org/markup-compatibility/2006" xmlns:p14="http://schemas.microsoft.com/office/powerpoint/2010/main">
    <mc:Choice Requires="p14">
      <p:transition spd="slow" p14:dur="3000" advClick="0" advTm="15000">
        <p14:reveal/>
      </p:transition>
    </mc:Choice>
    <mc:Fallback xmlns="">
      <p:transition spd="slow" advClick="0" advTm="1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371136" y="835781"/>
            <a:ext cx="508215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El Dorado/Alpine County</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573275" y="1420556"/>
            <a:ext cx="0" cy="4735080"/>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6" name="TextBox 15">
            <a:extLst>
              <a:ext uri="{FF2B5EF4-FFF2-40B4-BE49-F238E27FC236}">
                <a16:creationId xmlns:a16="http://schemas.microsoft.com/office/drawing/2014/main" id="{49442C85-5064-BE55-3912-03316165FF18}"/>
              </a:ext>
            </a:extLst>
          </p:cNvPr>
          <p:cNvSpPr txBox="1"/>
          <p:nvPr/>
        </p:nvSpPr>
        <p:spPr>
          <a:xfrm>
            <a:off x="5453289" y="897336"/>
            <a:ext cx="609600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p>
        </p:txBody>
      </p:sp>
      <p:sp>
        <p:nvSpPr>
          <p:cNvPr id="18" name="TextBox 17">
            <a:extLst>
              <a:ext uri="{FF2B5EF4-FFF2-40B4-BE49-F238E27FC236}">
                <a16:creationId xmlns:a16="http://schemas.microsoft.com/office/drawing/2014/main" id="{E5E02377-AC36-4358-C5F6-06076114AA27}"/>
              </a:ext>
            </a:extLst>
          </p:cNvPr>
          <p:cNvSpPr txBox="1"/>
          <p:nvPr/>
        </p:nvSpPr>
        <p:spPr>
          <a:xfrm>
            <a:off x="5813248" y="1666865"/>
            <a:ext cx="6279407" cy="470898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t>• Enrolled 23 elementary schools in the KOHA program, expanding preventive oral health services across the county.</a:t>
            </a: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br>
            <a: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t>• Supported the successful opening of a new FQHC dental clinic in South Lake Tahoe, increasing access to essential dental care.</a:t>
            </a: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br>
            <a: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t>• Built a new partnership with the Washoe Tribal community in Alpine County and delivered on‑site dental services to the reservation.</a:t>
            </a: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br>
            <a:r>
              <a:rPr kumimoji="0" lang="en-US" altLang="en-US" sz="2000" b="0" i="0" u="none" strike="noStrike" kern="1200" cap="none" spc="0" normalizeH="0" baseline="0" noProof="0" dirty="0">
                <a:ln>
                  <a:noFill/>
                </a:ln>
                <a:solidFill>
                  <a:srgbClr val="141F68"/>
                </a:solidFill>
                <a:effectLst/>
                <a:uLnTx/>
                <a:uFillTx/>
                <a:latin typeface="Segoe UI" panose="020B0502040204020203" pitchFamily="34" charset="0"/>
                <a:ea typeface="+mn-ea"/>
                <a:cs typeface="Segoe UI" panose="020B0502040204020203" pitchFamily="34" charset="0"/>
              </a:rPr>
              <a:t>• Engaged families and communities by attending 54 outreach events during the 2025–2026 school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41F68"/>
              </a:solidFill>
              <a:effectLst/>
              <a:uLnTx/>
              <a:uFillTx/>
              <a:latin typeface="Arial" panose="020B0604020202020204"/>
              <a:ea typeface="+mn-ea"/>
              <a:cs typeface="+mn-cs"/>
            </a:endParaRPr>
          </a:p>
        </p:txBody>
      </p:sp>
      <p:pic>
        <p:nvPicPr>
          <p:cNvPr id="1027" name="Picture 3">
            <a:extLst>
              <a:ext uri="{FF2B5EF4-FFF2-40B4-BE49-F238E27FC236}">
                <a16:creationId xmlns:a16="http://schemas.microsoft.com/office/drawing/2014/main" id="{8CBCD4F6-8F80-E8C9-8A85-D75E2BF5C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427" y="6045086"/>
            <a:ext cx="11144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4F5CFC25-FE4B-889A-CF2F-F452FCE84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8852" y="5989102"/>
            <a:ext cx="10953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a:extLst>
              <a:ext uri="{FF2B5EF4-FFF2-40B4-BE49-F238E27FC236}">
                <a16:creationId xmlns:a16="http://schemas.microsoft.com/office/drawing/2014/main" id="{85850F08-C032-FDA6-E322-7C8DA19E38A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pic>
        <p:nvPicPr>
          <p:cNvPr id="1033" name="Picture 9" descr="About Alpine County | JobzMall">
            <a:extLst>
              <a:ext uri="{FF2B5EF4-FFF2-40B4-BE49-F238E27FC236}">
                <a16:creationId xmlns:a16="http://schemas.microsoft.com/office/drawing/2014/main" id="{B334ED7D-5835-8536-D2B9-E908EC0A48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7424" y="5925731"/>
            <a:ext cx="733426" cy="73342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picture containing text, person, indoor, baby&#10;&#10;AI-generated content may be incorrect.">
            <a:extLst>
              <a:ext uri="{FF2B5EF4-FFF2-40B4-BE49-F238E27FC236}">
                <a16:creationId xmlns:a16="http://schemas.microsoft.com/office/drawing/2014/main" id="{5C12F761-C108-1DEF-9C80-434CB4A4C393}"/>
              </a:ext>
            </a:extLst>
          </p:cNvPr>
          <p:cNvPicPr>
            <a:picLocks noChangeAspect="1"/>
          </p:cNvPicPr>
          <p:nvPr/>
        </p:nvPicPr>
        <p:blipFill>
          <a:blip r:embed="rId6"/>
          <a:stretch>
            <a:fillRect/>
          </a:stretch>
        </p:blipFill>
        <p:spPr>
          <a:xfrm rot="21090998">
            <a:off x="1538876" y="3371683"/>
            <a:ext cx="1610300" cy="1985759"/>
          </a:xfrm>
          <a:prstGeom prst="rect">
            <a:avLst/>
          </a:prstGeom>
        </p:spPr>
      </p:pic>
      <p:pic>
        <p:nvPicPr>
          <p:cNvPr id="22" name="Picture 21" descr="A picture containing tree, outdoor, sky, grass&#10;&#10;AI-generated content may be incorrect.">
            <a:extLst>
              <a:ext uri="{FF2B5EF4-FFF2-40B4-BE49-F238E27FC236}">
                <a16:creationId xmlns:a16="http://schemas.microsoft.com/office/drawing/2014/main" id="{D351E2BC-95EB-AF4A-1A0E-940D78635110}"/>
              </a:ext>
            </a:extLst>
          </p:cNvPr>
          <p:cNvPicPr>
            <a:picLocks noChangeAspect="1"/>
          </p:cNvPicPr>
          <p:nvPr/>
        </p:nvPicPr>
        <p:blipFill>
          <a:blip r:embed="rId7"/>
          <a:stretch>
            <a:fillRect/>
          </a:stretch>
        </p:blipFill>
        <p:spPr>
          <a:xfrm>
            <a:off x="339422" y="1645169"/>
            <a:ext cx="2378441" cy="1783831"/>
          </a:xfrm>
          <a:prstGeom prst="rect">
            <a:avLst/>
          </a:prstGeom>
          <a:effectLst>
            <a:outerShdw blurRad="50800" dist="38100" dir="5400000" algn="t" rotWithShape="0">
              <a:prstClr val="black">
                <a:alpha val="40000"/>
              </a:prstClr>
            </a:outerShdw>
            <a:softEdge rad="38100"/>
          </a:effectLst>
        </p:spPr>
      </p:pic>
      <p:pic>
        <p:nvPicPr>
          <p:cNvPr id="24" name="Picture 23" descr="A picture containing tree, person, outdoor, child&#10;&#10;AI-generated content may be incorrect.">
            <a:extLst>
              <a:ext uri="{FF2B5EF4-FFF2-40B4-BE49-F238E27FC236}">
                <a16:creationId xmlns:a16="http://schemas.microsoft.com/office/drawing/2014/main" id="{34888254-E5D3-31F0-4813-419B632F2B2B}"/>
              </a:ext>
            </a:extLst>
          </p:cNvPr>
          <p:cNvPicPr>
            <a:picLocks noChangeAspect="1"/>
          </p:cNvPicPr>
          <p:nvPr/>
        </p:nvPicPr>
        <p:blipFill>
          <a:blip r:embed="rId8"/>
          <a:stretch>
            <a:fillRect/>
          </a:stretch>
        </p:blipFill>
        <p:spPr>
          <a:xfrm>
            <a:off x="3098853" y="3503876"/>
            <a:ext cx="2234450" cy="1675838"/>
          </a:xfrm>
          <a:prstGeom prst="rect">
            <a:avLst/>
          </a:prstGeom>
          <a:effectLst>
            <a:outerShdw blurRad="50800" dist="38100" dir="5400000" algn="t" rotWithShape="0">
              <a:prstClr val="black">
                <a:alpha val="40000"/>
              </a:prstClr>
            </a:outerShdw>
            <a:softEdge rad="38100"/>
          </a:effectLst>
        </p:spPr>
      </p:pic>
      <p:pic>
        <p:nvPicPr>
          <p:cNvPr id="1039" name="A64F650F-FBE0-4FE7-91F3-CC68C9F00E67" descr="IMG_9999.PNG">
            <a:extLst>
              <a:ext uri="{FF2B5EF4-FFF2-40B4-BE49-F238E27FC236}">
                <a16:creationId xmlns:a16="http://schemas.microsoft.com/office/drawing/2014/main" id="{8C505A66-3D1C-5AE1-B7F3-D1F6849B552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01732" y="1678286"/>
            <a:ext cx="819546" cy="1771992"/>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a:extLst>
              <a:ext uri="{FF2B5EF4-FFF2-40B4-BE49-F238E27FC236}">
                <a16:creationId xmlns:a16="http://schemas.microsoft.com/office/drawing/2014/main" id="{AC2E3179-1C0F-B993-FCE0-10B980CD182B}"/>
              </a:ext>
            </a:extLst>
          </p:cNvPr>
          <p:cNvPicPr>
            <a:picLocks noChangeAspect="1"/>
          </p:cNvPicPr>
          <p:nvPr/>
        </p:nvPicPr>
        <p:blipFill>
          <a:blip r:embed="rId10"/>
          <a:stretch>
            <a:fillRect/>
          </a:stretch>
        </p:blipFill>
        <p:spPr>
          <a:xfrm>
            <a:off x="325424" y="3550567"/>
            <a:ext cx="1249708" cy="1675838"/>
          </a:xfrm>
          <a:prstGeom prst="rect">
            <a:avLst/>
          </a:prstGeom>
          <a:effectLst>
            <a:softEdge rad="38100"/>
          </a:effectLst>
        </p:spPr>
      </p:pic>
      <p:pic>
        <p:nvPicPr>
          <p:cNvPr id="31" name="Picture 30">
            <a:extLst>
              <a:ext uri="{FF2B5EF4-FFF2-40B4-BE49-F238E27FC236}">
                <a16:creationId xmlns:a16="http://schemas.microsoft.com/office/drawing/2014/main" id="{731E9808-6E4D-055E-3227-2176E30518DB}"/>
              </a:ext>
            </a:extLst>
          </p:cNvPr>
          <p:cNvPicPr>
            <a:picLocks noChangeAspect="1"/>
          </p:cNvPicPr>
          <p:nvPr/>
        </p:nvPicPr>
        <p:blipFill>
          <a:blip r:embed="rId11"/>
          <a:stretch>
            <a:fillRect/>
          </a:stretch>
        </p:blipFill>
        <p:spPr>
          <a:xfrm>
            <a:off x="2957066" y="1666865"/>
            <a:ext cx="1194275" cy="1760985"/>
          </a:xfrm>
          <a:prstGeom prst="rect">
            <a:avLst/>
          </a:prstGeom>
          <a:effectLst>
            <a:softEdge rad="38100"/>
          </a:effectLst>
        </p:spPr>
      </p:pic>
    </p:spTree>
    <p:extLst>
      <p:ext uri="{BB962C8B-B14F-4D97-AF65-F5344CB8AC3E}">
        <p14:creationId xmlns:p14="http://schemas.microsoft.com/office/powerpoint/2010/main" val="3787065785"/>
      </p:ext>
    </p:extLst>
  </p:cSld>
  <p:clrMapOvr>
    <a:masterClrMapping/>
  </p:clrMapOvr>
  <mc:AlternateContent xmlns:mc="http://schemas.openxmlformats.org/markup-compatibility/2006" xmlns:p14="http://schemas.microsoft.com/office/powerpoint/2010/main">
    <mc:Choice Requires="p14">
      <p:transition spd="slow" p14:dur="2000" advClick="0" advTm="15000">
        <p:split orient="vert"/>
      </p:transition>
    </mc:Choice>
    <mc:Fallback xmlns="">
      <p:transition spd="slow" advClick="0" advTm="15000">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80590"/>
            <a:ext cx="5082153" cy="55399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Fresno County </a:t>
            </a:r>
            <a:endParaRPr kumimoji="0" lang="en-US" sz="3000" b="1"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749241" y="1365365"/>
            <a:ext cx="0" cy="4790271"/>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918002" y="1880093"/>
            <a:ext cx="5833159" cy="3600986"/>
          </a:xfrm>
          <a:prstGeom prst="rect">
            <a:avLst/>
          </a:prstGeom>
          <a:noFill/>
        </p:spPr>
        <p:txBody>
          <a:bodyPr wrap="square" lIns="91440" tIns="45720" rIns="91440" bIns="4572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Arial"/>
              </a:rPr>
              <a:t>Brush, Book, Bed &amp; oral health education incorporated into 19 library Storytimes with families attending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Arial"/>
              </a:rPr>
              <a:t>Completed 3,988 KOHAs throughout Fresno County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srgbClr val="141F68"/>
              </a:solidFill>
              <a:effectLst/>
              <a:uLnTx/>
              <a:uFillTx/>
              <a:latin typeface="Arial" panose="020B0604020202020204"/>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Arial"/>
              </a:rPr>
              <a:t>Distributed 18,975 dental kits and made over 20,000+ contacts while providing education through outreach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pic>
        <p:nvPicPr>
          <p:cNvPr id="3" name="Picture 2">
            <a:extLst>
              <a:ext uri="{FF2B5EF4-FFF2-40B4-BE49-F238E27FC236}">
                <a16:creationId xmlns:a16="http://schemas.microsoft.com/office/drawing/2014/main" id="{B12B04E1-C1E8-E453-633F-2CFE5403C65F}"/>
              </a:ext>
            </a:extLst>
          </p:cNvPr>
          <p:cNvPicPr>
            <a:picLocks noChangeAspect="1"/>
          </p:cNvPicPr>
          <p:nvPr/>
        </p:nvPicPr>
        <p:blipFill>
          <a:blip r:embed="rId3"/>
          <a:srcRect l="20705" t="1351" r="11847" b="218"/>
          <a:stretch>
            <a:fillRect/>
          </a:stretch>
        </p:blipFill>
        <p:spPr>
          <a:xfrm>
            <a:off x="2940318" y="1880093"/>
            <a:ext cx="2509533" cy="2550669"/>
          </a:xfrm>
          <a:prstGeom prst="rect">
            <a:avLst/>
          </a:prstGeom>
        </p:spPr>
      </p:pic>
      <p:pic>
        <p:nvPicPr>
          <p:cNvPr id="4" name="Picture 3">
            <a:extLst>
              <a:ext uri="{FF2B5EF4-FFF2-40B4-BE49-F238E27FC236}">
                <a16:creationId xmlns:a16="http://schemas.microsoft.com/office/drawing/2014/main" id="{082C31D8-904E-3BD8-9574-22C8AA5CA11D}"/>
              </a:ext>
            </a:extLst>
          </p:cNvPr>
          <p:cNvPicPr>
            <a:picLocks noChangeAspect="1"/>
          </p:cNvPicPr>
          <p:nvPr/>
        </p:nvPicPr>
        <p:blipFill>
          <a:blip r:embed="rId4"/>
          <a:srcRect l="15947" t="-78" r="7863" b="-532"/>
          <a:stretch>
            <a:fillRect/>
          </a:stretch>
        </p:blipFill>
        <p:spPr>
          <a:xfrm>
            <a:off x="205201" y="1880093"/>
            <a:ext cx="2657993" cy="2558001"/>
          </a:xfrm>
          <a:prstGeom prst="rect">
            <a:avLst/>
          </a:prstGeom>
        </p:spPr>
      </p:pic>
      <p:pic>
        <p:nvPicPr>
          <p:cNvPr id="5" name="Picture 4">
            <a:extLst>
              <a:ext uri="{FF2B5EF4-FFF2-40B4-BE49-F238E27FC236}">
                <a16:creationId xmlns:a16="http://schemas.microsoft.com/office/drawing/2014/main" id="{1B427ECA-2705-D4A6-CC31-0A4544C1A70A}"/>
              </a:ext>
            </a:extLst>
          </p:cNvPr>
          <p:cNvPicPr>
            <a:picLocks noChangeAspect="1"/>
          </p:cNvPicPr>
          <p:nvPr/>
        </p:nvPicPr>
        <p:blipFill>
          <a:blip r:embed="rId5"/>
          <a:stretch>
            <a:fillRect/>
          </a:stretch>
        </p:blipFill>
        <p:spPr>
          <a:xfrm>
            <a:off x="1758622" y="5582371"/>
            <a:ext cx="1545171" cy="1233665"/>
          </a:xfrm>
          <a:prstGeom prst="rect">
            <a:avLst/>
          </a:prstGeom>
        </p:spPr>
      </p:pic>
      <p:sp>
        <p:nvSpPr>
          <p:cNvPr id="2" name="TextBox 1">
            <a:extLst>
              <a:ext uri="{FF2B5EF4-FFF2-40B4-BE49-F238E27FC236}">
                <a16:creationId xmlns:a16="http://schemas.microsoft.com/office/drawing/2014/main" id="{6EAE25A3-A1C9-6284-74DE-E2C069A28C9D}"/>
              </a:ext>
            </a:extLst>
          </p:cNvPr>
          <p:cNvSpPr txBox="1"/>
          <p:nvPr/>
        </p:nvSpPr>
        <p:spPr>
          <a:xfrm>
            <a:off x="6096000" y="806437"/>
            <a:ext cx="5082153" cy="58477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Key Highlights</a:t>
            </a:r>
            <a:endParaRPr kumimoji="0" lang="en-US" sz="3200" b="1" i="0" u="none" strike="noStrike" kern="1200" cap="none" spc="0" normalizeH="0" baseline="0" noProof="0" dirty="0">
              <a:ln>
                <a:noFill/>
              </a:ln>
              <a:solidFill>
                <a:srgbClr val="141F68"/>
              </a:solidFill>
              <a:effectLst/>
              <a:uLnTx/>
              <a:uFillTx/>
              <a:latin typeface="Arial" panose="020B0604020202020204"/>
              <a:ea typeface="+mn-ea"/>
              <a:cs typeface="Arial"/>
            </a:endParaRPr>
          </a:p>
        </p:txBody>
      </p:sp>
    </p:spTree>
    <p:extLst>
      <p:ext uri="{BB962C8B-B14F-4D97-AF65-F5344CB8AC3E}">
        <p14:creationId xmlns:p14="http://schemas.microsoft.com/office/powerpoint/2010/main" val="4037799234"/>
      </p:ext>
    </p:extLst>
  </p:cSld>
  <p:clrMapOvr>
    <a:masterClrMapping/>
  </p:clrMapOvr>
  <mc:AlternateContent xmlns:mc="http://schemas.openxmlformats.org/markup-compatibility/2006" xmlns:p14="http://schemas.microsoft.com/office/powerpoint/2010/main">
    <mc:Choice Requires="p14">
      <p:transition spd="slow" p14:dur="2000" advClick="0" advTm="15000">
        <p:cover dir="d"/>
      </p:transition>
    </mc:Choice>
    <mc:Fallback xmlns="">
      <p:transition spd="slow" advClick="0" advTm="15000">
        <p:cover dir="d"/>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897F30-B907-D279-38ED-44E99A81102E}"/>
              </a:ext>
            </a:extLst>
          </p:cNvPr>
          <p:cNvSpPr txBox="1"/>
          <p:nvPr/>
        </p:nvSpPr>
        <p:spPr>
          <a:xfrm>
            <a:off x="213451" y="715910"/>
            <a:ext cx="508215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41F68"/>
                </a:solidFill>
                <a:effectLst/>
                <a:uLnTx/>
                <a:uFillTx/>
                <a:latin typeface="Arial" panose="020B0604020202020204"/>
                <a:ea typeface="+mn-ea"/>
                <a:cs typeface="+mn-cs"/>
              </a:rPr>
              <a:t>Glenn County </a:t>
            </a:r>
          </a:p>
        </p:txBody>
      </p:sp>
      <p:cxnSp>
        <p:nvCxnSpPr>
          <p:cNvPr id="10" name="Straight Connector 9">
            <a:extLst>
              <a:ext uri="{FF2B5EF4-FFF2-40B4-BE49-F238E27FC236}">
                <a16:creationId xmlns:a16="http://schemas.microsoft.com/office/drawing/2014/main" id="{6A470956-F5FF-4D3E-95AF-C6E2A327DE6C}"/>
              </a:ext>
            </a:extLst>
          </p:cNvPr>
          <p:cNvCxnSpPr>
            <a:cxnSpLocks/>
          </p:cNvCxnSpPr>
          <p:nvPr/>
        </p:nvCxnSpPr>
        <p:spPr>
          <a:xfrm>
            <a:off x="5604098" y="1558260"/>
            <a:ext cx="0" cy="4597376"/>
          </a:xfrm>
          <a:prstGeom prst="line">
            <a:avLst/>
          </a:prstGeom>
          <a:ln/>
        </p:spPr>
        <p:style>
          <a:lnRef idx="3">
            <a:schemeClr val="accent6"/>
          </a:lnRef>
          <a:fillRef idx="0">
            <a:schemeClr val="accent6"/>
          </a:fillRef>
          <a:effectRef idx="2">
            <a:schemeClr val="accent6"/>
          </a:effectRef>
          <a:fontRef idx="minor">
            <a:schemeClr val="tx1"/>
          </a:fontRef>
        </p:style>
      </p:cxnSp>
      <p:pic>
        <p:nvPicPr>
          <p:cNvPr id="12" name="Picture 11" descr="Logo&#10;&#10;AI-generated content may be incorrect.">
            <a:extLst>
              <a:ext uri="{FF2B5EF4-FFF2-40B4-BE49-F238E27FC236}">
                <a16:creationId xmlns:a16="http://schemas.microsoft.com/office/drawing/2014/main" id="{2DF47CAB-6960-8FCF-F67A-B1E5CBF37E24}"/>
              </a:ext>
            </a:extLst>
          </p:cNvPr>
          <p:cNvPicPr>
            <a:picLocks noChangeAspect="1"/>
          </p:cNvPicPr>
          <p:nvPr/>
        </p:nvPicPr>
        <p:blipFill>
          <a:blip r:embed="rId2"/>
          <a:stretch>
            <a:fillRect/>
          </a:stretch>
        </p:blipFill>
        <p:spPr>
          <a:xfrm>
            <a:off x="213451" y="6155636"/>
            <a:ext cx="1545171" cy="584775"/>
          </a:xfrm>
          <a:prstGeom prst="rect">
            <a:avLst/>
          </a:prstGeom>
        </p:spPr>
      </p:pic>
      <p:sp>
        <p:nvSpPr>
          <p:cNvPr id="18" name="TextBox 17">
            <a:extLst>
              <a:ext uri="{FF2B5EF4-FFF2-40B4-BE49-F238E27FC236}">
                <a16:creationId xmlns:a16="http://schemas.microsoft.com/office/drawing/2014/main" id="{E5E02377-AC36-4358-C5F6-06076114AA27}"/>
              </a:ext>
            </a:extLst>
          </p:cNvPr>
          <p:cNvSpPr txBox="1"/>
          <p:nvPr/>
        </p:nvSpPr>
        <p:spPr>
          <a:xfrm>
            <a:off x="5815609" y="1782394"/>
            <a:ext cx="5327374" cy="32932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141F68"/>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NCDHM in-Classroom Presentations for TK- 3</a:t>
            </a:r>
            <a:r>
              <a:rPr kumimoji="0" lang="en-US" sz="2000" i="0" u="none" strike="noStrike" kern="1200" cap="none" spc="0" normalizeH="0" baseline="30000" noProof="0" dirty="0">
                <a:ln>
                  <a:noFill/>
                </a:ln>
                <a:solidFill>
                  <a:srgbClr val="141F68"/>
                </a:solidFill>
                <a:effectLst/>
                <a:uLnTx/>
                <a:uFillTx/>
                <a:latin typeface="Arial" panose="020B0604020202020204"/>
                <a:ea typeface="+mn-ea"/>
                <a:cs typeface="+mn-cs"/>
              </a:rPr>
              <a:t>rd</a:t>
            </a: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 grade students, reaching an average of 600 students each February.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141F68"/>
                </a:solidFill>
                <a:effectLst/>
                <a:uLnTx/>
                <a:uFillTx/>
                <a:latin typeface="Arial" panose="020B0604020202020204"/>
                <a:ea typeface="+mn-ea"/>
                <a:cs typeface="+mn-cs"/>
              </a:rPr>
              <a:t>KOHA is at 80% return in Glenn County. Thanks to the AMAZING work from Northern Valley Indian Health school-based program “Healthy Smiles, Healthy Kids”</a:t>
            </a:r>
          </a:p>
        </p:txBody>
      </p:sp>
      <p:sp>
        <p:nvSpPr>
          <p:cNvPr id="2" name="AutoShape 2" descr="Image preview">
            <a:extLst>
              <a:ext uri="{FF2B5EF4-FFF2-40B4-BE49-F238E27FC236}">
                <a16:creationId xmlns:a16="http://schemas.microsoft.com/office/drawing/2014/main" id="{15F28D9E-DBEA-78DA-DE96-76D2DBF53F9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33F21CB7-D069-2F4E-A9E5-A9A8BE03150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A04365E6-EF96-643E-3EC5-340DBEAC5D34}"/>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41F68"/>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0135DCB6-9EF8-2A08-ABE1-01ADEFF18AC1}"/>
              </a:ext>
            </a:extLst>
          </p:cNvPr>
          <p:cNvPicPr>
            <a:picLocks noChangeAspect="1"/>
          </p:cNvPicPr>
          <p:nvPr/>
        </p:nvPicPr>
        <p:blipFill>
          <a:blip r:embed="rId3"/>
          <a:stretch>
            <a:fillRect/>
          </a:stretch>
        </p:blipFill>
        <p:spPr>
          <a:xfrm>
            <a:off x="2204100" y="5953445"/>
            <a:ext cx="1993855" cy="786966"/>
          </a:xfrm>
          <a:prstGeom prst="rect">
            <a:avLst/>
          </a:prstGeom>
        </p:spPr>
      </p:pic>
      <p:pic>
        <p:nvPicPr>
          <p:cNvPr id="6" name="Picture 5">
            <a:extLst>
              <a:ext uri="{FF2B5EF4-FFF2-40B4-BE49-F238E27FC236}">
                <a16:creationId xmlns:a16="http://schemas.microsoft.com/office/drawing/2014/main" id="{8DEF231F-E389-FA2F-82E9-BC8DC436F5C8}"/>
              </a:ext>
            </a:extLst>
          </p:cNvPr>
          <p:cNvPicPr>
            <a:picLocks noChangeAspect="1"/>
          </p:cNvPicPr>
          <p:nvPr/>
        </p:nvPicPr>
        <p:blipFill>
          <a:blip r:embed="rId4"/>
          <a:stretch>
            <a:fillRect/>
          </a:stretch>
        </p:blipFill>
        <p:spPr>
          <a:xfrm>
            <a:off x="1380090" y="1558260"/>
            <a:ext cx="2817865" cy="3741479"/>
          </a:xfrm>
          <a:prstGeom prst="rect">
            <a:avLst/>
          </a:prstGeom>
        </p:spPr>
      </p:pic>
      <p:sp>
        <p:nvSpPr>
          <p:cNvPr id="8" name="TextBox 7">
            <a:extLst>
              <a:ext uri="{FF2B5EF4-FFF2-40B4-BE49-F238E27FC236}">
                <a16:creationId xmlns:a16="http://schemas.microsoft.com/office/drawing/2014/main" id="{4F1E0C50-AFC0-6357-E449-0A3B680C643A}"/>
              </a:ext>
            </a:extLst>
          </p:cNvPr>
          <p:cNvSpPr txBox="1"/>
          <p:nvPr/>
        </p:nvSpPr>
        <p:spPr>
          <a:xfrm>
            <a:off x="5432546" y="903287"/>
            <a:ext cx="6093500" cy="553998"/>
          </a:xfrm>
          <a:prstGeom prst="rect">
            <a:avLst/>
          </a:prstGeom>
          <a:noFill/>
        </p:spPr>
        <p:txBody>
          <a:bodyPr wrap="square">
            <a:spAutoFit/>
          </a:bodyPr>
          <a:lstStyle/>
          <a:p>
            <a:pPr algn="ctr"/>
            <a:r>
              <a:rPr kumimoji="0" lang="en-US" sz="3000" b="1" i="0" u="none" strike="noStrike" kern="1200" cap="none" spc="0" normalizeH="0" baseline="0" noProof="0" dirty="0">
                <a:ln>
                  <a:noFill/>
                </a:ln>
                <a:solidFill>
                  <a:srgbClr val="141F68"/>
                </a:solidFill>
                <a:effectLst/>
                <a:uLnTx/>
                <a:uFillTx/>
                <a:latin typeface="Arial" panose="020B0604020202020204"/>
                <a:ea typeface="+mn-ea"/>
                <a:cs typeface="+mn-cs"/>
              </a:rPr>
              <a:t>Key Highlights </a:t>
            </a:r>
            <a:endParaRPr lang="en-US" sz="3000" dirty="0"/>
          </a:p>
        </p:txBody>
      </p:sp>
    </p:spTree>
    <p:extLst>
      <p:ext uri="{BB962C8B-B14F-4D97-AF65-F5344CB8AC3E}">
        <p14:creationId xmlns:p14="http://schemas.microsoft.com/office/powerpoint/2010/main" val="960398745"/>
      </p:ext>
    </p:extLst>
  </p:cSld>
  <p:clrMapOvr>
    <a:masterClrMapping/>
  </p:clrMapOvr>
  <mc:AlternateContent xmlns:mc="http://schemas.openxmlformats.org/markup-compatibility/2006" xmlns:p14="http://schemas.microsoft.com/office/powerpoint/2010/main">
    <mc:Choice Requires="p14">
      <p:transition spd="slow" p14:dur="2000" advClick="0" advTm="15000">
        <p:randomBar dir="vert"/>
      </p:transition>
    </mc:Choice>
    <mc:Fallback xmlns="">
      <p:transition spd="slow" advClick="0" advTm="15000">
        <p:randomBar dir="vert"/>
      </p:transition>
    </mc:Fallback>
  </mc:AlternateContent>
</p:sld>
</file>

<file path=ppt/theme/theme1.xml><?xml version="1.0" encoding="utf-8"?>
<a:theme xmlns:a="http://schemas.openxmlformats.org/drawingml/2006/main" name="Office Theme">
  <a:themeElements>
    <a:clrScheme name="CDPH Color Palette">
      <a:dk1>
        <a:srgbClr val="141F68"/>
      </a:dk1>
      <a:lt1>
        <a:srgbClr val="FFFFFF"/>
      </a:lt1>
      <a:dk2>
        <a:srgbClr val="411162"/>
      </a:dk2>
      <a:lt2>
        <a:srgbClr val="A8D3C9"/>
      </a:lt2>
      <a:accent1>
        <a:srgbClr val="002495"/>
      </a:accent1>
      <a:accent2>
        <a:srgbClr val="9C1D96"/>
      </a:accent2>
      <a:accent3>
        <a:srgbClr val="AE5018"/>
      </a:accent3>
      <a:accent4>
        <a:srgbClr val="007887"/>
      </a:accent4>
      <a:accent5>
        <a:srgbClr val="0077CF"/>
      </a:accent5>
      <a:accent6>
        <a:srgbClr val="141F68"/>
      </a:accent6>
      <a:hlink>
        <a:srgbClr val="0077CF"/>
      </a:hlink>
      <a:folHlink>
        <a:srgbClr val="9C1D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PH_PowerPointTemplate" id="{F792BC48-EDA7-4208-B37D-23197145A8E4}" vid="{5B70F584-CCEA-4408-AAE3-E6432EB521BC}"/>
    </a:ext>
  </a:extLst>
</a:theme>
</file>

<file path=ppt/theme/theme2.xml><?xml version="1.0" encoding="utf-8"?>
<a:theme xmlns:a="http://schemas.openxmlformats.org/drawingml/2006/main" name="1_Office Theme">
  <a:themeElements>
    <a:clrScheme name="CDPH Color Palette">
      <a:dk1>
        <a:srgbClr val="141F68"/>
      </a:dk1>
      <a:lt1>
        <a:srgbClr val="FFFFFF"/>
      </a:lt1>
      <a:dk2>
        <a:srgbClr val="411162"/>
      </a:dk2>
      <a:lt2>
        <a:srgbClr val="A8D3C9"/>
      </a:lt2>
      <a:accent1>
        <a:srgbClr val="002495"/>
      </a:accent1>
      <a:accent2>
        <a:srgbClr val="9C1D96"/>
      </a:accent2>
      <a:accent3>
        <a:srgbClr val="AE5018"/>
      </a:accent3>
      <a:accent4>
        <a:srgbClr val="007887"/>
      </a:accent4>
      <a:accent5>
        <a:srgbClr val="0077CF"/>
      </a:accent5>
      <a:accent6>
        <a:srgbClr val="141F68"/>
      </a:accent6>
      <a:hlink>
        <a:srgbClr val="0077CF"/>
      </a:hlink>
      <a:folHlink>
        <a:srgbClr val="9C1D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1AC00D1418D142919F6BF9E7FCD037" ma:contentTypeVersion="4" ma:contentTypeDescription="Create a new document." ma:contentTypeScope="" ma:versionID="50ede8c8600eb8701aa8bef443af7ea3">
  <xsd:schema xmlns:xsd="http://www.w3.org/2001/XMLSchema" xmlns:xs="http://www.w3.org/2001/XMLSchema" xmlns:p="http://schemas.microsoft.com/office/2006/metadata/properties" xmlns:ns2="117f355c-1f33-4df5-8341-bca46aa3ec96" targetNamespace="http://schemas.microsoft.com/office/2006/metadata/properties" ma:root="true" ma:fieldsID="6e27481be2b0f4dcc3f1a57a3b649cab" ns2:_="">
    <xsd:import namespace="117f355c-1f33-4df5-8341-bca46aa3ec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7f355c-1f33-4df5-8341-bca46aa3ec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FA3495-423E-4791-AA4A-B34E008AB957}">
  <ds:schemaRefs>
    <ds:schemaRef ds:uri="http://purl.org/dc/terms/"/>
    <ds:schemaRef ds:uri="3e26a3c5-dc3f-4510-8ec1-902e8be4b213"/>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e56c6521-b371-47b3-a538-5452dceb9bcc"/>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7D20C666-19AC-43AB-87F2-6473B2AC7603}">
  <ds:schemaRefs>
    <ds:schemaRef ds:uri="http://schemas.microsoft.com/sharepoint/v3/contenttype/forms"/>
  </ds:schemaRefs>
</ds:datastoreItem>
</file>

<file path=customXml/itemProps3.xml><?xml version="1.0" encoding="utf-8"?>
<ds:datastoreItem xmlns:ds="http://schemas.openxmlformats.org/officeDocument/2006/customXml" ds:itemID="{1B00261B-C17F-431B-B884-3F1B80F19036}"/>
</file>

<file path=docProps/app.xml><?xml version="1.0" encoding="utf-8"?>
<Properties xmlns="http://schemas.openxmlformats.org/officeDocument/2006/extended-properties" xmlns:vt="http://schemas.openxmlformats.org/officeDocument/2006/docPropsVTypes">
  <Template>CDPH_PowerPointTemplate-ADA</Template>
  <TotalTime>3758</TotalTime>
  <Words>3536</Words>
  <Application>Microsoft Office PowerPoint</Application>
  <PresentationFormat>Widescreen</PresentationFormat>
  <Paragraphs>403</Paragraphs>
  <Slides>41</Slides>
  <Notes>10</Notes>
  <HiddenSlides>0</HiddenSlides>
  <MMClips>6</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Aptos</vt:lpstr>
      <vt:lpstr>Arial</vt:lpstr>
      <vt:lpstr>Arial,Sans-Serif</vt:lpstr>
      <vt:lpstr>Century Gothic</vt:lpstr>
      <vt:lpstr>Lexend Medium</vt:lpstr>
      <vt:lpstr>Montserrat</vt:lpstr>
      <vt:lpstr>Montserrat Ultra-Bold</vt:lpstr>
      <vt:lpstr>Nunito</vt:lpstr>
      <vt:lpstr>Segoe UI</vt:lpstr>
      <vt:lpstr>Office Theme</vt:lpstr>
      <vt:lpstr>1_Office Theme</vt:lpstr>
      <vt:lpstr>LOHPs Spotlight  Show Time</vt:lpstr>
      <vt:lpstr>Local Oral Health Programs (LOHPs)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Department of Public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Instructions: READ BEFORE USING</dc:title>
  <dc:creator>Newman, Nicole@CDPH</dc:creator>
  <cp:lastModifiedBy>Shrestha, Deepak@CDPH</cp:lastModifiedBy>
  <cp:revision>38</cp:revision>
  <dcterms:created xsi:type="dcterms:W3CDTF">2024-09-25T18:10:48Z</dcterms:created>
  <dcterms:modified xsi:type="dcterms:W3CDTF">2026-05-05T15:06:18Z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0x010100CA1AC00D1418D142919F6BF9E7FCD037</vt:lpwstr>
  </property>
  <property fmtid="{D5CDD505-2E9C-101B-9397-08002B2CF9AE}" pid="3" name="MediaServiceImageTags">
    <vt:lpwstr/>
  </property>
  <property fmtid="{D5CDD505-2E9C-101B-9397-08002B2CF9AE}" pid="4" name="MSIP_Label_213b91bf-ff26-4203-8076-653b9b8a5c80_Enabled">
    <vt:lpwstr>true</vt:lpwstr>
  </property>
  <property fmtid="{D5CDD505-2E9C-101B-9397-08002B2CF9AE}" pid="5" name="MSIP_Label_213b91bf-ff26-4203-8076-653b9b8a5c80_SetDate">
    <vt:lpwstr>2026-03-04T22:16:02Z</vt:lpwstr>
  </property>
  <property fmtid="{D5CDD505-2E9C-101B-9397-08002B2CF9AE}" pid="6" name="MSIP_Label_213b91bf-ff26-4203-8076-653b9b8a5c80_Method">
    <vt:lpwstr>Standard</vt:lpwstr>
  </property>
  <property fmtid="{D5CDD505-2E9C-101B-9397-08002B2CF9AE}" pid="7" name="MSIP_Label_213b91bf-ff26-4203-8076-653b9b8a5c80_Name">
    <vt:lpwstr>Confidential - Low</vt:lpwstr>
  </property>
  <property fmtid="{D5CDD505-2E9C-101B-9397-08002B2CF9AE}" pid="8" name="MSIP_Label_213b91bf-ff26-4203-8076-653b9b8a5c80_SiteId">
    <vt:lpwstr>1f311b51-f6d9-4153-9bac-55e0ef9641b8</vt:lpwstr>
  </property>
  <property fmtid="{D5CDD505-2E9C-101B-9397-08002B2CF9AE}" pid="9" name="MSIP_Label_213b91bf-ff26-4203-8076-653b9b8a5c80_ActionId">
    <vt:lpwstr>2d77c3dc-7b29-40f7-9df4-b4ebb8976c82</vt:lpwstr>
  </property>
  <property fmtid="{D5CDD505-2E9C-101B-9397-08002B2CF9AE}" pid="10" name="MSIP_Label_213b91bf-ff26-4203-8076-653b9b8a5c80_ContentBits">
    <vt:lpwstr>0</vt:lpwstr>
  </property>
  <property fmtid="{D5CDD505-2E9C-101B-9397-08002B2CF9AE}" pid="11" name="MSIP_Label_213b91bf-ff26-4203-8076-653b9b8a5c80_Tag">
    <vt:lpwstr>10, 3, 0, 2</vt:lpwstr>
  </property>
</Properties>
</file>