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8" r:id="rId4"/>
    <p:sldMasterId id="2147483943" r:id="rId5"/>
  </p:sldMasterIdLst>
  <p:notesMasterIdLst>
    <p:notesMasterId r:id="rId19"/>
  </p:notesMasterIdLst>
  <p:handoutMasterIdLst>
    <p:handoutMasterId r:id="rId20"/>
  </p:handoutMasterIdLst>
  <p:sldIdLst>
    <p:sldId id="294" r:id="rId6"/>
    <p:sldId id="290" r:id="rId7"/>
    <p:sldId id="298" r:id="rId8"/>
    <p:sldId id="297" r:id="rId9"/>
    <p:sldId id="293" r:id="rId10"/>
    <p:sldId id="289" r:id="rId11"/>
    <p:sldId id="303" r:id="rId12"/>
    <p:sldId id="299" r:id="rId13"/>
    <p:sldId id="300" r:id="rId14"/>
    <p:sldId id="302" r:id="rId15"/>
    <p:sldId id="301" r:id="rId16"/>
    <p:sldId id="295" r:id="rId17"/>
    <p:sldId id="296" r:id="rId18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89">
          <p15:clr>
            <a:srgbClr val="A4A3A4"/>
          </p15:clr>
        </p15:guide>
        <p15:guide id="2" orient="horz" pos="2608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orient="horz" pos="1637">
          <p15:clr>
            <a:srgbClr val="A4A3A4"/>
          </p15:clr>
        </p15:guide>
        <p15:guide id="5" orient="horz" pos="215">
          <p15:clr>
            <a:srgbClr val="A4A3A4"/>
          </p15:clr>
        </p15:guide>
        <p15:guide id="6" orient="horz" pos="1103">
          <p15:clr>
            <a:srgbClr val="A4A3A4"/>
          </p15:clr>
        </p15:guide>
        <p15:guide id="7" orient="horz" pos="401">
          <p15:clr>
            <a:srgbClr val="A4A3A4"/>
          </p15:clr>
        </p15:guide>
        <p15:guide id="8" orient="horz" pos="2954">
          <p15:clr>
            <a:srgbClr val="A4A3A4"/>
          </p15:clr>
        </p15:guide>
        <p15:guide id="9" orient="horz" pos="173">
          <p15:clr>
            <a:srgbClr val="A4A3A4"/>
          </p15:clr>
        </p15:guide>
        <p15:guide id="10" pos="175">
          <p15:clr>
            <a:srgbClr val="A4A3A4"/>
          </p15:clr>
        </p15:guide>
        <p15:guide id="11" pos="5590">
          <p15:clr>
            <a:srgbClr val="A4A3A4"/>
          </p15:clr>
        </p15:guide>
        <p15:guide id="12" pos="2880">
          <p15:clr>
            <a:srgbClr val="A4A3A4"/>
          </p15:clr>
        </p15:guide>
        <p15:guide id="13" pos="776">
          <p15:clr>
            <a:srgbClr val="A4A3A4"/>
          </p15:clr>
        </p15:guide>
        <p15:guide id="14" pos="1411">
          <p15:clr>
            <a:srgbClr val="A4A3A4"/>
          </p15:clr>
        </p15:guide>
        <p15:guide id="15" pos="5287">
          <p15:clr>
            <a:srgbClr val="A4A3A4"/>
          </p15:clr>
        </p15:guide>
        <p15:guide id="16" pos="346">
          <p15:clr>
            <a:srgbClr val="A4A3A4"/>
          </p15:clr>
        </p15:guide>
        <p15:guide id="17" pos="40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592" userDrawn="1">
          <p15:clr>
            <a:srgbClr val="A4A3A4"/>
          </p15:clr>
        </p15:guide>
        <p15:guide id="2" orient="horz" pos="5542" userDrawn="1">
          <p15:clr>
            <a:srgbClr val="A4A3A4"/>
          </p15:clr>
        </p15:guide>
        <p15:guide id="3" orient="horz" pos="5777" userDrawn="1">
          <p15:clr>
            <a:srgbClr val="A4A3A4"/>
          </p15:clr>
        </p15:guide>
        <p15:guide id="4" pos="286" userDrawn="1">
          <p15:clr>
            <a:srgbClr val="A4A3A4"/>
          </p15:clr>
        </p15:guide>
        <p15:guide id="5" pos="403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52049"/>
    <a:srgbClr val="178CCB"/>
    <a:srgbClr val="90BD31"/>
    <a:srgbClr val="18A3AC"/>
    <a:srgbClr val="000000"/>
    <a:srgbClr val="EC1848"/>
    <a:srgbClr val="F48024"/>
    <a:srgbClr val="E8E7DE"/>
    <a:srgbClr val="F5F0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7" autoAdjust="0"/>
    <p:restoredTop sz="57299" autoAdjust="0"/>
  </p:normalViewPr>
  <p:slideViewPr>
    <p:cSldViewPr snapToGrid="0" showGuides="1">
      <p:cViewPr varScale="1">
        <p:scale>
          <a:sx n="55" d="100"/>
          <a:sy n="55" d="100"/>
        </p:scale>
        <p:origin x="2040" y="66"/>
      </p:cViewPr>
      <p:guideLst>
        <p:guide orient="horz" pos="789"/>
        <p:guide orient="horz" pos="2608"/>
        <p:guide orient="horz" pos="3024"/>
        <p:guide orient="horz" pos="1637"/>
        <p:guide orient="horz" pos="215"/>
        <p:guide orient="horz" pos="1103"/>
        <p:guide orient="horz" pos="401"/>
        <p:guide orient="horz" pos="2954"/>
        <p:guide orient="horz" pos="173"/>
        <p:guide pos="175"/>
        <p:guide pos="5590"/>
        <p:guide pos="2880"/>
        <p:guide pos="776"/>
        <p:guide pos="1411"/>
        <p:guide pos="5287"/>
        <p:guide pos="346"/>
        <p:guide pos="40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>
      <p:cViewPr>
        <p:scale>
          <a:sx n="108" d="100"/>
          <a:sy n="108" d="100"/>
        </p:scale>
        <p:origin x="3448" y="-384"/>
      </p:cViewPr>
      <p:guideLst>
        <p:guide orient="horz" pos="2592"/>
        <p:guide orient="horz" pos="5542"/>
        <p:guide orient="horz" pos="5777"/>
        <p:guide pos="286"/>
        <p:guide pos="40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0115897251552"/>
          <c:y val="0.14910408401400232"/>
          <c:w val="0.42095544712499766"/>
          <c:h val="0.7717605600933489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Oral Health Activities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2225" cmpd="sng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598-4CEC-A109-F1F99DAA7E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98-4CEC-A109-F1F99DAA7E6C}"/>
              </c:ext>
            </c:extLst>
          </c:dPt>
          <c:dLbls>
            <c:dLbl>
              <c:idx val="0"/>
              <c:layout>
                <c:manualLayout>
                  <c:x val="-0.14709770220621568"/>
                  <c:y val="-8.703715551181102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5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07D4F38-E3BD-46EE-9229-38F42475E6EB}" type="VALUE">
                      <a:rPr lang="en-US" sz="1700"/>
                      <a:pPr>
                        <a:defRPr sz="15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598-4CEC-A109-F1F99DAA7E6C}"/>
                </c:ext>
              </c:extLst>
            </c:dLbl>
            <c:dLbl>
              <c:idx val="1"/>
              <c:layout>
                <c:manualLayout>
                  <c:x val="0.17272554103898755"/>
                  <c:y val="0.1014127706692913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8BEB0A7-9804-40B6-8E67-9385F2E1905E}" type="VALUE">
                      <a:rPr lang="en-US" sz="1700" b="1" i="0" u="none" strike="noStrike" kern="1200" baseline="0">
                        <a:solidFill>
                          <a:prstClr val="white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83843134045477"/>
                      <c:h val="0.146124999999999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598-4CEC-A109-F1F99DAA7E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Engaged in oral health activities</c:v>
                </c:pt>
                <c:pt idx="1">
                  <c:v>Not engageed in oral health activities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0.65714285714285714</c:v>
                </c:pt>
                <c:pt idx="1">
                  <c:v>0.34285714285714286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98-4CEC-A109-F1F99DAA7E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8A-49AF-9FD1-2291C6F65BD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48A-49AF-9FD1-2291C6F65BD1}"/>
              </c:ext>
            </c:extLst>
          </c:dPt>
          <c:cat>
            <c:strRef>
              <c:f>Sheet1!$A$2:$A$3</c:f>
              <c:strCache>
                <c:ptCount val="2"/>
                <c:pt idx="0">
                  <c:v>Engaged in oral health activities</c:v>
                </c:pt>
                <c:pt idx="1">
                  <c:v>Not engageed in oral health activities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23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98-4CEC-A109-F1F99DAA7E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65242026272148257"/>
          <c:y val="0.36865670945157525"/>
          <c:w val="0.34757973727851749"/>
          <c:h val="0.26677854330708661"/>
        </c:manualLayout>
      </c:layout>
      <c:overlay val="0"/>
      <c:spPr>
        <a:noFill/>
        <a:ln w="762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Sheet1!$B$7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C7E-4CE6-98B9-9DE9BF0581D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C7E-4CE6-98B9-9DE9BF0581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FC7E-4CE6-98B9-9DE9BF0581DB}"/>
              </c:ext>
            </c:extLst>
          </c:dPt>
          <c:dLbls>
            <c:dLbl>
              <c:idx val="0"/>
              <c:layout>
                <c:manualLayout>
                  <c:x val="-0.21009563648293964"/>
                  <c:y val="-0.14088631889763781"/>
                </c:manualLayout>
              </c:layout>
              <c:tx>
                <c:rich>
                  <a:bodyPr/>
                  <a:lstStyle/>
                  <a:p>
                    <a:fld id="{1DF09BB7-3E81-461B-BE21-4139A551C5C7}" type="VALUE">
                      <a:rPr lang="en-US" sz="1700" b="1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C7E-4CE6-98B9-9DE9BF0581DB}"/>
                </c:ext>
              </c:extLst>
            </c:dLbl>
            <c:dLbl>
              <c:idx val="1"/>
              <c:layout>
                <c:manualLayout>
                  <c:x val="0.10876049868766405"/>
                  <c:y val="3.1828740157480315E-2"/>
                </c:manualLayout>
              </c:layout>
              <c:tx>
                <c:rich>
                  <a:bodyPr/>
                  <a:lstStyle/>
                  <a:p>
                    <a:fld id="{DCC1F6C0-A45C-4A6A-8764-A946CB06F2F9}" type="VALUE">
                      <a:rPr lang="en-US" sz="1700" b="1" i="0" u="none" strike="noStrike" kern="1200" baseline="0">
                        <a:solidFill>
                          <a:prstClr val="white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C7E-4CE6-98B9-9DE9BF0581DB}"/>
                </c:ext>
              </c:extLst>
            </c:dLbl>
            <c:dLbl>
              <c:idx val="2"/>
              <c:layout>
                <c:manualLayout>
                  <c:x val="0.11666666666666667"/>
                  <c:y val="0.1973956692913386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B518BDC-E7B6-4B40-A38A-ABD930F22E42}" type="VALUE">
                      <a:rPr lang="en-US" sz="1700" b="1"/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37499999999999"/>
                      <c:h val="0.135937499999999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C7E-4CE6-98B9-9DE9BF0581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Sheet1!$A$8:$A$10</c:f>
              <c:strCache>
                <c:ptCount val="3"/>
                <c:pt idx="0">
                  <c:v>Oral Hygiene Kits</c:v>
                </c:pt>
                <c:pt idx="1">
                  <c:v>Rethink Your Drink, Brush-Book-Bed, Tobacco Education</c:v>
                </c:pt>
                <c:pt idx="2">
                  <c:v>Video/Digital Newsletter 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0.86956521739130432</c:v>
                </c:pt>
                <c:pt idx="1">
                  <c:v>0.2608695652173913</c:v>
                </c:pt>
                <c:pt idx="2">
                  <c:v>0.17391304347826086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7E-4CE6-98B9-9DE9BF0581D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349187538587447E-2"/>
          <c:y val="0.10237709747252847"/>
          <c:w val="0.47388297724238115"/>
          <c:h val="0.8976229025274715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E0-4F6D-BB37-85A37E26012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4E0-4F6D-BB37-85A37E260125}"/>
              </c:ext>
            </c:extLst>
          </c:dPt>
          <c:dLbls>
            <c:dLbl>
              <c:idx val="0"/>
              <c:layout>
                <c:manualLayout>
                  <c:x val="-8.2909116498168928E-2"/>
                  <c:y val="0.15329561232039607"/>
                </c:manualLayout>
              </c:layout>
              <c:tx>
                <c:rich>
                  <a:bodyPr/>
                  <a:lstStyle/>
                  <a:p>
                    <a:fld id="{75A47AB0-2B24-464A-B894-E9686C5FC437}" type="VALUE">
                      <a:rPr lang="en-US" sz="1700" b="1" i="0" baseline="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4E0-4F6D-BB37-85A37E260125}"/>
                </c:ext>
              </c:extLst>
            </c:dLbl>
            <c:dLbl>
              <c:idx val="1"/>
              <c:layout>
                <c:manualLayout>
                  <c:x val="0.10411702678649799"/>
                  <c:y val="-0.2758681618056760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1B34A14-A030-4BCA-AD12-6874E55D188D}" type="VALUE">
                      <a:rPr lang="en-US" sz="1700" b="1" i="0" baseline="0"/>
                      <a:pPr>
                        <a:defRPr sz="1700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7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4E0-4F6D-BB37-85A37E2601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COVID-19 Effort</c:v>
                </c:pt>
                <c:pt idx="1">
                  <c:v>Non COVID-19 Effort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0.17142857142857143</c:v>
                </c:pt>
                <c:pt idx="1">
                  <c:v>0.82857142857142863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5C-4598-A152-88E747FBF6D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64200314246236301"/>
          <c:y val="0.36863622039332455"/>
          <c:w val="0.32846730612621411"/>
          <c:h val="0.20834969902353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183889853222163E-2"/>
          <c:y val="0.14700777420990366"/>
          <c:w val="0.92866933667959406"/>
          <c:h val="0.563770773477550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County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CDPH</c:v>
                </c:pt>
                <c:pt idx="1">
                  <c:v>Community Action Parnerships</c:v>
                </c:pt>
                <c:pt idx="2">
                  <c:v>Family Resource Centers</c:v>
                </c:pt>
                <c:pt idx="3">
                  <c:v>First 5</c:v>
                </c:pt>
                <c:pt idx="4">
                  <c:v>Headstart</c:v>
                </c:pt>
                <c:pt idx="5">
                  <c:v>Nurse Family Partnership</c:v>
                </c:pt>
                <c:pt idx="6">
                  <c:v>WIC</c:v>
                </c:pt>
                <c:pt idx="7">
                  <c:v>Other 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21</c:v>
                </c:pt>
                <c:pt idx="1">
                  <c:v>12</c:v>
                </c:pt>
                <c:pt idx="2">
                  <c:v>20</c:v>
                </c:pt>
                <c:pt idx="3">
                  <c:v>28</c:v>
                </c:pt>
                <c:pt idx="4">
                  <c:v>29</c:v>
                </c:pt>
                <c:pt idx="5">
                  <c:v>11</c:v>
                </c:pt>
                <c:pt idx="6">
                  <c:v>25</c:v>
                </c:pt>
                <c:pt idx="7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F1-451D-A496-78AB0C9F4D4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80226936"/>
        <c:axId val="480228904"/>
      </c:barChart>
      <c:catAx>
        <c:axId val="48022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0228904"/>
        <c:crosses val="autoZero"/>
        <c:auto val="1"/>
        <c:lblAlgn val="ctr"/>
        <c:lblOffset val="100"/>
        <c:noMultiLvlLbl val="0"/>
      </c:catAx>
      <c:valAx>
        <c:axId val="480228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02269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Fuding for Materials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8EE-4273-BACF-6E9DED7E66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00-4CBB-8959-A86B3CC77E8C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EE-4273-BACF-6E9DED7E6647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800-4CBB-8959-A86B3CC77E8C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8EE-4273-BACF-6E9DED7E6647}"/>
              </c:ext>
            </c:extLst>
          </c:dPt>
          <c:dLbls>
            <c:dLbl>
              <c:idx val="0"/>
              <c:layout>
                <c:manualLayout>
                  <c:x val="-0.19367962598425198"/>
                  <c:y val="-0.1439981545275590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7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12C5EF0-BE60-4DDF-9DD5-F01B3C9EAD48}" type="VALUE">
                      <a:rPr lang="en-US" sz="1700" b="1" i="0" baseline="0" dirty="0"/>
                      <a:pPr>
                        <a:defRPr sz="17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7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11466535433072"/>
                      <c:h val="0.105499999999999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8EE-4273-BACF-6E9DED7E664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842CFF05-941A-4FFF-A015-F4BD1CB3DA08}" type="VALUE">
                      <a:rPr lang="en-US" sz="170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800-4CBB-8959-A86B3CC77E8C}"/>
                </c:ext>
              </c:extLst>
            </c:dLbl>
            <c:dLbl>
              <c:idx val="2"/>
              <c:layout>
                <c:manualLayout>
                  <c:x val="0.15035949803149606"/>
                  <c:y val="0.15662278543307087"/>
                </c:manualLayout>
              </c:layout>
              <c:tx>
                <c:rich>
                  <a:bodyPr/>
                  <a:lstStyle/>
                  <a:p>
                    <a:fld id="{D3D7413A-73B9-4716-89AC-4E1619C654EA}" type="VALUE">
                      <a:rPr lang="en-US" sz="170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8EE-4273-BACF-6E9DED7E6647}"/>
                </c:ext>
              </c:extLst>
            </c:dLbl>
            <c:dLbl>
              <c:idx val="3"/>
              <c:layout>
                <c:manualLayout>
                  <c:x val="0.14619283136482938"/>
                  <c:y val="0.14099778543307087"/>
                </c:manualLayout>
              </c:layout>
              <c:tx>
                <c:rich>
                  <a:bodyPr/>
                  <a:lstStyle/>
                  <a:p>
                    <a:fld id="{A2193EFE-D298-49F1-BD03-30120E939700}" type="VALUE">
                      <a:rPr lang="en-US" sz="1700" b="1" i="0" baseline="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800-4CBB-8959-A86B3CC77E8C}"/>
                </c:ext>
              </c:extLst>
            </c:dLbl>
            <c:dLbl>
              <c:idx val="4"/>
              <c:layout>
                <c:manualLayout>
                  <c:x val="0.11717659120734908"/>
                  <c:y val="0.10735482283464567"/>
                </c:manualLayout>
              </c:layout>
              <c:tx>
                <c:rich>
                  <a:bodyPr/>
                  <a:lstStyle/>
                  <a:p>
                    <a:fld id="{8CFA5E47-BD31-457D-B5E5-6D57EA6B1D7E}" type="VALUE">
                      <a:rPr lang="en-US" sz="1700" b="1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8EE-4273-BACF-6E9DED7E66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Prop 56</c:v>
                </c:pt>
                <c:pt idx="1">
                  <c:v>Private funding or donations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0.69</c:v>
                </c:pt>
                <c:pt idx="1">
                  <c:v>0.03</c:v>
                </c:pt>
                <c:pt idx="2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EE-4273-BACF-6E9DED7E6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Using it More Often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Social media</c:v>
                </c:pt>
                <c:pt idx="1">
                  <c:v>Email messages</c:v>
                </c:pt>
                <c:pt idx="2">
                  <c:v>Text messages</c:v>
                </c:pt>
                <c:pt idx="3">
                  <c:v>Leaflets/handouts</c:v>
                </c:pt>
                <c:pt idx="4">
                  <c:v>Letters mailed to homes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0.53</c:v>
                </c:pt>
                <c:pt idx="1">
                  <c:v>0.59</c:v>
                </c:pt>
                <c:pt idx="2">
                  <c:v>0.06</c:v>
                </c:pt>
                <c:pt idx="3">
                  <c:v>0.44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3E-43F1-B7DE-07C3CFA964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Using it Less Often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Social media</c:v>
                </c:pt>
                <c:pt idx="1">
                  <c:v>Email messages</c:v>
                </c:pt>
                <c:pt idx="2">
                  <c:v>Text messages</c:v>
                </c:pt>
                <c:pt idx="3">
                  <c:v>Leaflets/handouts</c:v>
                </c:pt>
                <c:pt idx="4">
                  <c:v>Letters mailed to homes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0.21</c:v>
                </c:pt>
                <c:pt idx="1">
                  <c:v>0.12</c:v>
                </c:pt>
                <c:pt idx="2">
                  <c:v>0.16</c:v>
                </c:pt>
                <c:pt idx="3">
                  <c:v>0.26</c:v>
                </c:pt>
                <c:pt idx="4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3E-43F1-B7DE-07C3CFA9646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 Change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Social media</c:v>
                </c:pt>
                <c:pt idx="1">
                  <c:v>Email messages</c:v>
                </c:pt>
                <c:pt idx="2">
                  <c:v>Text messages</c:v>
                </c:pt>
                <c:pt idx="3">
                  <c:v>Leaflets/handouts</c:v>
                </c:pt>
                <c:pt idx="4">
                  <c:v>Letters mailed to homes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0.26</c:v>
                </c:pt>
                <c:pt idx="1">
                  <c:v>0.26</c:v>
                </c:pt>
                <c:pt idx="2">
                  <c:v>0.78</c:v>
                </c:pt>
                <c:pt idx="3">
                  <c:v>0.28999999999999998</c:v>
                </c:pt>
                <c:pt idx="4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3E-43F1-B7DE-07C3CFA96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2042992"/>
        <c:axId val="482039712"/>
      </c:barChart>
      <c:catAx>
        <c:axId val="48204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039712"/>
        <c:crosses val="autoZero"/>
        <c:auto val="1"/>
        <c:lblAlgn val="ctr"/>
        <c:lblOffset val="100"/>
        <c:noMultiLvlLbl val="0"/>
      </c:catAx>
      <c:valAx>
        <c:axId val="48203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042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 dirty="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40005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1268" y="4080297"/>
            <a:ext cx="5961120" cy="448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 dirty="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98EC2-7587-174C-8F9B-BEC1CFBF2B9A}" type="datetimeFigureOut">
              <a:rPr lang="en-US" smtClean="0"/>
              <a:t>6/9/2020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14300" indent="-114300" algn="l" defTabSz="914400" rtl="0" eaLnBrk="1" latinLnBrk="0" hangingPunct="1">
      <a:spcBef>
        <a:spcPts val="800"/>
      </a:spcBef>
      <a:buClr>
        <a:srgbClr val="178CCB"/>
      </a:buClr>
      <a:buFont typeface="Arial" pitchFamily="34" charset="0"/>
      <a:buChar char="•"/>
      <a:defRPr sz="1200" kern="1200">
        <a:solidFill>
          <a:srgbClr val="052049"/>
        </a:solidFill>
        <a:latin typeface="+mj-lt"/>
        <a:ea typeface="+mn-ea"/>
        <a:cs typeface="Arial" pitchFamily="34" charset="0"/>
      </a:defRPr>
    </a:lvl1pPr>
    <a:lvl2pPr marL="285750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100" kern="1200">
        <a:solidFill>
          <a:srgbClr val="052049"/>
        </a:solidFill>
        <a:latin typeface="+mj-lt"/>
        <a:ea typeface="+mn-ea"/>
        <a:cs typeface="Arial" pitchFamily="34" charset="0"/>
      </a:defRPr>
    </a:lvl2pPr>
    <a:lvl3pPr marL="403225" indent="-117475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3pPr>
    <a:lvl4pPr marL="569913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6846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10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5270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rgbClr val="052049"/>
              </a:solidFill>
              <a:effectLst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11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4683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12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3007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13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smtClean="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9546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2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6605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3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7660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4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4540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5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5499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6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6383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7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7144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8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5823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9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9739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6" y="421893"/>
            <a:ext cx="1981168" cy="5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73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idx="1"/>
          </p:nvPr>
        </p:nvSpPr>
        <p:spPr>
          <a:xfrm>
            <a:off x="459684" y="1401416"/>
            <a:ext cx="3824082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6"/>
          </p:nvPr>
        </p:nvSpPr>
        <p:spPr>
          <a:xfrm>
            <a:off x="4765730" y="1401416"/>
            <a:ext cx="3831618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32221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chemeClr val="tx2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79054717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rgbClr val="18A3AC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18A3A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rgbClr val="18A3AC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Position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38431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rgbClr val="178CCB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178CCB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rgbClr val="178CCB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6208254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</p:spPr>
        <p:txBody>
          <a:bodyPr anchor="ctr">
            <a:noAutofit/>
          </a:bodyPr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68220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rgbClr val="18A3AC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8342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rgbClr val="178CCB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178CC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9446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032663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785" y="2037522"/>
            <a:ext cx="1574426" cy="10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5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213" y="1884800"/>
            <a:ext cx="1374274" cy="13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67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659"/>
          <a:stretch/>
        </p:blipFill>
        <p:spPr>
          <a:xfrm>
            <a:off x="197709" y="257777"/>
            <a:ext cx="8946291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rgbClr val="178CCB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" y="375838"/>
            <a:ext cx="178308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6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">
    <p:bg>
      <p:bgPr>
        <a:solidFill>
          <a:srgbClr val="18A3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60" y="431037"/>
            <a:ext cx="1905905" cy="5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2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909" b="19488"/>
          <a:stretch/>
        </p:blipFill>
        <p:spPr>
          <a:xfrm rot="10800000">
            <a:off x="265170" y="201167"/>
            <a:ext cx="8891257" cy="638369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rgbClr val="052049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" y="375838"/>
            <a:ext cx="1783080" cy="495300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" b="15005"/>
          <a:stretch/>
        </p:blipFill>
        <p:spPr>
          <a:xfrm>
            <a:off x="241903" y="241902"/>
            <a:ext cx="8908541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" y="375838"/>
            <a:ext cx="1783080" cy="495300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Pr>
        <a:solidFill>
          <a:srgbClr val="052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5216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Navy">
    <p:bg>
      <p:bgPr>
        <a:solidFill>
          <a:srgbClr val="052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411012"/>
            <a:ext cx="8179904" cy="2952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2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200" indent="-231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75" indent="-231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400" indent="-231775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496870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– Navy">
    <p:bg>
      <p:bgPr>
        <a:solidFill>
          <a:srgbClr val="052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745278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Pr>
        <a:solidFill>
          <a:srgbClr val="052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57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Pr>
        <a:solidFill>
          <a:srgbClr val="052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52445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2892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Pr>
        <a:solidFill>
          <a:srgbClr val="052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3"/>
            <a:ext cx="3826840" cy="2853083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3"/>
            <a:ext cx="3826840" cy="2853083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4881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rgbClr val="18A3AC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rgbClr val="18A3AC"/>
              </a:buClr>
              <a:defRPr/>
            </a:lvl3pPr>
            <a:lvl4pPr>
              <a:buClr>
                <a:schemeClr val="tx1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79589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411012"/>
            <a:ext cx="8179904" cy="2952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2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200" indent="-231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75" indent="-231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400" indent="-231775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2103658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">
    <p:bg>
      <p:bgPr>
        <a:solidFill>
          <a:srgbClr val="178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rgbClr val="178CCB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3" y="366694"/>
            <a:ext cx="1905905" cy="5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3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52445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3"/>
            <a:ext cx="3826840" cy="2853083"/>
          </a:xfrm>
        </p:spPr>
        <p:txBody>
          <a:bodyPr/>
          <a:lstStyle>
            <a:lvl1pPr>
              <a:buClr>
                <a:srgbClr val="18A3AC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rgbClr val="18A3AC"/>
              </a:buClr>
              <a:defRPr/>
            </a:lvl3pPr>
            <a:lvl4pPr>
              <a:buClr>
                <a:schemeClr val="tx1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3"/>
            <a:ext cx="3826840" cy="2853083"/>
          </a:xfrm>
        </p:spPr>
        <p:txBody>
          <a:bodyPr/>
          <a:lstStyle>
            <a:lvl1pPr>
              <a:buClr>
                <a:srgbClr val="18A3AC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rgbClr val="18A3AC"/>
              </a:buClr>
              <a:defRPr/>
            </a:lvl3pPr>
            <a:lvl4pPr>
              <a:buClr>
                <a:schemeClr val="tx1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rgbClr val="178CCB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7321" y="12971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7" y="9144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18A3A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rgbClr val="18A3A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rgbClr val="90BD3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47674" y="12971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90BD3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rgbClr val="90BD3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rgbClr val="178CCB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rgbClr val="90BD3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Pr>
        <a:solidFill>
          <a:srgbClr val="052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032663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28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213" y="1884800"/>
            <a:ext cx="1374274" cy="13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Pr>
        <a:solidFill>
          <a:srgbClr val="052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3" y="426040"/>
            <a:ext cx="1905905" cy="5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1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580" y="2015504"/>
            <a:ext cx="1615440" cy="1615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1904"/>
            <a:ext cx="6149580" cy="374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2" t="15724" r="302"/>
          <a:stretch/>
        </p:blipFill>
        <p:spPr>
          <a:xfrm>
            <a:off x="6149580" y="-9111"/>
            <a:ext cx="2994420" cy="2024615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14" y="2015504"/>
            <a:ext cx="1615440" cy="16154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4" y="1257300"/>
            <a:ext cx="6387246" cy="388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46" y="0"/>
            <a:ext cx="2374007" cy="2015504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170" y="2015504"/>
            <a:ext cx="1615440" cy="1615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4" y="1257300"/>
            <a:ext cx="6387246" cy="388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" y="1"/>
            <a:ext cx="2746125" cy="2015504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542644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 hasCustomPrompt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262817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ub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593022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592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37931"/>
            <a:ext cx="8587407" cy="406510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329067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318750"/>
            <a:ext cx="8173580" cy="45858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0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5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365125" y="468756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77"/>
          <p:cNvSpPr>
            <a:spLocks/>
          </p:cNvSpPr>
          <p:nvPr userDrawn="1"/>
        </p:nvSpPr>
        <p:spPr bwMode="auto">
          <a:xfrm>
            <a:off x="8393113" y="4800600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5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4001" r:id="rId4"/>
    <p:sldLayoutId id="2147483984" r:id="rId5"/>
    <p:sldLayoutId id="2147483985" r:id="rId6"/>
    <p:sldLayoutId id="2147483983" r:id="rId7"/>
    <p:sldLayoutId id="2147483982" r:id="rId8"/>
    <p:sldLayoutId id="2147483986" r:id="rId9"/>
    <p:sldLayoutId id="2147483999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75" indent="-295275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8416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222250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63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defRPr lang="en-US" sz="14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318750"/>
            <a:ext cx="8173580" cy="4585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0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5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468756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77"/>
          <p:cNvSpPr>
            <a:spLocks/>
          </p:cNvSpPr>
          <p:nvPr userDrawn="1"/>
        </p:nvSpPr>
        <p:spPr bwMode="auto">
          <a:xfrm>
            <a:off x="8393113" y="4800600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395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72" r:id="rId2"/>
    <p:sldLayoutId id="2147483976" r:id="rId3"/>
    <p:sldLayoutId id="2147483944" r:id="rId4"/>
    <p:sldLayoutId id="2147483947" r:id="rId5"/>
    <p:sldLayoutId id="2147483952" r:id="rId6"/>
    <p:sldLayoutId id="2147483951" r:id="rId7"/>
    <p:sldLayoutId id="2147483953" r:id="rId8"/>
    <p:sldLayoutId id="2147484000" r:id="rId9"/>
    <p:sldLayoutId id="2147483949" r:id="rId10"/>
    <p:sldLayoutId id="2147483950" r:id="rId11"/>
    <p:sldLayoutId id="2147483960" r:id="rId12"/>
    <p:sldLayoutId id="2147483961" r:id="rId13"/>
    <p:sldLayoutId id="2147483966" r:id="rId14"/>
    <p:sldLayoutId id="2147483967" r:id="rId15"/>
    <p:sldLayoutId id="2147483968" r:id="rId16"/>
    <p:sldLayoutId id="2147483969" r:id="rId17"/>
    <p:sldLayoutId id="2147483970" r:id="rId18"/>
    <p:sldLayoutId id="2147483971" r:id="rId19"/>
    <p:sldLayoutId id="2147483954" r:id="rId20"/>
    <p:sldLayoutId id="2147483959" r:id="rId21"/>
    <p:sldLayoutId id="2147484002" r:id="rId22"/>
    <p:sldLayoutId id="2147484003" r:id="rId23"/>
    <p:sldLayoutId id="2147484004" r:id="rId24"/>
  </p:sldLayoutIdLst>
  <p:transition>
    <p:fade/>
  </p:transition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75" indent="-295275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18A3AC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84163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18A3AC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222250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63" indent="-227013" algn="l" defTabSz="640080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Self-Care Survey Results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84274" y="3355288"/>
            <a:ext cx="4191461" cy="847744"/>
          </a:xfrm>
        </p:spPr>
        <p:txBody>
          <a:bodyPr/>
          <a:lstStyle/>
          <a:p>
            <a:r>
              <a:rPr lang="en-US" dirty="0" smtClean="0"/>
              <a:t>Keiko Miyahara, RDH, MS</a:t>
            </a:r>
          </a:p>
          <a:p>
            <a:r>
              <a:rPr lang="en-US" dirty="0" smtClean="0"/>
              <a:t>Keiko.Miyahara@ucsf.edu</a:t>
            </a:r>
            <a:endParaRPr lang="en-US" dirty="0"/>
          </a:p>
          <a:p>
            <a:r>
              <a:rPr lang="en-US" dirty="0" smtClean="0"/>
              <a:t>June 4,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5612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57202" y="695740"/>
            <a:ext cx="8169964" cy="767300"/>
          </a:xfrm>
        </p:spPr>
        <p:txBody>
          <a:bodyPr/>
          <a:lstStyle/>
          <a:p>
            <a:pPr algn="ctr"/>
            <a:r>
              <a:rPr lang="en-US" dirty="0" smtClean="0"/>
              <a:t>How has COVID-19 changed the forms of communication </a:t>
            </a:r>
            <a:endParaRPr lang="en-US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933842103"/>
              </p:ext>
            </p:extLst>
          </p:nvPr>
        </p:nvGraphicFramePr>
        <p:xfrm>
          <a:off x="963168" y="1255776"/>
          <a:ext cx="6096000" cy="3450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407656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Impacts of COVID -19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Limited capacity, decrease in staff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Uncertainty of when and how  schools will open </a:t>
            </a:r>
          </a:p>
          <a:p>
            <a:endParaRPr lang="en-US" dirty="0" smtClean="0"/>
          </a:p>
          <a:p>
            <a:r>
              <a:rPr lang="en-US" dirty="0" smtClean="0"/>
              <a:t>Long -Term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Find alternative ways to deliver oral health promotion to children if providers are not allowed in schools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“Train the trainer” for teachers - virtual oral health lessons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Messaging to schools on how to provide </a:t>
            </a:r>
            <a:r>
              <a:rPr lang="en-US" dirty="0" smtClean="0"/>
              <a:t>oral health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Resume preventive services and educational programs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3585" y="318750"/>
            <a:ext cx="8173580" cy="973602"/>
          </a:xfrm>
        </p:spPr>
        <p:txBody>
          <a:bodyPr/>
          <a:lstStyle/>
          <a:p>
            <a:pPr algn="ctr"/>
            <a:r>
              <a:rPr lang="en-US" dirty="0" smtClean="0"/>
              <a:t>Impacts of COVID-19 on School Programs and Long-Term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301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47261" y="672318"/>
            <a:ext cx="8179904" cy="3968623"/>
          </a:xfrm>
        </p:spPr>
        <p:txBody>
          <a:bodyPr>
            <a:noAutofit/>
          </a:bodyPr>
          <a:lstStyle/>
          <a:p>
            <a:pPr lvl="0"/>
            <a:r>
              <a:rPr lang="en-US" sz="1200" dirty="0" smtClean="0"/>
              <a:t>COVID-19 Documents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	</a:t>
            </a:r>
            <a:r>
              <a:rPr lang="en-US" sz="1200" dirty="0" smtClean="0"/>
              <a:t>Dental safety 101 for dental providers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	</a:t>
            </a:r>
            <a:r>
              <a:rPr lang="en-US" sz="1200" dirty="0" smtClean="0"/>
              <a:t>How to incorporate COVID-19 information into media </a:t>
            </a:r>
            <a:r>
              <a:rPr lang="en-US" sz="1200" dirty="0"/>
              <a:t>messages and oral health literacy </a:t>
            </a:r>
            <a:r>
              <a:rPr lang="en-US" sz="1200" dirty="0" smtClean="0"/>
              <a:t>campaigns</a:t>
            </a:r>
          </a:p>
          <a:p>
            <a:pPr lvl="0"/>
            <a:r>
              <a:rPr lang="en-US" sz="1200" dirty="0" smtClean="0"/>
              <a:t>Social Media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	</a:t>
            </a:r>
            <a:r>
              <a:rPr lang="en-US" sz="1200" dirty="0" smtClean="0"/>
              <a:t>Messages and images for </a:t>
            </a:r>
            <a:r>
              <a:rPr lang="en-US" sz="1200" dirty="0"/>
              <a:t>county </a:t>
            </a:r>
            <a:r>
              <a:rPr lang="en-US" sz="1200" dirty="0" smtClean="0"/>
              <a:t>websites </a:t>
            </a:r>
            <a:r>
              <a:rPr lang="en-US" sz="1200" dirty="0"/>
              <a:t>/or give to schools to post on their </a:t>
            </a:r>
            <a:r>
              <a:rPr lang="en-US" sz="1200" dirty="0" smtClean="0"/>
              <a:t>websites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	How to create video on oral health promotion to be posted on school websites </a:t>
            </a:r>
            <a:r>
              <a:rPr lang="en-US" sz="1200" dirty="0"/>
              <a:t>  </a:t>
            </a:r>
          </a:p>
          <a:p>
            <a:r>
              <a:rPr lang="en-US" sz="1200" dirty="0"/>
              <a:t>KOHA and </a:t>
            </a:r>
            <a:r>
              <a:rPr lang="en-US" sz="1200" dirty="0" smtClean="0"/>
              <a:t>SBSP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	Ideas on KOHA when services are limited, how to move SBSP and KOHA forward when schools have other </a:t>
            </a:r>
            <a:r>
              <a:rPr lang="en-US" sz="1200" dirty="0" smtClean="0"/>
              <a:t> 	priorities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	Guidance </a:t>
            </a:r>
            <a:r>
              <a:rPr lang="en-US" sz="1200" dirty="0"/>
              <a:t>on new ways of implementing school based oral health activities</a:t>
            </a:r>
          </a:p>
          <a:p>
            <a:r>
              <a:rPr lang="en-US" sz="1200" dirty="0" smtClean="0"/>
              <a:t>Fluoridation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Training modules for water operators</a:t>
            </a:r>
          </a:p>
          <a:p>
            <a:r>
              <a:rPr lang="en-US" sz="1200" dirty="0"/>
              <a:t> </a:t>
            </a:r>
            <a:r>
              <a:rPr lang="en-US" sz="1200" dirty="0" smtClean="0"/>
              <a:t>Tobacco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	</a:t>
            </a:r>
            <a:r>
              <a:rPr lang="en-US" sz="1200" dirty="0" smtClean="0"/>
              <a:t>Virtual </a:t>
            </a:r>
            <a:r>
              <a:rPr lang="en-US" sz="1200" dirty="0"/>
              <a:t>training on tobacco cessation, with CE </a:t>
            </a:r>
            <a:r>
              <a:rPr lang="en-US" sz="1200" dirty="0" smtClean="0"/>
              <a:t>credits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 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Resources Requested by LOHPs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591640" y="4852988"/>
            <a:ext cx="4311650" cy="103187"/>
          </a:xfrm>
        </p:spPr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324229" y="4852988"/>
            <a:ext cx="246063" cy="115887"/>
          </a:xfrm>
        </p:spPr>
        <p:txBody>
          <a:bodyPr/>
          <a:lstStyle/>
          <a:p>
            <a:fld id="{7BCC8D0D-EAEC-449D-9161-023DFF90F2E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606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4852988"/>
            <a:ext cx="4311650" cy="103187"/>
          </a:xfrm>
        </p:spPr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4840288"/>
            <a:ext cx="246063" cy="115887"/>
          </a:xfrm>
        </p:spPr>
        <p:txBody>
          <a:bodyPr/>
          <a:lstStyle/>
          <a:p>
            <a:fld id="{7BCC8D0D-EAEC-449D-9161-023DFF90F2E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908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Survey sent out on May 12</a:t>
            </a:r>
            <a:r>
              <a:rPr lang="en-US" baseline="30000" dirty="0" smtClean="0"/>
              <a:t>th</a:t>
            </a:r>
            <a:r>
              <a:rPr lang="en-US" dirty="0" smtClean="0"/>
              <a:t>, closed on May 26</a:t>
            </a:r>
            <a:r>
              <a:rPr lang="en-US" baseline="30000" dirty="0" smtClean="0"/>
              <a:t>th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13 questions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35 counties have responded, response rate 58%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63591"/>
            <a:ext cx="8173580" cy="458587"/>
          </a:xfrm>
        </p:spPr>
        <p:txBody>
          <a:bodyPr/>
          <a:lstStyle/>
          <a:p>
            <a:pPr algn="ctr"/>
            <a:r>
              <a:rPr lang="en-US" dirty="0" smtClean="0"/>
              <a:t>Survey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342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8150" y="0"/>
            <a:ext cx="8173580" cy="973618"/>
          </a:xfrm>
        </p:spPr>
        <p:txBody>
          <a:bodyPr/>
          <a:lstStyle/>
          <a:p>
            <a:pPr algn="ctr"/>
            <a:r>
              <a:rPr lang="en-US" dirty="0" smtClean="0"/>
              <a:t>LOHP and School District Collaborations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760464"/>
              </p:ext>
            </p:extLst>
          </p:nvPr>
        </p:nvGraphicFramePr>
        <p:xfrm>
          <a:off x="1338307" y="1570751"/>
          <a:ext cx="6603636" cy="2635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2461">
                  <a:extLst>
                    <a:ext uri="{9D8B030D-6E8A-4147-A177-3AD203B41FA5}">
                      <a16:colId xmlns:a16="http://schemas.microsoft.com/office/drawing/2014/main" val="504841989"/>
                    </a:ext>
                  </a:extLst>
                </a:gridCol>
                <a:gridCol w="3321175">
                  <a:extLst>
                    <a:ext uri="{9D8B030D-6E8A-4147-A177-3AD203B41FA5}">
                      <a16:colId xmlns:a16="http://schemas.microsoft.com/office/drawing/2014/main" val="2592790819"/>
                    </a:ext>
                  </a:extLst>
                </a:gridCol>
              </a:tblGrid>
              <a:tr h="67643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School Districts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LOHPs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03867"/>
                  </a:ext>
                </a:extLst>
              </a:tr>
              <a:tr h="39190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989628"/>
                  </a:ext>
                </a:extLst>
              </a:tr>
              <a:tr h="39190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1-3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697908"/>
                  </a:ext>
                </a:extLst>
              </a:tr>
              <a:tr h="39190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4-6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344333"/>
                  </a:ext>
                </a:extLst>
              </a:tr>
              <a:tr h="39190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7-9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174391"/>
                  </a:ext>
                </a:extLst>
              </a:tr>
              <a:tr h="39190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or more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14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99361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3585" y="318750"/>
            <a:ext cx="8173580" cy="876066"/>
          </a:xfrm>
        </p:spPr>
        <p:txBody>
          <a:bodyPr/>
          <a:lstStyle/>
          <a:p>
            <a:pPr algn="ctr"/>
            <a:r>
              <a:rPr lang="en-US" dirty="0" smtClean="0"/>
              <a:t>LOHP Currently Engaged in Oral Health Activities</a:t>
            </a:r>
            <a:endParaRPr lang="en-US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687686794"/>
              </p:ext>
            </p:extLst>
          </p:nvPr>
        </p:nvGraphicFramePr>
        <p:xfrm>
          <a:off x="0" y="555128"/>
          <a:ext cx="7855924" cy="428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51845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72105" y="58719"/>
            <a:ext cx="8173580" cy="713216"/>
          </a:xfrm>
        </p:spPr>
        <p:txBody>
          <a:bodyPr/>
          <a:lstStyle/>
          <a:p>
            <a:pPr algn="ctr"/>
            <a:r>
              <a:rPr lang="en-US" dirty="0" smtClean="0"/>
              <a:t>Types of Oral Health Activities</a:t>
            </a:r>
            <a:endParaRPr lang="en-US" dirty="0"/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445493668"/>
              </p:ext>
            </p:extLst>
          </p:nvPr>
        </p:nvGraphicFramePr>
        <p:xfrm>
          <a:off x="1110004" y="539750"/>
          <a:ext cx="6497782" cy="4300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75964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Updating dental provider service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Sending updated oral health education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Supporting dental referral and coordination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Developing and integrating oral health lessons into school curriculum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Acclimating to virtual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Adding oral health resources and videos on county websites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3585" y="318750"/>
            <a:ext cx="8173580" cy="817719"/>
          </a:xfrm>
        </p:spPr>
        <p:txBody>
          <a:bodyPr/>
          <a:lstStyle/>
          <a:p>
            <a:pPr algn="ctr"/>
            <a:r>
              <a:rPr lang="en-US" dirty="0" smtClean="0"/>
              <a:t>Plans or Ideas to Implement During the Pause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24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3585" y="318750"/>
            <a:ext cx="8173580" cy="738350"/>
          </a:xfrm>
        </p:spPr>
        <p:txBody>
          <a:bodyPr/>
          <a:lstStyle/>
          <a:p>
            <a:pPr algn="ctr"/>
            <a:r>
              <a:rPr lang="en-US" dirty="0" smtClean="0"/>
              <a:t>LOHP Staff Helping with COVID-19 Activities</a:t>
            </a:r>
            <a:endParaRPr lang="en-US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54982509"/>
              </p:ext>
            </p:extLst>
          </p:nvPr>
        </p:nvGraphicFramePr>
        <p:xfrm>
          <a:off x="930880" y="1019691"/>
          <a:ext cx="7218989" cy="3503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86891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Community Partners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 smtClean="0"/>
              <a:t>Active Collaboration with the Following </a:t>
            </a:r>
            <a:r>
              <a:rPr lang="en-US" dirty="0"/>
              <a:t>O</a:t>
            </a:r>
            <a:r>
              <a:rPr lang="en-US" dirty="0" smtClean="0"/>
              <a:t>rganizations</a:t>
            </a:r>
            <a:endParaRPr lang="en-US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254174429"/>
              </p:ext>
            </p:extLst>
          </p:nvPr>
        </p:nvGraphicFramePr>
        <p:xfrm>
          <a:off x="272105" y="1289928"/>
          <a:ext cx="8067223" cy="355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806550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Self - Care Survey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Funding for Materials</a:t>
            </a:r>
            <a:endParaRPr lang="en-US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833375328"/>
              </p:ext>
            </p:extLst>
          </p:nvPr>
        </p:nvGraphicFramePr>
        <p:xfrm>
          <a:off x="1492375" y="548043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808100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CSF Class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D9C2AF2E-EB53-994D-B007-E3AEEE4B0E8B}"/>
    </a:ext>
  </a:extLst>
</a:theme>
</file>

<file path=ppt/theme/theme2.xml><?xml version="1.0" encoding="utf-8"?>
<a:theme xmlns:a="http://schemas.openxmlformats.org/drawingml/2006/main" name="UCSF Contemporar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5AF78529-A89B-1E41-BE10-0E2BEF66F84E}"/>
    </a:ext>
  </a:extLst>
</a:theme>
</file>

<file path=ppt/theme/theme3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686649-89C0-47C3-BB59-3DECE68F3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DB48DB2A-A2BB-49B9-B517-04CB45F2482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e3_UCSF-16x9-FontA_Draft4 (1)</Template>
  <TotalTime>4236</TotalTime>
  <Words>518</Words>
  <Application>Microsoft Office PowerPoint</Application>
  <PresentationFormat>On-screen Show (16:9)</PresentationFormat>
  <Paragraphs>129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.AppleSystemUIFont</vt:lpstr>
      <vt:lpstr>Arial</vt:lpstr>
      <vt:lpstr>Garamond</vt:lpstr>
      <vt:lpstr>LucidaGrande</vt:lpstr>
      <vt:lpstr>Wingdings</vt:lpstr>
      <vt:lpstr>UCSF Classic</vt:lpstr>
      <vt:lpstr>UCSF Contemporary</vt:lpstr>
      <vt:lpstr>Self-Care Survey Results</vt:lpstr>
      <vt:lpstr>Survey Data</vt:lpstr>
      <vt:lpstr>LOHP and School District Collaborations</vt:lpstr>
      <vt:lpstr>LOHP Currently Engaged in Oral Health Activities</vt:lpstr>
      <vt:lpstr>Types of Oral Health Activities</vt:lpstr>
      <vt:lpstr>Plans or Ideas to Implement During the Pause </vt:lpstr>
      <vt:lpstr>LOHP Staff Helping with COVID-19 Activities</vt:lpstr>
      <vt:lpstr>Community Partners</vt:lpstr>
      <vt:lpstr>Funding for Materials</vt:lpstr>
      <vt:lpstr>Communication</vt:lpstr>
      <vt:lpstr>Impacts of COVID-19 on School Programs and Long-Term Plans</vt:lpstr>
      <vt:lpstr>Resources Requested by LOHPs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your template!</dc:title>
  <dc:subject>Presentation Template</dc:subject>
  <dc:creator>Microsoft Office User</dc:creator>
  <dc:description>Derek MacDavid | derek@bigpicdesign.com</dc:description>
  <cp:lastModifiedBy>Miyahara, Keiko</cp:lastModifiedBy>
  <cp:revision>193</cp:revision>
  <dcterms:created xsi:type="dcterms:W3CDTF">2017-04-18T17:07:44Z</dcterms:created>
  <dcterms:modified xsi:type="dcterms:W3CDTF">2020-06-09T19:12:56Z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