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96" r:id="rId3"/>
    <p:sldId id="746" r:id="rId4"/>
    <p:sldId id="748" r:id="rId5"/>
    <p:sldId id="765" r:id="rId6"/>
    <p:sldId id="770" r:id="rId7"/>
    <p:sldId id="771" r:id="rId8"/>
    <p:sldId id="772" r:id="rId9"/>
    <p:sldId id="773" r:id="rId10"/>
    <p:sldId id="774" r:id="rId11"/>
    <p:sldId id="769" r:id="rId12"/>
    <p:sldId id="747" r:id="rId13"/>
    <p:sldId id="749" r:id="rId14"/>
    <p:sldId id="762" r:id="rId15"/>
    <p:sldId id="764" r:id="rId16"/>
    <p:sldId id="755" r:id="rId17"/>
    <p:sldId id="753" r:id="rId18"/>
    <p:sldId id="754" r:id="rId19"/>
    <p:sldId id="756" r:id="rId20"/>
    <p:sldId id="757" r:id="rId21"/>
    <p:sldId id="760" r:id="rId22"/>
    <p:sldId id="763" r:id="rId23"/>
    <p:sldId id="766" r:id="rId24"/>
    <p:sldId id="758" r:id="rId25"/>
    <p:sldId id="768" r:id="rId26"/>
    <p:sldId id="7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AB"/>
    <a:srgbClr val="FFD071"/>
    <a:srgbClr val="FFDC97"/>
    <a:srgbClr val="FFD581"/>
    <a:srgbClr val="C95A07"/>
    <a:srgbClr val="88B6E0"/>
    <a:srgbClr val="A1C6E7"/>
    <a:srgbClr val="69A4D9"/>
    <a:srgbClr val="7EB0D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18" autoAdjust="0"/>
    <p:restoredTop sz="94660"/>
  </p:normalViewPr>
  <p:slideViewPr>
    <p:cSldViewPr snapToGrid="0">
      <p:cViewPr varScale="1">
        <p:scale>
          <a:sx n="96" d="100"/>
          <a:sy n="96" d="100"/>
        </p:scale>
        <p:origin x="84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F8B8-DB63-461A-A113-1C6984F1182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269B-5958-4F8C-A115-BF2BB8EA2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0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F8B8-DB63-461A-A113-1C6984F1182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269B-5958-4F8C-A115-BF2BB8EA2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4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F8B8-DB63-461A-A113-1C6984F1182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269B-5958-4F8C-A115-BF2BB8EA2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3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F8B8-DB63-461A-A113-1C6984F1182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269B-5958-4F8C-A115-BF2BB8EA2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3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F8B8-DB63-461A-A113-1C6984F1182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269B-5958-4F8C-A115-BF2BB8EA2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7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F8B8-DB63-461A-A113-1C6984F1182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269B-5958-4F8C-A115-BF2BB8EA2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6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F8B8-DB63-461A-A113-1C6984F1182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269B-5958-4F8C-A115-BF2BB8EA2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2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F8B8-DB63-461A-A113-1C6984F1182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269B-5958-4F8C-A115-BF2BB8EA2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3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F8B8-DB63-461A-A113-1C6984F1182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269B-5958-4F8C-A115-BF2BB8EA2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1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F8B8-DB63-461A-A113-1C6984F1182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269B-5958-4F8C-A115-BF2BB8EA2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F8B8-DB63-461A-A113-1C6984F1182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269B-5958-4F8C-A115-BF2BB8EA2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1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AF8B8-DB63-461A-A113-1C6984F1182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5269B-5958-4F8C-A115-BF2BB8EA2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5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5563673"/>
          </a:xfrm>
          <a:prstGeom prst="rect">
            <a:avLst/>
          </a:prstGeom>
          <a:solidFill>
            <a:srgbClr val="FFE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056" y="1413674"/>
            <a:ext cx="5159663" cy="3087561"/>
          </a:xfrm>
        </p:spPr>
        <p:txBody>
          <a:bodyPr>
            <a:noAutofit/>
          </a:bodyPr>
          <a:lstStyle/>
          <a:p>
            <a:pPr algn="l"/>
            <a:r>
              <a:rPr lang="en-US" sz="41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KOHA helps to put California children on a path toward healthy and successful lives</a:t>
            </a:r>
            <a:endParaRPr lang="en-US" sz="4100" spc="-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60136"/>
            <a:ext cx="12196292" cy="1116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08576" y="5861304"/>
            <a:ext cx="7027605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 of Presenter, Credentials Go Here]</a:t>
            </a:r>
          </a:p>
          <a:p>
            <a:pPr algn="r"/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[Audience/Conference and Date Go Here]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624" y="314422"/>
            <a:ext cx="114493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90" dirty="0" smtClean="0">
                <a:solidFill>
                  <a:srgbClr val="00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Planting the seeds for educational success</a:t>
            </a:r>
            <a:endParaRPr lang="en-US" sz="4400" b="1" spc="-90" dirty="0">
              <a:solidFill>
                <a:srgbClr val="001F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09" y="5769864"/>
            <a:ext cx="3124864" cy="822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18"/>
          <a:stretch/>
        </p:blipFill>
        <p:spPr>
          <a:xfrm>
            <a:off x="6080760" y="1216152"/>
            <a:ext cx="5473521" cy="4173076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806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200599" y="1630287"/>
            <a:ext cx="4932608" cy="4129624"/>
            <a:chOff x="6619741" y="1789241"/>
            <a:chExt cx="4932608" cy="41296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9741" y="2550825"/>
              <a:ext cx="4645152" cy="336804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0238704" y="1789241"/>
              <a:ext cx="1313645" cy="12906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endCxn id="10" idx="2"/>
            </p:cNvCxnSpPr>
            <p:nvPr/>
          </p:nvCxnSpPr>
          <p:spPr>
            <a:xfrm flipV="1">
              <a:off x="8809149" y="2434545"/>
              <a:ext cx="1429555" cy="385942"/>
            </a:xfrm>
            <a:prstGeom prst="line">
              <a:avLst/>
            </a:prstGeom>
            <a:ln w="3714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0" y="182880"/>
            <a:ext cx="12192000" cy="833263"/>
            <a:chOff x="0" y="246888"/>
            <a:chExt cx="12192000" cy="833263"/>
          </a:xfrm>
        </p:grpSpPr>
        <p:sp>
          <p:nvSpPr>
            <p:cNvPr id="11" name="Rectangle 10"/>
            <p:cNvSpPr/>
            <p:nvPr/>
          </p:nvSpPr>
          <p:spPr>
            <a:xfrm>
              <a:off x="0" y="246888"/>
              <a:ext cx="12192000" cy="833263"/>
            </a:xfrm>
            <a:prstGeom prst="rect">
              <a:avLst/>
            </a:prstGeom>
            <a:solidFill>
              <a:srgbClr val="002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79" y="320040"/>
              <a:ext cx="113694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spc="-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Prevention can save families money</a:t>
              </a:r>
              <a:endParaRPr lang="en-US" sz="40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169325"/>
            <a:ext cx="12192000" cy="688675"/>
            <a:chOff x="0" y="6169325"/>
            <a:chExt cx="12192000" cy="6886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98" y="6169325"/>
              <a:ext cx="1922708" cy="505974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001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960120" y="1280160"/>
            <a:ext cx="95524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699BFF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private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dental insurance for their children can pay hundreds or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thousands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dollars out of pocket to treat tooth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2386025" y="6236208"/>
            <a:ext cx="8187530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85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Sources: </a:t>
            </a:r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Vujicic </a:t>
            </a:r>
            <a:r>
              <a:rPr lang="en-US" sz="8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 Yarbrough C. Estimating Premium and Out-of-Pocket Outlays Under All Child Dental Coverage Options in the Federally Facilitated Marketplace. The Journal of Pediatrics 2017; 182, </a:t>
            </a:r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349-355; </a:t>
            </a:r>
            <a:r>
              <a:rPr lang="en-US" sz="8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data on the lifetime cost of decay were from Delta Dental of California, cited by the Children’s Dental Health Project, accessed at https://</a:t>
            </a:r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www.cdhp.org/state-of-dental-health/schoolandbeyond)</a:t>
            </a:r>
            <a:endParaRPr lang="en-US" sz="85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0120" y="2615184"/>
            <a:ext cx="524047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699BFF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699BF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Dental fillings don’t last forever. They eventually must be repaired or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replaced. The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lifetime costs of a single decayed tooth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reach up to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6,105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851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12192000" cy="5872766"/>
          </a:xfrm>
          <a:prstGeom prst="rect">
            <a:avLst/>
          </a:prstGeom>
          <a:solidFill>
            <a:srgbClr val="FFE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2920" y="347472"/>
            <a:ext cx="72759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90" dirty="0" smtClean="0">
                <a:solidFill>
                  <a:srgbClr val="00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What does KOHA</a:t>
            </a:r>
          </a:p>
          <a:p>
            <a:r>
              <a:rPr lang="en-US" sz="4400" b="1" spc="-90" dirty="0">
                <a:solidFill>
                  <a:srgbClr val="00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b="1" spc="-90" dirty="0" smtClean="0">
                <a:solidFill>
                  <a:srgbClr val="00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90" dirty="0" smtClean="0">
                <a:solidFill>
                  <a:srgbClr val="00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-90" dirty="0" smtClean="0">
                <a:solidFill>
                  <a:srgbClr val="00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 parents to do?</a:t>
            </a:r>
            <a:endParaRPr lang="en-US" sz="4400" b="1" spc="-90" dirty="0">
              <a:solidFill>
                <a:srgbClr val="001F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6169325"/>
            <a:ext cx="12192000" cy="688675"/>
            <a:chOff x="0" y="6169325"/>
            <a:chExt cx="12192000" cy="68867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98" y="6169325"/>
              <a:ext cx="1922708" cy="50597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001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85216" y="310896"/>
            <a:ext cx="887437" cy="1600438"/>
            <a:chOff x="502920" y="310896"/>
            <a:chExt cx="887437" cy="1600438"/>
          </a:xfrm>
        </p:grpSpPr>
        <p:sp>
          <p:nvSpPr>
            <p:cNvPr id="3" name="Round Single Corner Rectangle 2"/>
            <p:cNvSpPr/>
            <p:nvPr/>
          </p:nvSpPr>
          <p:spPr>
            <a:xfrm>
              <a:off x="502920" y="489397"/>
              <a:ext cx="887437" cy="1210614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502920" y="310896"/>
              <a:ext cx="883575" cy="160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9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32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82880"/>
            <a:ext cx="12192000" cy="833263"/>
            <a:chOff x="0" y="246888"/>
            <a:chExt cx="12192000" cy="833263"/>
          </a:xfrm>
        </p:grpSpPr>
        <p:sp>
          <p:nvSpPr>
            <p:cNvPr id="11" name="Rectangle 10"/>
            <p:cNvSpPr/>
            <p:nvPr/>
          </p:nvSpPr>
          <p:spPr>
            <a:xfrm>
              <a:off x="0" y="246888"/>
              <a:ext cx="12192000" cy="833263"/>
            </a:xfrm>
            <a:prstGeom prst="rect">
              <a:avLst/>
            </a:prstGeom>
            <a:solidFill>
              <a:srgbClr val="002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79" y="320040"/>
              <a:ext cx="113694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spc="-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The goal behind the KOHA</a:t>
              </a:r>
              <a:endParaRPr lang="en-US" sz="40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169325"/>
            <a:ext cx="12192000" cy="688675"/>
            <a:chOff x="0" y="6169325"/>
            <a:chExt cx="12192000" cy="6886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98" y="6169325"/>
              <a:ext cx="1922708" cy="505974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001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963167" y="1280160"/>
            <a:ext cx="990660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2C158D"/>
              </a:buClr>
            </a:pP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Lowering student absenteeism was a major reason why</a:t>
            </a:r>
            <a:endParaRPr lang="en-US" sz="3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3167" y="1773936"/>
            <a:ext cx="4032983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  <a:buClr>
                <a:srgbClr val="4382FF"/>
              </a:buClr>
            </a:pP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legislators voted in 2005 to </a:t>
            </a: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</a:t>
            </a: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Kindergarten Oral Health Assessment (</a:t>
            </a: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KOHA).</a:t>
            </a:r>
            <a:endParaRPr lang="en-US" sz="3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8"/>
          <a:stretch/>
        </p:blipFill>
        <p:spPr>
          <a:xfrm>
            <a:off x="5112060" y="1984248"/>
            <a:ext cx="6118318" cy="427164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1466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82880"/>
            <a:ext cx="12192000" cy="833263"/>
            <a:chOff x="0" y="246888"/>
            <a:chExt cx="12192000" cy="833263"/>
          </a:xfrm>
        </p:grpSpPr>
        <p:sp>
          <p:nvSpPr>
            <p:cNvPr id="11" name="Rectangle 10"/>
            <p:cNvSpPr/>
            <p:nvPr/>
          </p:nvSpPr>
          <p:spPr>
            <a:xfrm>
              <a:off x="0" y="246888"/>
              <a:ext cx="12192000" cy="833263"/>
            </a:xfrm>
            <a:prstGeom prst="rect">
              <a:avLst/>
            </a:prstGeom>
            <a:solidFill>
              <a:srgbClr val="002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79" y="320040"/>
              <a:ext cx="113694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spc="-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What KOHA requires</a:t>
              </a:r>
              <a:endParaRPr lang="en-US" sz="40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169325"/>
            <a:ext cx="12192000" cy="688675"/>
            <a:chOff x="0" y="6169325"/>
            <a:chExt cx="12192000" cy="6886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98" y="6169325"/>
              <a:ext cx="1922708" cy="505974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001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1021103" y="1338216"/>
            <a:ext cx="9552452" cy="4052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2000"/>
              </a:spcAft>
              <a:buClr>
                <a:srgbClr val="4382FF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children must have a dental checkup by May 31 of the year when they enter their first year in public school (kindergarten or 1st grade).</a:t>
            </a:r>
          </a:p>
          <a:p>
            <a:pPr marL="457200" indent="-457200">
              <a:spcAft>
                <a:spcPts val="2000"/>
              </a:spcAft>
              <a:buClr>
                <a:srgbClr val="4382FF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Dental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evaluations that have happened within the 12 months before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child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enters school also meet this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requirement.</a:t>
            </a:r>
          </a:p>
          <a:p>
            <a:pPr marL="457200" indent="-457200">
              <a:spcAft>
                <a:spcPts val="2000"/>
              </a:spcAft>
              <a:buClr>
                <a:srgbClr val="4382FF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school gives parents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required form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need to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with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 when the child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checkup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24158" y="6321356"/>
            <a:ext cx="714368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85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Kindergarten </a:t>
            </a:r>
            <a:r>
              <a:rPr lang="en-US" sz="8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Health </a:t>
            </a:r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Requirement. California Dental Association. Accessed at </a:t>
            </a:r>
            <a:r>
              <a:rPr lang="en-US" sz="8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www.cda.org/public-resources/kindergarten-oral-health-requirement) </a:t>
            </a:r>
            <a:endParaRPr lang="en-US" sz="85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82880"/>
            <a:ext cx="12192000" cy="833263"/>
            <a:chOff x="0" y="246888"/>
            <a:chExt cx="12192000" cy="833263"/>
          </a:xfrm>
        </p:grpSpPr>
        <p:sp>
          <p:nvSpPr>
            <p:cNvPr id="11" name="Rectangle 10"/>
            <p:cNvSpPr/>
            <p:nvPr/>
          </p:nvSpPr>
          <p:spPr>
            <a:xfrm>
              <a:off x="0" y="246888"/>
              <a:ext cx="12192000" cy="833263"/>
            </a:xfrm>
            <a:prstGeom prst="rect">
              <a:avLst/>
            </a:prstGeom>
            <a:solidFill>
              <a:srgbClr val="002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79" y="320040"/>
              <a:ext cx="113694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spc="-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What KOHA requires</a:t>
              </a:r>
              <a:endParaRPr lang="en-US" sz="40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169325"/>
            <a:ext cx="12192000" cy="688675"/>
            <a:chOff x="0" y="6169325"/>
            <a:chExt cx="12192000" cy="6886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98" y="6169325"/>
              <a:ext cx="1922708" cy="505974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001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1021103" y="1338216"/>
            <a:ext cx="9372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  <a:buClr>
                <a:srgbClr val="4382FF"/>
              </a:buClr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parent/caregiver cannot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dental checkup for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child,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apply for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child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excused from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4158" y="6321356"/>
            <a:ext cx="714368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85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Kindergarten </a:t>
            </a:r>
            <a:r>
              <a:rPr lang="en-US" sz="8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Health </a:t>
            </a:r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Requirement. California Dental Association. Accessed at </a:t>
            </a:r>
            <a:r>
              <a:rPr lang="en-US" sz="8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www.cda.org/public-resources/kindergarten-oral-health-requirement) </a:t>
            </a:r>
            <a:endParaRPr lang="en-US" sz="85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5"/>
          <a:stretch/>
        </p:blipFill>
        <p:spPr>
          <a:xfrm>
            <a:off x="4837176" y="2432304"/>
            <a:ext cx="5452412" cy="3533286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021103" y="2212848"/>
            <a:ext cx="36925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  <a:buClr>
                <a:srgbClr val="4382FF"/>
              </a:buClr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requirement. This is done by filling out the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aiver form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separate sheet) and marking the reason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their child could not get the checkup.</a:t>
            </a:r>
          </a:p>
        </p:txBody>
      </p:sp>
    </p:spTree>
    <p:extLst>
      <p:ext uri="{BB962C8B-B14F-4D97-AF65-F5344CB8AC3E}">
        <p14:creationId xmlns:p14="http://schemas.microsoft.com/office/powerpoint/2010/main" val="92610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12192000" cy="5872766"/>
          </a:xfrm>
          <a:prstGeom prst="rect">
            <a:avLst/>
          </a:prstGeom>
          <a:solidFill>
            <a:srgbClr val="FFE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2920" y="347472"/>
            <a:ext cx="691531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90" dirty="0" smtClean="0">
                <a:solidFill>
                  <a:srgbClr val="00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200" b="1" spc="-90" dirty="0" smtClean="0">
                <a:solidFill>
                  <a:srgbClr val="00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-90" dirty="0" smtClean="0">
                <a:solidFill>
                  <a:srgbClr val="00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California’s</a:t>
            </a:r>
          </a:p>
          <a:p>
            <a:r>
              <a:rPr lang="en-US" sz="4400" b="1" spc="-90" dirty="0">
                <a:solidFill>
                  <a:srgbClr val="00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-90" dirty="0" smtClean="0">
                <a:solidFill>
                  <a:srgbClr val="00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200" b="1" spc="-90" dirty="0" smtClean="0">
                <a:solidFill>
                  <a:srgbClr val="00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-90" dirty="0" smtClean="0">
                <a:solidFill>
                  <a:srgbClr val="00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children, prevention</a:t>
            </a:r>
          </a:p>
          <a:p>
            <a:r>
              <a:rPr lang="en-US" sz="4400" b="1" spc="-90" dirty="0" smtClean="0">
                <a:solidFill>
                  <a:srgbClr val="00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start early. </a:t>
            </a:r>
            <a:r>
              <a:rPr lang="en-US" b="1" spc="-90" dirty="0" smtClean="0">
                <a:solidFill>
                  <a:srgbClr val="00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-90" dirty="0" smtClean="0">
                <a:solidFill>
                  <a:srgbClr val="00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what KOHA is all about.</a:t>
            </a:r>
            <a:endParaRPr lang="en-US" sz="4400" b="1" spc="-90" dirty="0">
              <a:solidFill>
                <a:srgbClr val="001F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6169325"/>
            <a:ext cx="12192000" cy="688675"/>
            <a:chOff x="0" y="6169325"/>
            <a:chExt cx="12192000" cy="68867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98" y="6169325"/>
              <a:ext cx="1922708" cy="50597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001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85216" y="310896"/>
            <a:ext cx="1042545" cy="1569660"/>
            <a:chOff x="502920" y="310896"/>
            <a:chExt cx="1042545" cy="1569660"/>
          </a:xfrm>
        </p:grpSpPr>
        <p:sp>
          <p:nvSpPr>
            <p:cNvPr id="10" name="Round Single Corner Rectangle 9"/>
            <p:cNvSpPr/>
            <p:nvPr/>
          </p:nvSpPr>
          <p:spPr>
            <a:xfrm>
              <a:off x="502920" y="489397"/>
              <a:ext cx="1042545" cy="1210614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4360" y="310896"/>
              <a:ext cx="86914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83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82880"/>
            <a:ext cx="12192000" cy="833263"/>
            <a:chOff x="0" y="246888"/>
            <a:chExt cx="12192000" cy="833263"/>
          </a:xfrm>
        </p:grpSpPr>
        <p:sp>
          <p:nvSpPr>
            <p:cNvPr id="11" name="Rectangle 10"/>
            <p:cNvSpPr/>
            <p:nvPr/>
          </p:nvSpPr>
          <p:spPr>
            <a:xfrm>
              <a:off x="0" y="246888"/>
              <a:ext cx="12192000" cy="833263"/>
            </a:xfrm>
            <a:prstGeom prst="rect">
              <a:avLst/>
            </a:prstGeom>
            <a:solidFill>
              <a:srgbClr val="002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79" y="320040"/>
              <a:ext cx="113694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spc="-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Why prevention and care should start early</a:t>
              </a:r>
              <a:endParaRPr lang="en-US" sz="40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169325"/>
            <a:ext cx="12192000" cy="688675"/>
            <a:chOff x="0" y="6169325"/>
            <a:chExt cx="12192000" cy="6886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98" y="6169325"/>
              <a:ext cx="1922708" cy="505974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001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5102352" y="1280160"/>
            <a:ext cx="5749773" cy="4605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800"/>
              </a:spcAft>
              <a:buClr>
                <a:srgbClr val="79A6FF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California,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50%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children in kindergarten already have experienced dental decay. N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in 10 have untreated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decay.</a:t>
            </a:r>
          </a:p>
          <a:p>
            <a:pPr marL="457200" lvl="0" indent="-457200">
              <a:buClr>
                <a:srgbClr val="79A6FF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encouraging parents to have their kids screened, KOHA helps to identify decay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it progresses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an even more serious infection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8346" y="6321356"/>
            <a:ext cx="6096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85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8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data are from the California Department of Public Health, Office of Oral Health. Visit https://www.cdph.ca.gov/Programs/CCDPHP/DCDIC/CDCB/Pages/OralHealthProgram/OralHealthProgram.aspx.)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r="5228"/>
          <a:stretch/>
        </p:blipFill>
        <p:spPr>
          <a:xfrm>
            <a:off x="1009188" y="1380744"/>
            <a:ext cx="3936300" cy="3816622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969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169325"/>
            <a:ext cx="12192000" cy="688675"/>
            <a:chOff x="0" y="6169325"/>
            <a:chExt cx="12192000" cy="6886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98" y="6169325"/>
              <a:ext cx="1922708" cy="505974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001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960120" y="1280160"/>
            <a:ext cx="95524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600"/>
              </a:spcAft>
              <a:buClr>
                <a:srgbClr val="699BFF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Participating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KOHA will enable local school boards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about the factors that affect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absenteeism.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182880"/>
            <a:ext cx="12192000" cy="833263"/>
            <a:chOff x="0" y="246888"/>
            <a:chExt cx="12192000" cy="833263"/>
          </a:xfrm>
        </p:grpSpPr>
        <p:sp>
          <p:nvSpPr>
            <p:cNvPr id="18" name="Rectangle 17"/>
            <p:cNvSpPr/>
            <p:nvPr/>
          </p:nvSpPr>
          <p:spPr>
            <a:xfrm>
              <a:off x="0" y="246888"/>
              <a:ext cx="12192000" cy="833263"/>
            </a:xfrm>
            <a:prstGeom prst="rect">
              <a:avLst/>
            </a:prstGeom>
            <a:solidFill>
              <a:srgbClr val="002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79" y="320040"/>
              <a:ext cx="113694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spc="-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Other reasons why KOHA matters</a:t>
              </a:r>
              <a:endParaRPr lang="en-US" sz="40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950976" y="2377440"/>
            <a:ext cx="5440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600"/>
              </a:spcAft>
              <a:buClr>
                <a:srgbClr val="699BF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National Association of State Boards of Education says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crucial to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examine student health data so school officials “understand the drivers of chronic absence.”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5" t="18510" r="9974"/>
          <a:stretch/>
        </p:blipFill>
        <p:spPr>
          <a:xfrm>
            <a:off x="6391656" y="2377440"/>
            <a:ext cx="4881093" cy="3871812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1414609" y="5177060"/>
            <a:ext cx="470659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85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</a:t>
            </a:r>
            <a:r>
              <a:rPr lang="en-US" sz="8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Association of State Boards of Education. State Boards Should Explore Health-Related Causes of Chronic Absence. News release issued February 21, </a:t>
            </a:r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2019.) </a:t>
            </a:r>
            <a:endParaRPr lang="en-US" sz="85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0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82880"/>
            <a:ext cx="12192000" cy="833263"/>
            <a:chOff x="0" y="246888"/>
            <a:chExt cx="12192000" cy="833263"/>
          </a:xfrm>
        </p:grpSpPr>
        <p:sp>
          <p:nvSpPr>
            <p:cNvPr id="11" name="Rectangle 10"/>
            <p:cNvSpPr/>
            <p:nvPr/>
          </p:nvSpPr>
          <p:spPr>
            <a:xfrm>
              <a:off x="0" y="246888"/>
              <a:ext cx="12192000" cy="833263"/>
            </a:xfrm>
            <a:prstGeom prst="rect">
              <a:avLst/>
            </a:prstGeom>
            <a:solidFill>
              <a:srgbClr val="002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79" y="320040"/>
              <a:ext cx="113694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spc="-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Other reasons why KOHA matters</a:t>
              </a:r>
              <a:endParaRPr lang="en-US" sz="40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169325"/>
            <a:ext cx="12192000" cy="688675"/>
            <a:chOff x="0" y="6169325"/>
            <a:chExt cx="12192000" cy="6886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98" y="6169325"/>
              <a:ext cx="1922708" cy="505974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001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960120" y="1280160"/>
            <a:ext cx="95524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800"/>
              </a:spcAft>
              <a:buClr>
                <a:srgbClr val="699BFF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KOHA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raises parents’ and caregivers’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oral health is important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4"/>
          <a:stretch/>
        </p:blipFill>
        <p:spPr>
          <a:xfrm>
            <a:off x="5696712" y="1912384"/>
            <a:ext cx="5268908" cy="4373946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960120" y="2416968"/>
            <a:ext cx="46035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Clr>
                <a:srgbClr val="699BF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KOHA can help us connect children with a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dental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dental clinic or other location where they can get ongoing care.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82880"/>
            <a:ext cx="12192000" cy="833263"/>
            <a:chOff x="0" y="246888"/>
            <a:chExt cx="12192000" cy="833263"/>
          </a:xfrm>
        </p:grpSpPr>
        <p:sp>
          <p:nvSpPr>
            <p:cNvPr id="11" name="Rectangle 10"/>
            <p:cNvSpPr/>
            <p:nvPr/>
          </p:nvSpPr>
          <p:spPr>
            <a:xfrm>
              <a:off x="0" y="246888"/>
              <a:ext cx="12192000" cy="833263"/>
            </a:xfrm>
            <a:prstGeom prst="rect">
              <a:avLst/>
            </a:prstGeom>
            <a:solidFill>
              <a:srgbClr val="002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79" y="320040"/>
              <a:ext cx="113694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spc="-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Other reasons why KOHA matters</a:t>
              </a:r>
              <a:endParaRPr lang="en-US" sz="40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169325"/>
            <a:ext cx="12192000" cy="688675"/>
            <a:chOff x="0" y="6169325"/>
            <a:chExt cx="12192000" cy="6886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98" y="6169325"/>
              <a:ext cx="1922708" cy="505974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001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960121" y="1280160"/>
            <a:ext cx="623917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800"/>
              </a:spcAft>
              <a:buClr>
                <a:srgbClr val="699BFF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departments and dental providers can use KOHA data to target areas of need within a school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district.</a:t>
            </a:r>
          </a:p>
          <a:p>
            <a:pPr marL="457200" lvl="0" indent="-457200">
              <a:spcAft>
                <a:spcPts val="1800"/>
              </a:spcAft>
              <a:buClr>
                <a:srgbClr val="699BFF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Tooth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 is a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preventable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disease.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local health officials can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together, putting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on a path toward better health and academic success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51192" y="1416676"/>
            <a:ext cx="4636395" cy="4064634"/>
            <a:chOff x="7328080" y="1609859"/>
            <a:chExt cx="4558473" cy="3793126"/>
          </a:xfrm>
        </p:grpSpPr>
        <p:sp>
          <p:nvSpPr>
            <p:cNvPr id="4" name="Flowchart: Stored Data 3"/>
            <p:cNvSpPr/>
            <p:nvPr/>
          </p:nvSpPr>
          <p:spPr>
            <a:xfrm>
              <a:off x="7328080" y="1609859"/>
              <a:ext cx="4558473" cy="3793126"/>
            </a:xfrm>
            <a:prstGeom prst="flowChartOnlineStorage">
              <a:avLst/>
            </a:prstGeom>
            <a:solidFill>
              <a:srgbClr val="FFE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7790688" y="1909721"/>
              <a:ext cx="3417194" cy="3245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spcBef>
                  <a:spcPts val="0"/>
                </a:spcBef>
                <a:spcAft>
                  <a:spcPts val="600"/>
                </a:spcAft>
              </a:pPr>
              <a:r>
                <a:rPr lang="en-US" sz="25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</a:t>
              </a:r>
              <a:r>
                <a:rPr lang="en-US" sz="2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DID YOU KNOW?</a:t>
              </a:r>
            </a:p>
            <a:p>
              <a:pPr marR="0" lvl="0">
                <a:spcBef>
                  <a:spcPts val="0"/>
                </a:spcBef>
                <a:spcAft>
                  <a:spcPts val="600"/>
                </a:spcAft>
              </a:pPr>
              <a:r>
                <a:rPr lang="en-US" sz="2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 </a:t>
              </a:r>
              <a:r>
                <a:rPr 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San Francisco, </a:t>
              </a:r>
              <a:r>
                <a:rPr lang="en-US" sz="2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KOHA data spurred </a:t>
              </a:r>
              <a:r>
                <a:rPr 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new strategies that </a:t>
              </a:r>
              <a:r>
                <a:rPr lang="en-US" sz="2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helped </a:t>
              </a:r>
              <a:r>
                <a:rPr 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significantly reduce tooth decay among kindergarten students</a:t>
              </a:r>
              <a:r>
                <a:rPr lang="en-US" sz="2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825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82880"/>
            <a:ext cx="12192000" cy="833263"/>
            <a:chOff x="0" y="246888"/>
            <a:chExt cx="12192000" cy="833263"/>
          </a:xfrm>
        </p:grpSpPr>
        <p:sp>
          <p:nvSpPr>
            <p:cNvPr id="11" name="Rectangle 10"/>
            <p:cNvSpPr/>
            <p:nvPr/>
          </p:nvSpPr>
          <p:spPr>
            <a:xfrm>
              <a:off x="0" y="246888"/>
              <a:ext cx="12192000" cy="833263"/>
            </a:xfrm>
            <a:prstGeom prst="rect">
              <a:avLst/>
            </a:prstGeom>
            <a:solidFill>
              <a:srgbClr val="002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79" y="320040"/>
              <a:ext cx="113694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spc="-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What school readiness means</a:t>
              </a:r>
              <a:endParaRPr lang="en-US" sz="40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169325"/>
            <a:ext cx="12192000" cy="688675"/>
            <a:chOff x="0" y="6169325"/>
            <a:chExt cx="12192000" cy="6886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98" y="6169325"/>
              <a:ext cx="1922708" cy="505974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001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963168" y="1280160"/>
            <a:ext cx="9507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2C158D"/>
              </a:buClr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Children’s educational future is shaped early in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life: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" t="18419" r="3628" b="-1"/>
          <a:stretch/>
        </p:blipFill>
        <p:spPr>
          <a:xfrm>
            <a:off x="5867614" y="2117522"/>
            <a:ext cx="5550796" cy="3428828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963168" y="1959629"/>
            <a:ext cx="4613384" cy="3744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600"/>
              </a:spcAft>
              <a:buClr>
                <a:srgbClr val="4382F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 readiness is much more than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child’s early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learning and cognitive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development.</a:t>
            </a:r>
          </a:p>
          <a:p>
            <a:pPr marL="457200" indent="-457200">
              <a:spcAft>
                <a:spcPts val="1600"/>
              </a:spcAft>
              <a:buClr>
                <a:srgbClr val="4382FF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Head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 officials stress that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physical health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a key part of school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readiness.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88542" y="6422312"/>
            <a:ext cx="79819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85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U.S</a:t>
            </a:r>
            <a:r>
              <a:rPr lang="en-US" sz="8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Department of Health and Human Services. “Making the Link between Health and School Readiness,” </a:t>
            </a:r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Office of Head </a:t>
            </a:r>
            <a:r>
              <a:rPr lang="en-US" sz="8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Start, </a:t>
            </a:r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2013)</a:t>
            </a:r>
            <a:endParaRPr lang="en-US" sz="85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25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82880"/>
            <a:ext cx="12192000" cy="833263"/>
            <a:chOff x="0" y="246888"/>
            <a:chExt cx="12192000" cy="833263"/>
          </a:xfrm>
        </p:grpSpPr>
        <p:sp>
          <p:nvSpPr>
            <p:cNvPr id="11" name="Rectangle 10"/>
            <p:cNvSpPr/>
            <p:nvPr/>
          </p:nvSpPr>
          <p:spPr>
            <a:xfrm>
              <a:off x="0" y="246888"/>
              <a:ext cx="12192000" cy="833263"/>
            </a:xfrm>
            <a:prstGeom prst="rect">
              <a:avLst/>
            </a:prstGeom>
            <a:solidFill>
              <a:srgbClr val="002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79" y="320040"/>
              <a:ext cx="113694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spc="-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Other reasons why KOHA matters</a:t>
              </a:r>
              <a:endParaRPr lang="en-US" sz="40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169325"/>
            <a:ext cx="12192000" cy="688675"/>
            <a:chOff x="0" y="6169325"/>
            <a:chExt cx="12192000" cy="6886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98" y="6169325"/>
              <a:ext cx="1922708" cy="505974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001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4845298" y="1325552"/>
            <a:ext cx="5908561" cy="4243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800"/>
              </a:spcAft>
              <a:buClr>
                <a:srgbClr val="699BFF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KOHA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advances California’s commitment to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All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>
              <a:spcAft>
                <a:spcPts val="1800"/>
              </a:spcAft>
              <a:buClr>
                <a:srgbClr val="699BFF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 of inter-sector approach is needed because education and health impact each other in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directions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tate officials created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task force to coordinate this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58603" y="6321356"/>
            <a:ext cx="704903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buClr>
                <a:srgbClr val="699BFF"/>
              </a:buClr>
            </a:pPr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85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Rudolph </a:t>
            </a:r>
            <a:r>
              <a:rPr lang="en-US" sz="8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L, Caplan J, Ben-Moshe K, Dillon </a:t>
            </a:r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Health </a:t>
            </a:r>
            <a:r>
              <a:rPr lang="en-US" sz="8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All Policies: A Guide for State and Local Governments, 2013. Washington, DC and Oakland, CA: American Public Health Association and Public Health Institute</a:t>
            </a:r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US" sz="85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3244" b="1930"/>
          <a:stretch/>
        </p:blipFill>
        <p:spPr>
          <a:xfrm>
            <a:off x="1353882" y="1417320"/>
            <a:ext cx="3308270" cy="415196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  <a:effectLst>
            <a:outerShdw blurRad="762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71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82880"/>
            <a:ext cx="12192000" cy="833263"/>
            <a:chOff x="0" y="246888"/>
            <a:chExt cx="12192000" cy="833263"/>
          </a:xfrm>
        </p:grpSpPr>
        <p:sp>
          <p:nvSpPr>
            <p:cNvPr id="11" name="Rectangle 10"/>
            <p:cNvSpPr/>
            <p:nvPr/>
          </p:nvSpPr>
          <p:spPr>
            <a:xfrm>
              <a:off x="0" y="246888"/>
              <a:ext cx="12192000" cy="833263"/>
            </a:xfrm>
            <a:prstGeom prst="rect">
              <a:avLst/>
            </a:prstGeom>
            <a:solidFill>
              <a:srgbClr val="002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79" y="320040"/>
              <a:ext cx="113694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spc="-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KOHA has diverse supporters</a:t>
              </a:r>
              <a:endParaRPr lang="en-US" sz="40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169325"/>
            <a:ext cx="12192000" cy="688675"/>
            <a:chOff x="0" y="6169325"/>
            <a:chExt cx="12192000" cy="6886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98" y="6169325"/>
              <a:ext cx="1922708" cy="505974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001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1188719" y="1280160"/>
            <a:ext cx="89984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are some of the many California stakeholders that actively support our KOHA law: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9" t="6583" r="17793" b="8910"/>
          <a:stretch/>
        </p:blipFill>
        <p:spPr>
          <a:xfrm>
            <a:off x="3716836" y="2556310"/>
            <a:ext cx="2736240" cy="11177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42" y="4413752"/>
            <a:ext cx="3908340" cy="13027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4727"/>
          <a:stretch/>
        </p:blipFill>
        <p:spPr>
          <a:xfrm>
            <a:off x="6916716" y="3312226"/>
            <a:ext cx="4042242" cy="9444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60" y="4286815"/>
            <a:ext cx="3433102" cy="12243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01" y="2206033"/>
            <a:ext cx="2862024" cy="9091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01" y="2461772"/>
            <a:ext cx="1750410" cy="141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1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12192000" cy="5872766"/>
          </a:xfrm>
          <a:prstGeom prst="rect">
            <a:avLst/>
          </a:prstGeom>
          <a:solidFill>
            <a:srgbClr val="FFE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2920" y="347472"/>
            <a:ext cx="700546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90" dirty="0" smtClean="0">
                <a:solidFill>
                  <a:srgbClr val="00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California must (and</a:t>
            </a:r>
          </a:p>
          <a:p>
            <a:r>
              <a:rPr lang="en-US" sz="4400" b="1" spc="-90" dirty="0" smtClean="0">
                <a:solidFill>
                  <a:srgbClr val="00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can) do a better job of promoting KOHA participation to families.</a:t>
            </a:r>
            <a:endParaRPr lang="en-US" sz="4400" b="1" spc="-90" dirty="0">
              <a:solidFill>
                <a:srgbClr val="001F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6169325"/>
            <a:ext cx="12192000" cy="688675"/>
            <a:chOff x="0" y="6169325"/>
            <a:chExt cx="12192000" cy="68867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98" y="6169325"/>
              <a:ext cx="1922708" cy="50597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001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58368" y="283464"/>
            <a:ext cx="1042545" cy="1615827"/>
            <a:chOff x="502920" y="310896"/>
            <a:chExt cx="1042545" cy="1615827"/>
          </a:xfrm>
        </p:grpSpPr>
        <p:sp>
          <p:nvSpPr>
            <p:cNvPr id="19" name="Round Single Corner Rectangle 18"/>
            <p:cNvSpPr/>
            <p:nvPr/>
          </p:nvSpPr>
          <p:spPr>
            <a:xfrm>
              <a:off x="502920" y="489397"/>
              <a:ext cx="1042545" cy="1210614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4360" y="310896"/>
              <a:ext cx="889987" cy="16158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9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28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56079" y="5215945"/>
            <a:ext cx="6220496" cy="1642056"/>
            <a:chOff x="2756079" y="5215945"/>
            <a:chExt cx="6220496" cy="1642056"/>
          </a:xfrm>
        </p:grpSpPr>
        <p:sp>
          <p:nvSpPr>
            <p:cNvPr id="17" name="Trapezoid 16"/>
            <p:cNvSpPr/>
            <p:nvPr/>
          </p:nvSpPr>
          <p:spPr>
            <a:xfrm>
              <a:off x="2756079" y="5215945"/>
              <a:ext cx="6220496" cy="1642056"/>
            </a:xfrm>
            <a:prstGeom prst="trapezoid">
              <a:avLst/>
            </a:prstGeom>
            <a:solidFill>
              <a:srgbClr val="FFE0A3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108960" y="5367528"/>
              <a:ext cx="5490693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fall, </a:t>
              </a:r>
              <a:r>
                <a:rPr lang="en-US" sz="27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free training </a:t>
              </a:r>
              <a:r>
                <a:rPr 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will be offered for school staff across the state on how to use </a:t>
              </a:r>
              <a:r>
                <a:rPr lang="en-US" sz="2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SCOHR </a:t>
              </a:r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182880"/>
            <a:ext cx="12192000" cy="833263"/>
            <a:chOff x="0" y="246888"/>
            <a:chExt cx="12192000" cy="833263"/>
          </a:xfrm>
        </p:grpSpPr>
        <p:sp>
          <p:nvSpPr>
            <p:cNvPr id="11" name="Rectangle 10"/>
            <p:cNvSpPr/>
            <p:nvPr/>
          </p:nvSpPr>
          <p:spPr>
            <a:xfrm>
              <a:off x="0" y="246888"/>
              <a:ext cx="12192000" cy="833263"/>
            </a:xfrm>
            <a:prstGeom prst="rect">
              <a:avLst/>
            </a:prstGeom>
            <a:solidFill>
              <a:srgbClr val="002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79" y="320040"/>
              <a:ext cx="113694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spc="-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Helping you make KOHA work</a:t>
              </a:r>
              <a:endParaRPr lang="en-US" sz="40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169325"/>
            <a:ext cx="12192000" cy="688675"/>
            <a:chOff x="0" y="6169325"/>
            <a:chExt cx="12192000" cy="6886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98" y="6169325"/>
              <a:ext cx="1922708" cy="505974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001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960120" y="1280160"/>
            <a:ext cx="91240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Clr>
                <a:srgbClr val="699BFF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Efforts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being made to make it easier for schools and school districts to participate in KOHA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68" y="2423956"/>
            <a:ext cx="3937072" cy="393707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60120" y="2416968"/>
            <a:ext cx="62945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800"/>
              </a:spcAft>
              <a:buClr>
                <a:srgbClr val="699BF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online database called SCOHR 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(System for California Oral Health Reporting)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it much easier for schools to upload and review their KOHA data at no cost.</a:t>
            </a:r>
          </a:p>
        </p:txBody>
      </p:sp>
    </p:spTree>
    <p:extLst>
      <p:ext uri="{BB962C8B-B14F-4D97-AF65-F5344CB8AC3E}">
        <p14:creationId xmlns:p14="http://schemas.microsoft.com/office/powerpoint/2010/main" val="274959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82880"/>
            <a:ext cx="12192000" cy="833263"/>
            <a:chOff x="0" y="246888"/>
            <a:chExt cx="12192000" cy="833263"/>
          </a:xfrm>
        </p:grpSpPr>
        <p:sp>
          <p:nvSpPr>
            <p:cNvPr id="11" name="Rectangle 10"/>
            <p:cNvSpPr/>
            <p:nvPr/>
          </p:nvSpPr>
          <p:spPr>
            <a:xfrm>
              <a:off x="0" y="246888"/>
              <a:ext cx="12192000" cy="833263"/>
            </a:xfrm>
            <a:prstGeom prst="rect">
              <a:avLst/>
            </a:prstGeom>
            <a:solidFill>
              <a:srgbClr val="002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79" y="320040"/>
              <a:ext cx="113694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spc="-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KOHA is not a “one size fits all” program</a:t>
              </a:r>
              <a:endParaRPr lang="en-US" sz="40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169325"/>
            <a:ext cx="12192000" cy="688675"/>
            <a:chOff x="0" y="6169325"/>
            <a:chExt cx="12192000" cy="6886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98" y="6169325"/>
              <a:ext cx="1922708" cy="505974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001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960121" y="1280160"/>
            <a:ext cx="93816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800"/>
              </a:spcAft>
              <a:buClr>
                <a:srgbClr val="699BFF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counties are partnering with nonprofit organizations to make it easier for parents to get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dental screenings for their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out their form right then. Another option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school district to partner with the local dental society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60121" y="3666744"/>
            <a:ext cx="49126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Clr>
                <a:srgbClr val="699BF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share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few ideas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facilitating dental assessments for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in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school or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t="16650"/>
          <a:stretch/>
        </p:blipFill>
        <p:spPr>
          <a:xfrm>
            <a:off x="5961888" y="3749040"/>
            <a:ext cx="4916818" cy="2796388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70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82880"/>
            <a:ext cx="12192000" cy="833263"/>
            <a:chOff x="0" y="246888"/>
            <a:chExt cx="12192000" cy="833263"/>
          </a:xfrm>
        </p:grpSpPr>
        <p:sp>
          <p:nvSpPr>
            <p:cNvPr id="11" name="Rectangle 10"/>
            <p:cNvSpPr/>
            <p:nvPr/>
          </p:nvSpPr>
          <p:spPr>
            <a:xfrm>
              <a:off x="0" y="246888"/>
              <a:ext cx="12192000" cy="833263"/>
            </a:xfrm>
            <a:prstGeom prst="rect">
              <a:avLst/>
            </a:prstGeom>
            <a:solidFill>
              <a:srgbClr val="002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79" y="320040"/>
              <a:ext cx="113694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spc="-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What you can do</a:t>
              </a:r>
              <a:endParaRPr lang="en-US" sz="40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169325"/>
            <a:ext cx="12192000" cy="688675"/>
            <a:chOff x="0" y="6169325"/>
            <a:chExt cx="12192000" cy="6886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98" y="6169325"/>
              <a:ext cx="1922708" cy="505974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001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960121" y="1280160"/>
            <a:ext cx="9381614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800"/>
              </a:spcAft>
              <a:buClr>
                <a:srgbClr val="699BFF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 a resolution putting your organization on record in support of KOHA</a:t>
            </a:r>
          </a:p>
          <a:p>
            <a:pPr marL="457200" lvl="0" indent="-457200">
              <a:spcAft>
                <a:spcPts val="1800"/>
              </a:spcAft>
              <a:buClr>
                <a:srgbClr val="699BFF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 to distribute or display handouts about KOHA to parents who attend your events or seek your services</a:t>
            </a:r>
          </a:p>
          <a:p>
            <a:pPr marL="457200" lvl="0" indent="-457200">
              <a:spcAft>
                <a:spcPts val="1800"/>
              </a:spcAft>
              <a:buClr>
                <a:srgbClr val="699BFF"/>
              </a:buClr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nsert another appropriate “ask”]</a:t>
            </a:r>
          </a:p>
          <a:p>
            <a:pPr marL="457200" indent="-457200">
              <a:spcAft>
                <a:spcPts val="1800"/>
              </a:spcAft>
              <a:buClr>
                <a:srgbClr val="699BFF"/>
              </a:buClr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another appropriate “ask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”]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7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1" r="9301"/>
          <a:stretch/>
        </p:blipFill>
        <p:spPr>
          <a:xfrm>
            <a:off x="4055166" y="0"/>
            <a:ext cx="8136834" cy="684759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6169325"/>
            <a:ext cx="12192000" cy="688675"/>
            <a:chOff x="0" y="6169325"/>
            <a:chExt cx="12192000" cy="6886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98" y="6169325"/>
              <a:ext cx="1922708" cy="505974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001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63636" y="250032"/>
            <a:ext cx="5743979" cy="2546851"/>
          </a:xfrm>
          <a:prstGeom prst="rect">
            <a:avLst/>
          </a:prstGeom>
          <a:solidFill>
            <a:srgbClr val="FFE3AB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Aft>
                <a:spcPts val="700"/>
              </a:spcAft>
            </a:pPr>
            <a:r>
              <a:rPr lang="en-US" altLang="en-US" sz="3600" b="1" spc="-50" dirty="0" smtClean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600" b="1" spc="-70" dirty="0" smtClean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Thank you!</a:t>
            </a:r>
          </a:p>
          <a:p>
            <a:pPr lvl="0">
              <a:spcAft>
                <a:spcPts val="400"/>
              </a:spcAft>
            </a:pPr>
            <a:r>
              <a:rPr lang="en-US" altLang="en-US" sz="3100" b="1" spc="-50" dirty="0" smtClean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[Your name goes here]</a:t>
            </a:r>
          </a:p>
          <a:p>
            <a:pPr lvl="0">
              <a:spcAft>
                <a:spcPts val="400"/>
              </a:spcAft>
            </a:pPr>
            <a:r>
              <a:rPr lang="en-US" altLang="en-US" sz="2900" b="1" spc="-50" dirty="0" smtClean="0">
                <a:solidFill>
                  <a:srgbClr val="00777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spc="-5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altLang="en-US" sz="29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altLang="en-US" sz="2900" b="1" spc="-50" dirty="0" smtClean="0">
                <a:solidFill>
                  <a:srgbClr val="001F5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spc="-50" dirty="0" smtClean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[Phone number goes here]</a:t>
            </a:r>
          </a:p>
          <a:p>
            <a:pPr lvl="0"/>
            <a:r>
              <a:rPr lang="en-US" altLang="en-US" sz="2900" b="1" spc="-50" dirty="0" smtClean="0">
                <a:solidFill>
                  <a:srgbClr val="001F5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E:</a:t>
            </a:r>
            <a:r>
              <a:rPr lang="en-US" altLang="en-US" sz="2900" b="1" spc="-50" dirty="0" smtClean="0">
                <a:solidFill>
                  <a:srgbClr val="001F5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spc="-50" dirty="0" smtClean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[youremailgoes@here.com</a:t>
            </a:r>
            <a:r>
              <a:rPr lang="en-US" altLang="en-US" sz="2900" spc="-5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 lvl="0"/>
            <a:endParaRPr lang="en-US" altLang="en-US" sz="600" spc="-50" dirty="0" smtClean="0">
              <a:solidFill>
                <a:schemeClr val="bg2">
                  <a:lumMod val="2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03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82880"/>
            <a:ext cx="12192000" cy="833263"/>
            <a:chOff x="0" y="246888"/>
            <a:chExt cx="12192000" cy="833263"/>
          </a:xfrm>
        </p:grpSpPr>
        <p:sp>
          <p:nvSpPr>
            <p:cNvPr id="11" name="Rectangle 10"/>
            <p:cNvSpPr/>
            <p:nvPr/>
          </p:nvSpPr>
          <p:spPr>
            <a:xfrm>
              <a:off x="0" y="246888"/>
              <a:ext cx="12192000" cy="833263"/>
            </a:xfrm>
            <a:prstGeom prst="rect">
              <a:avLst/>
            </a:prstGeom>
            <a:solidFill>
              <a:srgbClr val="002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79" y="320040"/>
              <a:ext cx="113694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spc="-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Absenteeism’s impact</a:t>
              </a:r>
              <a:endParaRPr lang="en-US" sz="40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169325"/>
            <a:ext cx="12192000" cy="688675"/>
            <a:chOff x="0" y="6169325"/>
            <a:chExt cx="12192000" cy="6886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98" y="6169325"/>
              <a:ext cx="1922708" cy="505974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001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6793992" y="1315109"/>
            <a:ext cx="42336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2C158D"/>
              </a:buClr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Absenteeism lowers student achievement and drains funding from school districts.</a:t>
            </a:r>
            <a:endParaRPr lang="en-US" sz="3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"/>
          <a:stretch/>
        </p:blipFill>
        <p:spPr>
          <a:xfrm>
            <a:off x="1225296" y="1426464"/>
            <a:ext cx="5324426" cy="369362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5061397" y="3621352"/>
            <a:ext cx="6606861" cy="2064212"/>
            <a:chOff x="5061397" y="3621352"/>
            <a:chExt cx="6606861" cy="2064212"/>
          </a:xfrm>
        </p:grpSpPr>
        <p:sp>
          <p:nvSpPr>
            <p:cNvPr id="6" name="Pentagon 5"/>
            <p:cNvSpPr/>
            <p:nvPr/>
          </p:nvSpPr>
          <p:spPr>
            <a:xfrm>
              <a:off x="5061397" y="3621352"/>
              <a:ext cx="6606861" cy="2064212"/>
            </a:xfrm>
            <a:prstGeom prst="homePlate">
              <a:avLst/>
            </a:prstGeom>
            <a:solidFill>
              <a:srgbClr val="FFE0A3"/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762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39512" y="3749040"/>
              <a:ext cx="548137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600"/>
                </a:spcAft>
                <a:buClr>
                  <a:srgbClr val="4382FF"/>
                </a:buClr>
              </a:pPr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Dental-related </a:t>
              </a: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absences cost our state’s public schools at least </a:t>
              </a:r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$29 million </a:t>
              </a: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each year in average daily attendance </a:t>
              </a:r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funding.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525289" y="6305967"/>
            <a:ext cx="758462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85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Torlakson </a:t>
            </a:r>
            <a:r>
              <a:rPr lang="en-US" sz="8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T. “Kindergarten Oral Health Assessment Requirement,” letter from California Department of Education to county and district superintendents and charter school administrators, March 3, </a:t>
            </a:r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2017)</a:t>
            </a:r>
            <a:endParaRPr lang="en-US" sz="85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31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82880"/>
            <a:ext cx="12192000" cy="833263"/>
            <a:chOff x="0" y="246888"/>
            <a:chExt cx="12192000" cy="833263"/>
          </a:xfrm>
        </p:grpSpPr>
        <p:sp>
          <p:nvSpPr>
            <p:cNvPr id="11" name="Rectangle 10"/>
            <p:cNvSpPr/>
            <p:nvPr/>
          </p:nvSpPr>
          <p:spPr>
            <a:xfrm>
              <a:off x="0" y="246888"/>
              <a:ext cx="12192000" cy="833263"/>
            </a:xfrm>
            <a:prstGeom prst="rect">
              <a:avLst/>
            </a:prstGeom>
            <a:solidFill>
              <a:srgbClr val="002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79" y="320040"/>
              <a:ext cx="113694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spc="-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Absenteeism is an equity issue</a:t>
              </a:r>
              <a:endParaRPr lang="en-US" sz="40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169325"/>
            <a:ext cx="12192000" cy="688675"/>
            <a:chOff x="0" y="6169325"/>
            <a:chExt cx="12192000" cy="6886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98" y="6169325"/>
              <a:ext cx="1922708" cy="505974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001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960121" y="1298448"/>
            <a:ext cx="40240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600"/>
              </a:spcAft>
              <a:buClr>
                <a:srgbClr val="4382FF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districts are required to report high absence rates to the U.S. Education Department’s office of Civil Rights Data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1"/>
          <a:stretch/>
        </p:blipFill>
        <p:spPr>
          <a:xfrm>
            <a:off x="5166360" y="1371600"/>
            <a:ext cx="5576552" cy="430911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507087" y="6444467"/>
            <a:ext cx="73967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85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8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 Trust. Chronic Absenteeism. Accessed April 8, 2019 at https://</a:t>
            </a:r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edtrust.org/students-cant-wait/chronic-absenteeism/</a:t>
            </a:r>
            <a:r>
              <a:rPr lang="en-US" sz="8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850" i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4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12192000" cy="5872766"/>
          </a:xfrm>
          <a:prstGeom prst="rect">
            <a:avLst/>
          </a:prstGeom>
          <a:solidFill>
            <a:srgbClr val="FFE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2920" y="347472"/>
            <a:ext cx="609106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90" dirty="0" smtClean="0">
                <a:solidFill>
                  <a:srgbClr val="00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Why is KOHA     </a:t>
            </a:r>
          </a:p>
          <a:p>
            <a:r>
              <a:rPr lang="en-US" sz="4400" b="1" spc="-90" dirty="0">
                <a:solidFill>
                  <a:srgbClr val="00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-90" dirty="0" smtClean="0">
                <a:solidFill>
                  <a:srgbClr val="00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so important to school readiness and health?</a:t>
            </a:r>
            <a:endParaRPr lang="en-US" sz="4400" b="1" spc="-90" dirty="0">
              <a:solidFill>
                <a:srgbClr val="001F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6169325"/>
            <a:ext cx="12192000" cy="688675"/>
            <a:chOff x="0" y="6169325"/>
            <a:chExt cx="12192000" cy="68867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98" y="6169325"/>
              <a:ext cx="1922708" cy="50597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001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85216" y="310896"/>
            <a:ext cx="887437" cy="1600438"/>
            <a:chOff x="502920" y="310896"/>
            <a:chExt cx="887437" cy="1600438"/>
          </a:xfrm>
        </p:grpSpPr>
        <p:sp>
          <p:nvSpPr>
            <p:cNvPr id="3" name="Round Single Corner Rectangle 2"/>
            <p:cNvSpPr/>
            <p:nvPr/>
          </p:nvSpPr>
          <p:spPr>
            <a:xfrm>
              <a:off x="502920" y="489397"/>
              <a:ext cx="887437" cy="1210614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502920" y="310896"/>
              <a:ext cx="883575" cy="160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9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94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82880"/>
            <a:ext cx="12192000" cy="833263"/>
            <a:chOff x="0" y="246888"/>
            <a:chExt cx="12192000" cy="833263"/>
          </a:xfrm>
        </p:grpSpPr>
        <p:sp>
          <p:nvSpPr>
            <p:cNvPr id="11" name="Rectangle 10"/>
            <p:cNvSpPr/>
            <p:nvPr/>
          </p:nvSpPr>
          <p:spPr>
            <a:xfrm>
              <a:off x="0" y="246888"/>
              <a:ext cx="12192000" cy="833263"/>
            </a:xfrm>
            <a:prstGeom prst="rect">
              <a:avLst/>
            </a:prstGeom>
            <a:solidFill>
              <a:srgbClr val="002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79" y="320040"/>
              <a:ext cx="113694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spc="-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Oral health &amp; absenteeism</a:t>
              </a:r>
              <a:endParaRPr lang="en-US" sz="40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169325"/>
            <a:ext cx="12192000" cy="688675"/>
            <a:chOff x="0" y="6169325"/>
            <a:chExt cx="12192000" cy="6886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98" y="6169325"/>
              <a:ext cx="1922708" cy="505974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001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1021103" y="1338216"/>
            <a:ext cx="9552452" cy="32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2000"/>
              </a:spcAft>
              <a:buClr>
                <a:srgbClr val="4382FF"/>
              </a:buClr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shows children with </a:t>
            </a: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dental health are nearly </a:t>
            </a:r>
            <a:r>
              <a:rPr lang="en-US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times more likely </a:t>
            </a: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miss school than their healthier </a:t>
            </a: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peers.</a:t>
            </a:r>
          </a:p>
          <a:p>
            <a:pPr marL="457200" indent="-457200">
              <a:spcAft>
                <a:spcPts val="1600"/>
              </a:spcAft>
              <a:buClr>
                <a:srgbClr val="4382FF"/>
              </a:buClr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single school year, roughly </a:t>
            </a:r>
            <a:r>
              <a:rPr lang="en-US" sz="31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504,000</a:t>
            </a: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California children </a:t>
            </a: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missed at least one day of school due to </a:t>
            </a: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dental </a:t>
            </a: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problem.</a:t>
            </a:r>
            <a:endParaRPr lang="en-US" sz="3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4361" y="6236208"/>
            <a:ext cx="7602828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85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Sources: </a:t>
            </a:r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Jackson </a:t>
            </a:r>
            <a:r>
              <a:rPr lang="en-US" sz="8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SL, Vann WF, Kotch JB, Pahel BT, Lee JY. Impact of Poor Oral Health on Children’s School Attendance and Performance. American Journal of Public Health 2011; 101(10), </a:t>
            </a:r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1900-1906; Pourat </a:t>
            </a:r>
            <a:r>
              <a:rPr lang="en-US" sz="8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N, Nicholson G. Unaffordable Dental Care Is Linked to Frequent School Absences. UCLA Center for Health Policy Research, November </a:t>
            </a:r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2009)</a:t>
            </a:r>
            <a:endParaRPr lang="en-US" sz="85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82880"/>
            <a:ext cx="12192000" cy="833263"/>
            <a:chOff x="0" y="246888"/>
            <a:chExt cx="12192000" cy="833263"/>
          </a:xfrm>
        </p:grpSpPr>
        <p:sp>
          <p:nvSpPr>
            <p:cNvPr id="11" name="Rectangle 10"/>
            <p:cNvSpPr/>
            <p:nvPr/>
          </p:nvSpPr>
          <p:spPr>
            <a:xfrm>
              <a:off x="0" y="246888"/>
              <a:ext cx="12192000" cy="833263"/>
            </a:xfrm>
            <a:prstGeom prst="rect">
              <a:avLst/>
            </a:prstGeom>
            <a:solidFill>
              <a:srgbClr val="002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79" y="320040"/>
              <a:ext cx="113694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spc="-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Oral health &amp; student performance</a:t>
              </a:r>
              <a:endParaRPr lang="en-US" sz="40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169325"/>
            <a:ext cx="12192000" cy="688675"/>
            <a:chOff x="0" y="6169325"/>
            <a:chExt cx="12192000" cy="6886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98" y="6169325"/>
              <a:ext cx="1922708" cy="505974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001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1021102" y="1338216"/>
            <a:ext cx="965548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2000"/>
              </a:spcAft>
              <a:buClr>
                <a:srgbClr val="4382FF"/>
              </a:buClr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study of disadvantaged students </a:t>
            </a:r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L.A. Unified found that students with recent dental pain were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586507" y="6305967"/>
            <a:ext cx="7018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9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lang="en-US" sz="9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Seirawan H, Faust S, Mulligan R. “</a:t>
            </a:r>
            <a:r>
              <a:rPr lang="en-US" sz="9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Oral Health on the Academic Performance of Disadvantaged </a:t>
            </a:r>
            <a:r>
              <a:rPr lang="en-US" sz="9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Children,” American Journal of </a:t>
            </a:r>
            <a:r>
              <a:rPr lang="en-US" sz="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Health. </a:t>
            </a:r>
            <a:r>
              <a:rPr lang="en-US" sz="9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2012. Vol. 102, No. 9.)</a:t>
            </a:r>
            <a:endParaRPr lang="en-US" sz="9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2184" y="2240280"/>
            <a:ext cx="385999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  <a:buClr>
                <a:srgbClr val="4382FF"/>
              </a:buClr>
            </a:pP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nearly </a:t>
            </a:r>
            <a:r>
              <a:rPr 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times more likely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have low grade-point averages.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1"/>
          <a:stretch/>
        </p:blipFill>
        <p:spPr>
          <a:xfrm>
            <a:off x="5435423" y="2453120"/>
            <a:ext cx="5124714" cy="2943252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2810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82880"/>
            <a:ext cx="12192000" cy="833263"/>
            <a:chOff x="0" y="246888"/>
            <a:chExt cx="12192000" cy="833263"/>
          </a:xfrm>
        </p:grpSpPr>
        <p:sp>
          <p:nvSpPr>
            <p:cNvPr id="11" name="Rectangle 10"/>
            <p:cNvSpPr/>
            <p:nvPr/>
          </p:nvSpPr>
          <p:spPr>
            <a:xfrm>
              <a:off x="0" y="246888"/>
              <a:ext cx="12192000" cy="833263"/>
            </a:xfrm>
            <a:prstGeom prst="rect">
              <a:avLst/>
            </a:prstGeom>
            <a:solidFill>
              <a:srgbClr val="002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79" y="320040"/>
              <a:ext cx="113694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spc="-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The impact of poor oral health</a:t>
              </a:r>
              <a:endParaRPr lang="en-US" sz="40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169325"/>
            <a:ext cx="12192000" cy="688675"/>
            <a:chOff x="0" y="6169325"/>
            <a:chExt cx="12192000" cy="6886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98" y="6169325"/>
              <a:ext cx="1922708" cy="505974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001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5112913" y="1280160"/>
            <a:ext cx="5718219" cy="473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2000"/>
              </a:spcAft>
              <a:buClr>
                <a:srgbClr val="4382FF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Untreated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 can cause pain, and it’s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infection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spread to other parts of the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body,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it has the potential to be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fatal.</a:t>
            </a:r>
          </a:p>
          <a:p>
            <a:pPr marL="457200" indent="-457200">
              <a:spcAft>
                <a:spcPts val="2000"/>
              </a:spcAft>
              <a:buClr>
                <a:srgbClr val="4382FF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problems can make it difficult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children to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chew food, sleep at night, or socialize with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kids — and their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self-esteem can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suffer.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87168" y="6428232"/>
            <a:ext cx="8140307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85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Source: </a:t>
            </a:r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Centers </a:t>
            </a:r>
            <a:r>
              <a:rPr lang="en-US" sz="8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Disease Control and Prevention, “Oral Health Conditions,” accessed on May 29, 2019 at https://</a:t>
            </a:r>
            <a:r>
              <a:rPr lang="en-US" sz="8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www.cdc.gov/oralhealth/conditions/index.html)</a:t>
            </a:r>
            <a:endParaRPr lang="en-US" sz="850" b="1" i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07"/>
          <a:stretch/>
        </p:blipFill>
        <p:spPr>
          <a:xfrm>
            <a:off x="1021103" y="1366374"/>
            <a:ext cx="3924384" cy="353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5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82880"/>
            <a:ext cx="12192000" cy="833263"/>
            <a:chOff x="0" y="246888"/>
            <a:chExt cx="12192000" cy="833263"/>
          </a:xfrm>
        </p:grpSpPr>
        <p:sp>
          <p:nvSpPr>
            <p:cNvPr id="11" name="Rectangle 10"/>
            <p:cNvSpPr/>
            <p:nvPr/>
          </p:nvSpPr>
          <p:spPr>
            <a:xfrm>
              <a:off x="0" y="246888"/>
              <a:ext cx="12192000" cy="833263"/>
            </a:xfrm>
            <a:prstGeom prst="rect">
              <a:avLst/>
            </a:prstGeom>
            <a:solidFill>
              <a:srgbClr val="002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79" y="320040"/>
              <a:ext cx="113694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spc="-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Putting kids on a disturbing trajectory</a:t>
              </a:r>
              <a:endParaRPr lang="en-US" sz="40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169325"/>
            <a:ext cx="12192000" cy="688675"/>
            <a:chOff x="0" y="6169325"/>
            <a:chExt cx="12192000" cy="6886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98" y="6169325"/>
              <a:ext cx="1922708" cy="505974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 w="76200">
              <a:solidFill>
                <a:srgbClr val="001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960120" y="1280160"/>
            <a:ext cx="97327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400"/>
              </a:spcAft>
              <a:buClr>
                <a:srgbClr val="4382FF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detection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regular prevention of dental disease is crucial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avoid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disease that often requires invasive and costly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treatment.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613" y="6321356"/>
            <a:ext cx="476604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85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lang="en-US" sz="85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Hudgins </a:t>
            </a:r>
            <a:r>
              <a:rPr lang="en-US" sz="85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JD, Porter JJ, Monuteaux MC, Bourgeois, FT. Trends in Opioid Prescribing for Adolescents and Young Adults in Ambulatory Care Settings. Pediatrics 2019; </a:t>
            </a:r>
            <a:r>
              <a:rPr lang="en-US" sz="85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143:6)</a:t>
            </a:r>
            <a:endParaRPr lang="en-US" sz="850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0120" y="2798064"/>
            <a:ext cx="59043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400"/>
              </a:spcAft>
              <a:buClr>
                <a:srgbClr val="4382F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Trips to a hospital ER (where children are often taken when tooth pain becomes severe) often lead to a prescription for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opioids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control the pain, rather than treatment for the disease.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693408" y="2423160"/>
            <a:ext cx="4803433" cy="3500102"/>
            <a:chOff x="7251191" y="2398423"/>
            <a:chExt cx="4803433" cy="3500102"/>
          </a:xfrm>
        </p:grpSpPr>
        <p:sp>
          <p:nvSpPr>
            <p:cNvPr id="13" name="Flowchart: Stored Data 12"/>
            <p:cNvSpPr/>
            <p:nvPr/>
          </p:nvSpPr>
          <p:spPr>
            <a:xfrm>
              <a:off x="7251191" y="2398423"/>
              <a:ext cx="4803433" cy="3500102"/>
            </a:xfrm>
            <a:prstGeom prst="flowChartOnlineStorage">
              <a:avLst/>
            </a:prstGeom>
            <a:solidFill>
              <a:srgbClr val="FFE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769565" y="2580055"/>
              <a:ext cx="3653996" cy="31136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  <a:buClr>
                  <a:srgbClr val="4382FF"/>
                </a:buClr>
              </a:pPr>
              <a:r>
                <a:rPr lang="en-US" sz="2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DID </a:t>
              </a:r>
              <a:r>
                <a:rPr lang="en-US" sz="2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YOU KNOW?</a:t>
              </a:r>
            </a:p>
            <a:p>
              <a:pPr>
                <a:spcAft>
                  <a:spcPts val="2000"/>
                </a:spcAft>
                <a:buClr>
                  <a:srgbClr val="4382FF"/>
                </a:buClr>
              </a:pPr>
              <a:r>
                <a:rPr lang="en-US" sz="2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Dental </a:t>
              </a:r>
              <a:r>
                <a:rPr 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problems </a:t>
              </a:r>
              <a:r>
                <a:rPr lang="en-US" sz="2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were </a:t>
              </a:r>
              <a:r>
                <a:rPr lang="en-US" sz="27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leading reason </a:t>
              </a:r>
              <a:r>
                <a:rPr 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why teens </a:t>
              </a:r>
              <a:r>
                <a:rPr lang="en-US" sz="2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young adults </a:t>
              </a:r>
              <a:r>
                <a:rPr lang="en-US" sz="2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were </a:t>
              </a:r>
              <a:r>
                <a:rPr 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prescribed opioids after ER visits.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891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14804</TotalTime>
  <Words>1603</Words>
  <Application>Microsoft Office PowerPoint</Application>
  <PresentationFormat>Widescreen</PresentationFormat>
  <Paragraphs>102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Office Theme</vt:lpstr>
      <vt:lpstr>How KOHA helps to put California children on a path toward healthy and successful lives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Gearing Up for Success:  8 key questions</dc:title>
  <dc:creator>Matt Jacob</dc:creator>
  <cp:lastModifiedBy>Miyahara, Keiko</cp:lastModifiedBy>
  <cp:revision>1076</cp:revision>
  <dcterms:created xsi:type="dcterms:W3CDTF">2018-04-08T12:58:09Z</dcterms:created>
  <dcterms:modified xsi:type="dcterms:W3CDTF">2019-09-03T15:11:19Z</dcterms:modified>
</cp:coreProperties>
</file>