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258" r:id="rId3"/>
    <p:sldId id="286" r:id="rId4"/>
    <p:sldId id="268" r:id="rId5"/>
    <p:sldId id="269" r:id="rId6"/>
    <p:sldId id="329" r:id="rId7"/>
    <p:sldId id="270" r:id="rId8"/>
    <p:sldId id="295" r:id="rId9"/>
    <p:sldId id="296" r:id="rId10"/>
    <p:sldId id="297" r:id="rId11"/>
    <p:sldId id="299" r:id="rId12"/>
    <p:sldId id="300" r:id="rId13"/>
    <p:sldId id="323" r:id="rId14"/>
    <p:sldId id="324" r:id="rId15"/>
    <p:sldId id="346" r:id="rId16"/>
    <p:sldId id="402" r:id="rId17"/>
    <p:sldId id="352" r:id="rId18"/>
    <p:sldId id="353" r:id="rId19"/>
    <p:sldId id="354" r:id="rId20"/>
    <p:sldId id="355" r:id="rId21"/>
    <p:sldId id="350" r:id="rId22"/>
    <p:sldId id="347" r:id="rId23"/>
    <p:sldId id="348" r:id="rId24"/>
    <p:sldId id="349" r:id="rId25"/>
    <p:sldId id="393" r:id="rId26"/>
    <p:sldId id="395" r:id="rId27"/>
    <p:sldId id="396" r:id="rId28"/>
    <p:sldId id="397" r:id="rId29"/>
    <p:sldId id="398" r:id="rId30"/>
    <p:sldId id="399" r:id="rId31"/>
    <p:sldId id="400" r:id="rId32"/>
    <p:sldId id="401" r:id="rId33"/>
    <p:sldId id="373" r:id="rId34"/>
    <p:sldId id="374" r:id="rId35"/>
    <p:sldId id="375" r:id="rId36"/>
    <p:sldId id="376" r:id="rId37"/>
    <p:sldId id="377" r:id="rId38"/>
    <p:sldId id="378" r:id="rId39"/>
    <p:sldId id="379" r:id="rId40"/>
    <p:sldId id="380" r:id="rId41"/>
    <p:sldId id="381" r:id="rId42"/>
    <p:sldId id="403" r:id="rId43"/>
    <p:sldId id="382" r:id="rId44"/>
    <p:sldId id="383" r:id="rId45"/>
    <p:sldId id="331" r:id="rId46"/>
    <p:sldId id="386" r:id="rId47"/>
    <p:sldId id="356" r:id="rId48"/>
    <p:sldId id="358" r:id="rId49"/>
    <p:sldId id="392" r:id="rId50"/>
    <p:sldId id="387" r:id="rId51"/>
    <p:sldId id="39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006866"/>
    <a:srgbClr val="007370"/>
    <a:srgbClr val="93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F6B72-0E0E-475A-B249-B81A594691C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373578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F6B72-0E0E-475A-B249-B81A594691C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19475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F6B72-0E0E-475A-B249-B81A594691C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228672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F6B72-0E0E-475A-B249-B81A594691C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80747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F6B72-0E0E-475A-B249-B81A594691CB}"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350090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F6B72-0E0E-475A-B249-B81A594691CB}"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25426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F6B72-0E0E-475A-B249-B81A594691CB}"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132656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F6B72-0E0E-475A-B249-B81A594691CB}"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227473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F6B72-0E0E-475A-B249-B81A594691CB}"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196206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F6B72-0E0E-475A-B249-B81A594691CB}"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410614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F6B72-0E0E-475A-B249-B81A594691CB}"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F80E9E-F866-4B6F-A6DC-998AB3315C87}" type="slidenum">
              <a:rPr lang="en-US" smtClean="0"/>
              <a:t>‹#›</a:t>
            </a:fld>
            <a:endParaRPr lang="en-US"/>
          </a:p>
        </p:txBody>
      </p:sp>
    </p:spTree>
    <p:extLst>
      <p:ext uri="{BB962C8B-B14F-4D97-AF65-F5344CB8AC3E}">
        <p14:creationId xmlns:p14="http://schemas.microsoft.com/office/powerpoint/2010/main" val="286329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F6B72-0E0E-475A-B249-B81A594691CB}" type="datetimeFigureOut">
              <a:rPr lang="en-US" smtClean="0"/>
              <a:t>11/5/2019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0E9E-F866-4B6F-A6DC-998AB3315C87}" type="slidenum">
              <a:rPr lang="en-US" smtClean="0"/>
              <a:t>‹#›</a:t>
            </a:fld>
            <a:endParaRPr lang="en-US"/>
          </a:p>
        </p:txBody>
      </p:sp>
    </p:spTree>
    <p:extLst>
      <p:ext uri="{BB962C8B-B14F-4D97-AF65-F5344CB8AC3E}">
        <p14:creationId xmlns:p14="http://schemas.microsoft.com/office/powerpoint/2010/main" val="246699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jpe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jpe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r="687" b="9832"/>
          <a:stretch/>
        </p:blipFill>
        <p:spPr>
          <a:xfrm>
            <a:off x="0" y="0"/>
            <a:ext cx="12209172" cy="5628068"/>
          </a:xfrm>
          <a:prstGeom prst="rect">
            <a:avLst/>
          </a:prstGeom>
        </p:spPr>
      </p:pic>
      <p:sp>
        <p:nvSpPr>
          <p:cNvPr id="4" name="Rectangle 3"/>
          <p:cNvSpPr/>
          <p:nvPr/>
        </p:nvSpPr>
        <p:spPr>
          <a:xfrm>
            <a:off x="4837176" y="5888736"/>
            <a:ext cx="6721265" cy="769441"/>
          </a:xfrm>
          <a:prstGeom prst="rect">
            <a:avLst/>
          </a:prstGeom>
        </p:spPr>
        <p:txBody>
          <a:bodyPr wrap="square">
            <a:spAutoFit/>
          </a:bodyPr>
          <a:lstStyle/>
          <a:p>
            <a:pPr algn="r"/>
            <a:r>
              <a:rPr lang="en-US" sz="2200" dirty="0" smtClean="0">
                <a:solidFill>
                  <a:schemeClr val="tx1">
                    <a:lumMod val="85000"/>
                    <a:lumOff val="15000"/>
                  </a:schemeClr>
                </a:solidFill>
              </a:rPr>
              <a:t>A presentation by Matt Jacob</a:t>
            </a:r>
            <a:r>
              <a:rPr lang="en-US" sz="2200" dirty="0">
                <a:solidFill>
                  <a:schemeClr val="tx1">
                    <a:lumMod val="85000"/>
                    <a:lumOff val="15000"/>
                  </a:schemeClr>
                </a:solidFill>
              </a:rPr>
              <a:t> </a:t>
            </a:r>
            <a:r>
              <a:rPr lang="en-US" sz="2200" dirty="0" smtClean="0">
                <a:solidFill>
                  <a:schemeClr val="tx1">
                    <a:lumMod val="85000"/>
                    <a:lumOff val="15000"/>
                  </a:schemeClr>
                </a:solidFill>
              </a:rPr>
              <a:t>to local health</a:t>
            </a:r>
          </a:p>
          <a:p>
            <a:pPr algn="r"/>
            <a:r>
              <a:rPr lang="en-US" sz="2200" dirty="0" smtClean="0">
                <a:solidFill>
                  <a:schemeClr val="tx1">
                    <a:lumMod val="85000"/>
                    <a:lumOff val="15000"/>
                  </a:schemeClr>
                </a:solidFill>
              </a:rPr>
              <a:t>leaders in California </a:t>
            </a:r>
            <a:r>
              <a:rPr lang="en-US" sz="1200" dirty="0" smtClean="0">
                <a:solidFill>
                  <a:schemeClr val="tx1">
                    <a:lumMod val="85000"/>
                    <a:lumOff val="15000"/>
                  </a:schemeClr>
                </a:solidFill>
              </a:rPr>
              <a:t> </a:t>
            </a:r>
            <a:r>
              <a:rPr lang="en-US" sz="1300" dirty="0" smtClean="0">
                <a:solidFill>
                  <a:srgbClr val="1F736B"/>
                </a:solidFill>
                <a:latin typeface="Wingdings" panose="05000000000000000000" pitchFamily="2" charset="2"/>
              </a:rPr>
              <a:t>u</a:t>
            </a:r>
            <a:r>
              <a:rPr lang="en-US" sz="1200" dirty="0" smtClean="0">
                <a:solidFill>
                  <a:schemeClr val="tx1">
                    <a:lumMod val="85000"/>
                    <a:lumOff val="15000"/>
                  </a:schemeClr>
                </a:solidFill>
              </a:rPr>
              <a:t> </a:t>
            </a:r>
            <a:r>
              <a:rPr lang="en-US" sz="2200" dirty="0" smtClean="0">
                <a:solidFill>
                  <a:schemeClr val="tx1">
                    <a:lumMod val="85000"/>
                    <a:lumOff val="15000"/>
                  </a:schemeClr>
                </a:solidFill>
              </a:rPr>
              <a:t> November 6, 2019</a:t>
            </a:r>
            <a:endParaRPr lang="en-US" sz="2200" b="1" dirty="0">
              <a:solidFill>
                <a:schemeClr val="tx1">
                  <a:lumMod val="85000"/>
                  <a:lumOff val="15000"/>
                </a:schemeClr>
              </a:solidFill>
            </a:endParaRPr>
          </a:p>
        </p:txBody>
      </p:sp>
      <p:sp>
        <p:nvSpPr>
          <p:cNvPr id="15" name="Rectangle 3"/>
          <p:cNvSpPr>
            <a:spLocks noChangeArrowheads="1"/>
          </p:cNvSpPr>
          <p:nvPr/>
        </p:nvSpPr>
        <p:spPr bwMode="auto">
          <a:xfrm>
            <a:off x="521208" y="336759"/>
            <a:ext cx="10636404"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6000" b="1" spc="-80" dirty="0" smtClean="0">
                <a:solidFill>
                  <a:srgbClr val="1F736B"/>
                </a:solidFill>
                <a:latin typeface="+mn-lt"/>
                <a:ea typeface="Calibri" panose="020F0502020204030204" pitchFamily="34" charset="0"/>
                <a:cs typeface="Times New Roman" panose="02020603050405020304" pitchFamily="18" charset="0"/>
              </a:rPr>
              <a:t>Engaging your local news media</a:t>
            </a:r>
            <a:endParaRPr kumimoji="0" lang="en-US" altLang="en-US" sz="6000" b="0" i="0" u="none" strike="noStrike" cap="none" spc="-80" normalizeH="0" dirty="0" smtClean="0">
              <a:ln>
                <a:noFill/>
              </a:ln>
              <a:solidFill>
                <a:srgbClr val="1F736B"/>
              </a:solidFill>
              <a:effectLst/>
              <a:latin typeface="+mn-lt"/>
            </a:endParaRPr>
          </a:p>
        </p:txBody>
      </p:sp>
      <p:grpSp>
        <p:nvGrpSpPr>
          <p:cNvPr id="21" name="Group 20"/>
          <p:cNvGrpSpPr/>
          <p:nvPr/>
        </p:nvGrpSpPr>
        <p:grpSpPr>
          <a:xfrm>
            <a:off x="569890" y="1583022"/>
            <a:ext cx="4592864" cy="2753026"/>
            <a:chOff x="585215" y="2577245"/>
            <a:chExt cx="4592864" cy="2753026"/>
          </a:xfrm>
        </p:grpSpPr>
        <p:grpSp>
          <p:nvGrpSpPr>
            <p:cNvPr id="19" name="Group 18"/>
            <p:cNvGrpSpPr/>
            <p:nvPr/>
          </p:nvGrpSpPr>
          <p:grpSpPr>
            <a:xfrm>
              <a:off x="585215" y="2577245"/>
              <a:ext cx="4592864" cy="2103802"/>
              <a:chOff x="530351" y="2706033"/>
              <a:chExt cx="4592864" cy="2103802"/>
            </a:xfrm>
          </p:grpSpPr>
          <p:sp>
            <p:nvSpPr>
              <p:cNvPr id="16" name="Rectangle 3"/>
              <p:cNvSpPr>
                <a:spLocks noChangeArrowheads="1"/>
              </p:cNvSpPr>
              <p:nvPr/>
            </p:nvSpPr>
            <p:spPr bwMode="auto">
              <a:xfrm>
                <a:off x="534431" y="2706033"/>
                <a:ext cx="4588784" cy="81560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700" spc="-60" dirty="0" smtClean="0">
                    <a:solidFill>
                      <a:schemeClr val="bg2">
                        <a:lumMod val="25000"/>
                      </a:schemeClr>
                    </a:solidFill>
                    <a:latin typeface="+mn-lt"/>
                    <a:ea typeface="Calibri" panose="020F0502020204030204" pitchFamily="34" charset="0"/>
                    <a:cs typeface="Times New Roman" panose="02020603050405020304" pitchFamily="18" charset="0"/>
                  </a:rPr>
                  <a:t>Strategies to seek</a:t>
                </a:r>
                <a:endParaRPr kumimoji="0" lang="en-US" altLang="en-US" sz="4700" i="0" u="none" strike="noStrike" cap="none" spc="-60" normalizeH="0" dirty="0" smtClean="0">
                  <a:ln>
                    <a:noFill/>
                  </a:ln>
                  <a:solidFill>
                    <a:schemeClr val="bg2">
                      <a:lumMod val="25000"/>
                    </a:schemeClr>
                  </a:solidFill>
                  <a:effectLst/>
                  <a:latin typeface="+mn-lt"/>
                </a:endParaRPr>
              </a:p>
            </p:txBody>
          </p:sp>
          <p:sp>
            <p:nvSpPr>
              <p:cNvPr id="17" name="Rectangle 16"/>
              <p:cNvSpPr/>
              <p:nvPr/>
            </p:nvSpPr>
            <p:spPr>
              <a:xfrm>
                <a:off x="530351" y="3994227"/>
                <a:ext cx="4592864" cy="815608"/>
              </a:xfrm>
              <a:prstGeom prst="rect">
                <a:avLst/>
              </a:prstGeom>
            </p:spPr>
            <p:txBody>
              <a:bodyPr wrap="square">
                <a:spAutoFit/>
              </a:bodyPr>
              <a:lstStyle/>
              <a:p>
                <a:pPr lvl="0" eaLnBrk="0" fontAlgn="base" hangingPunct="0">
                  <a:spcBef>
                    <a:spcPct val="0"/>
                  </a:spcBef>
                  <a:spcAft>
                    <a:spcPct val="0"/>
                  </a:spcAft>
                </a:pPr>
                <a:r>
                  <a:rPr lang="en-US" altLang="en-US" sz="4700" spc="-60" dirty="0">
                    <a:solidFill>
                      <a:schemeClr val="bg2">
                        <a:lumMod val="25000"/>
                      </a:schemeClr>
                    </a:solidFill>
                    <a:ea typeface="Calibri" panose="020F0502020204030204" pitchFamily="34" charset="0"/>
                    <a:cs typeface="Times New Roman" panose="02020603050405020304" pitchFamily="18" charset="0"/>
                  </a:rPr>
                  <a:t>a</a:t>
                </a:r>
                <a:r>
                  <a:rPr lang="en-US" altLang="en-US" sz="4700" spc="-60" dirty="0" smtClean="0">
                    <a:solidFill>
                      <a:schemeClr val="bg2">
                        <a:lumMod val="25000"/>
                      </a:schemeClr>
                    </a:solidFill>
                    <a:ea typeface="Calibri" panose="020F0502020204030204" pitchFamily="34" charset="0"/>
                    <a:cs typeface="Times New Roman" panose="02020603050405020304" pitchFamily="18" charset="0"/>
                  </a:rPr>
                  <a:t>bout oral health</a:t>
                </a:r>
                <a:endParaRPr lang="en-US" altLang="en-US" sz="4700" spc="-60" dirty="0">
                  <a:solidFill>
                    <a:schemeClr val="bg2">
                      <a:lumMod val="25000"/>
                    </a:schemeClr>
                  </a:solidFill>
                </a:endParaRPr>
              </a:p>
            </p:txBody>
          </p:sp>
          <p:sp>
            <p:nvSpPr>
              <p:cNvPr id="18" name="Rectangle 17"/>
              <p:cNvSpPr/>
              <p:nvPr/>
            </p:nvSpPr>
            <p:spPr>
              <a:xfrm>
                <a:off x="534431" y="3363291"/>
                <a:ext cx="4470106" cy="815608"/>
              </a:xfrm>
              <a:prstGeom prst="rect">
                <a:avLst/>
              </a:prstGeom>
            </p:spPr>
            <p:txBody>
              <a:bodyPr wrap="square">
                <a:spAutoFit/>
              </a:bodyPr>
              <a:lstStyle/>
              <a:p>
                <a:pPr lvl="0" eaLnBrk="0" fontAlgn="base" hangingPunct="0">
                  <a:spcBef>
                    <a:spcPct val="0"/>
                  </a:spcBef>
                  <a:spcAft>
                    <a:spcPct val="0"/>
                  </a:spcAft>
                </a:pPr>
                <a:r>
                  <a:rPr lang="en-US" altLang="en-US" sz="4700" spc="-60" dirty="0" smtClean="0">
                    <a:solidFill>
                      <a:schemeClr val="bg2">
                        <a:lumMod val="25000"/>
                      </a:schemeClr>
                    </a:solidFill>
                    <a:ea typeface="Calibri" panose="020F0502020204030204" pitchFamily="34" charset="0"/>
                    <a:cs typeface="Times New Roman" panose="02020603050405020304" pitchFamily="18" charset="0"/>
                  </a:rPr>
                  <a:t>media coverage</a:t>
                </a:r>
                <a:endParaRPr lang="en-US" altLang="en-US" sz="4700" spc="-60" dirty="0">
                  <a:solidFill>
                    <a:schemeClr val="bg2">
                      <a:lumMod val="25000"/>
                    </a:schemeClr>
                  </a:solidFill>
                </a:endParaRPr>
              </a:p>
            </p:txBody>
          </p:sp>
        </p:grpSp>
        <p:sp>
          <p:nvSpPr>
            <p:cNvPr id="20" name="Rectangle 19"/>
            <p:cNvSpPr/>
            <p:nvPr/>
          </p:nvSpPr>
          <p:spPr>
            <a:xfrm>
              <a:off x="603503" y="4514663"/>
              <a:ext cx="4188917" cy="815608"/>
            </a:xfrm>
            <a:prstGeom prst="rect">
              <a:avLst/>
            </a:prstGeom>
          </p:spPr>
          <p:txBody>
            <a:bodyPr wrap="square">
              <a:spAutoFit/>
            </a:bodyPr>
            <a:lstStyle/>
            <a:p>
              <a:pPr lvl="0" eaLnBrk="0" fontAlgn="base" hangingPunct="0">
                <a:spcBef>
                  <a:spcPct val="0"/>
                </a:spcBef>
                <a:spcAft>
                  <a:spcPct val="0"/>
                </a:spcAft>
              </a:pPr>
              <a:r>
                <a:rPr lang="en-US" altLang="en-US" sz="4700" spc="-60" dirty="0" smtClean="0">
                  <a:solidFill>
                    <a:schemeClr val="bg2">
                      <a:lumMod val="25000"/>
                    </a:schemeClr>
                  </a:solidFill>
                  <a:ea typeface="Calibri" panose="020F0502020204030204" pitchFamily="34" charset="0"/>
                  <a:cs typeface="Times New Roman" panose="02020603050405020304" pitchFamily="18" charset="0"/>
                </a:rPr>
                <a:t>and KOHA</a:t>
              </a:r>
              <a:endParaRPr lang="en-US" altLang="en-US" sz="4700" spc="-60" dirty="0">
                <a:solidFill>
                  <a:schemeClr val="bg2">
                    <a:lumMod val="25000"/>
                  </a:schemeClr>
                </a:solidFill>
              </a:endParaRPr>
            </a:p>
          </p:txBody>
        </p:sp>
      </p:grpSp>
      <p:grpSp>
        <p:nvGrpSpPr>
          <p:cNvPr id="22" name="Group 21"/>
          <p:cNvGrpSpPr/>
          <p:nvPr/>
        </p:nvGrpSpPr>
        <p:grpSpPr>
          <a:xfrm>
            <a:off x="0" y="5886327"/>
            <a:ext cx="12192000" cy="971673"/>
            <a:chOff x="0" y="5865399"/>
            <a:chExt cx="12192000" cy="971673"/>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07" y="5865399"/>
              <a:ext cx="3638274" cy="720330"/>
            </a:xfrm>
            <a:prstGeom prst="rect">
              <a:avLst/>
            </a:prstGeom>
          </p:spPr>
        </p:pic>
        <p:cxnSp>
          <p:nvCxnSpPr>
            <p:cNvPr id="24" name="Straight Connector 2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660"/>
          <a:stretch/>
        </p:blipFill>
        <p:spPr>
          <a:xfrm>
            <a:off x="5162754" y="1583022"/>
            <a:ext cx="6523496" cy="3630248"/>
          </a:xfrm>
          <a:prstGeom prst="rect">
            <a:avLst/>
          </a:prstGeom>
          <a:ln w="6350">
            <a:solidFill>
              <a:schemeClr val="bg1">
                <a:lumMod val="65000"/>
              </a:schemeClr>
            </a:solidFill>
          </a:ln>
        </p:spPr>
      </p:pic>
    </p:spTree>
    <p:extLst>
      <p:ext uri="{BB962C8B-B14F-4D97-AF65-F5344CB8AC3E}">
        <p14:creationId xmlns:p14="http://schemas.microsoft.com/office/powerpoint/2010/main" val="3766736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825" t="15586" r="17573" b="19625"/>
          <a:stretch/>
        </p:blipFill>
        <p:spPr>
          <a:xfrm>
            <a:off x="7315201" y="3241233"/>
            <a:ext cx="2730320" cy="2738258"/>
          </a:xfrm>
          <a:prstGeom prst="rect">
            <a:avLst/>
          </a:prstGeom>
        </p:spPr>
      </p:pic>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makes something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something that just happened or is about to happen</a:t>
            </a:r>
            <a:endParaRPr lang="en-US" sz="2900" dirty="0">
              <a:solidFill>
                <a:schemeClr val="tx1">
                  <a:lumMod val="85000"/>
                  <a:lumOff val="15000"/>
                </a:schemeClr>
              </a:solidFill>
            </a:endParaRP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384085"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about something </a:t>
            </a:r>
            <a:r>
              <a:rPr lang="en-US" sz="2900" b="1" dirty="0">
                <a:solidFill>
                  <a:schemeClr val="tx1">
                    <a:lumMod val="75000"/>
                    <a:lumOff val="25000"/>
                  </a:schemeClr>
                </a:solidFill>
              </a:rPr>
              <a:t>happening in or near our community</a:t>
            </a:r>
            <a:endParaRPr lang="en-US" sz="2900" dirty="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a:t>
            </a:r>
            <a:r>
              <a:rPr lang="en-US" sz="2900" dirty="0">
                <a:solidFill>
                  <a:schemeClr val="tx1">
                    <a:lumMod val="85000"/>
                    <a:lumOff val="15000"/>
                  </a:schemeClr>
                </a:solidFill>
              </a:rPr>
              <a:t>that </a:t>
            </a:r>
            <a:r>
              <a:rPr lang="en-US" sz="2900" b="1" dirty="0">
                <a:solidFill>
                  <a:schemeClr val="tx1">
                    <a:lumMod val="75000"/>
                    <a:lumOff val="25000"/>
                  </a:schemeClr>
                </a:solidFill>
              </a:rPr>
              <a:t>shatters assumptions</a:t>
            </a:r>
          </a:p>
          <a:p>
            <a:pPr>
              <a:spcAft>
                <a:spcPts val="1200"/>
              </a:spcAft>
              <a:buClr>
                <a:srgbClr val="007370"/>
              </a:buClr>
            </a:pPr>
            <a:r>
              <a:rPr lang="en-US" sz="2900" dirty="0" smtClean="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a:t>
            </a:r>
            <a:r>
              <a:rPr lang="en-US" sz="2900" dirty="0" smtClean="0">
                <a:solidFill>
                  <a:schemeClr val="tx1">
                    <a:lumMod val="85000"/>
                    <a:lumOff val="15000"/>
                  </a:schemeClr>
                </a:solidFill>
              </a:rPr>
              <a:t>celebrities</a:t>
            </a:r>
            <a:r>
              <a:rPr lang="en-US" sz="2900" dirty="0">
                <a:solidFill>
                  <a:schemeClr val="tx1">
                    <a:lumMod val="85000"/>
                    <a:lumOff val="15000"/>
                  </a:schemeClr>
                </a:solidFill>
              </a:rPr>
              <a:t>,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3504" y="195346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5" name="Rectangle 44"/>
          <p:cNvSpPr/>
          <p:nvPr/>
        </p:nvSpPr>
        <p:spPr>
          <a:xfrm>
            <a:off x="619836" y="249150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6" name="Rectangle 45"/>
          <p:cNvSpPr/>
          <p:nvPr/>
        </p:nvSpPr>
        <p:spPr>
          <a:xfrm>
            <a:off x="603504" y="307238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19" name="Rectangle 18"/>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73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825" t="15586" r="17573" b="19625"/>
          <a:stretch/>
        </p:blipFill>
        <p:spPr>
          <a:xfrm>
            <a:off x="7315201" y="3241233"/>
            <a:ext cx="2730320" cy="2738258"/>
          </a:xfrm>
          <a:prstGeom prst="rect">
            <a:avLst/>
          </a:prstGeom>
        </p:spPr>
      </p:pic>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makes something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something that just happened or is about to happen</a:t>
            </a:r>
            <a:endParaRPr lang="en-US" sz="2900" dirty="0">
              <a:solidFill>
                <a:schemeClr val="tx1">
                  <a:lumMod val="85000"/>
                  <a:lumOff val="15000"/>
                </a:schemeClr>
              </a:solidFill>
            </a:endParaRP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384085"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about something </a:t>
            </a:r>
            <a:r>
              <a:rPr lang="en-US" sz="2900" b="1" dirty="0">
                <a:solidFill>
                  <a:schemeClr val="tx1">
                    <a:lumMod val="75000"/>
                    <a:lumOff val="25000"/>
                  </a:schemeClr>
                </a:solidFill>
              </a:rPr>
              <a:t>happening in or near our community</a:t>
            </a:r>
            <a:endParaRPr lang="en-US" sz="2900" dirty="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a:t>
            </a:r>
            <a:r>
              <a:rPr lang="en-US" sz="2900" dirty="0">
                <a:solidFill>
                  <a:schemeClr val="tx1">
                    <a:lumMod val="85000"/>
                    <a:lumOff val="15000"/>
                  </a:schemeClr>
                </a:solidFill>
              </a:rPr>
              <a:t>that </a:t>
            </a:r>
            <a:r>
              <a:rPr lang="en-US" sz="2900" b="1" dirty="0">
                <a:solidFill>
                  <a:schemeClr val="tx1">
                    <a:lumMod val="75000"/>
                    <a:lumOff val="25000"/>
                  </a:schemeClr>
                </a:solidFill>
              </a:rPr>
              <a:t>shatters assumptions</a:t>
            </a:r>
          </a:p>
          <a:p>
            <a:pPr>
              <a:spcAft>
                <a:spcPts val="1200"/>
              </a:spcAft>
              <a:buClr>
                <a:srgbClr val="007370"/>
              </a:buClr>
            </a:pPr>
            <a:r>
              <a:rPr lang="en-US" sz="2900" dirty="0" smtClean="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a:t>
            </a:r>
            <a:r>
              <a:rPr lang="en-US" sz="2900" dirty="0" smtClean="0">
                <a:solidFill>
                  <a:schemeClr val="tx1">
                    <a:lumMod val="85000"/>
                    <a:lumOff val="15000"/>
                  </a:schemeClr>
                </a:solidFill>
              </a:rPr>
              <a:t>celebrities</a:t>
            </a:r>
            <a:r>
              <a:rPr lang="en-US" sz="2900" dirty="0">
                <a:solidFill>
                  <a:schemeClr val="tx1">
                    <a:lumMod val="85000"/>
                    <a:lumOff val="15000"/>
                  </a:schemeClr>
                </a:solidFill>
              </a:rPr>
              <a:t>,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3504" y="195346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5" name="Rectangle 44"/>
          <p:cNvSpPr/>
          <p:nvPr/>
        </p:nvSpPr>
        <p:spPr>
          <a:xfrm>
            <a:off x="619836" y="249150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6" name="Rectangle 45"/>
          <p:cNvSpPr/>
          <p:nvPr/>
        </p:nvSpPr>
        <p:spPr>
          <a:xfrm>
            <a:off x="603504" y="307238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19" name="Rectangle 18"/>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814" y="1179576"/>
            <a:ext cx="3408324" cy="3554698"/>
            <a:chOff x="3700814" y="1179576"/>
            <a:chExt cx="3408324" cy="3554698"/>
          </a:xfrm>
        </p:grpSpPr>
        <p:sp>
          <p:nvSpPr>
            <p:cNvPr id="4" name="Freeform 3"/>
            <p:cNvSpPr/>
            <p:nvPr/>
          </p:nvSpPr>
          <p:spPr>
            <a:xfrm>
              <a:off x="3966693" y="1179576"/>
              <a:ext cx="914400" cy="400776"/>
            </a:xfrm>
            <a:custGeom>
              <a:avLst/>
              <a:gdLst>
                <a:gd name="connsiteX0" fmla="*/ 914400 w 914400"/>
                <a:gd name="connsiteY0" fmla="*/ 40168 h 400776"/>
                <a:gd name="connsiteX1" fmla="*/ 850006 w 914400"/>
                <a:gd name="connsiteY1" fmla="*/ 27289 h 400776"/>
                <a:gd name="connsiteX2" fmla="*/ 811369 w 914400"/>
                <a:gd name="connsiteY2" fmla="*/ 14410 h 400776"/>
                <a:gd name="connsiteX3" fmla="*/ 437882 w 914400"/>
                <a:gd name="connsiteY3" fmla="*/ 1531 h 400776"/>
                <a:gd name="connsiteX4" fmla="*/ 103031 w 914400"/>
                <a:gd name="connsiteY4" fmla="*/ 14410 h 400776"/>
                <a:gd name="connsiteX5" fmla="*/ 51515 w 914400"/>
                <a:gd name="connsiteY5" fmla="*/ 91683 h 400776"/>
                <a:gd name="connsiteX6" fmla="*/ 12879 w 914400"/>
                <a:gd name="connsiteY6" fmla="*/ 117441 h 400776"/>
                <a:gd name="connsiteX7" fmla="*/ 0 w 914400"/>
                <a:gd name="connsiteY7" fmla="*/ 156078 h 400776"/>
                <a:gd name="connsiteX8" fmla="*/ 12879 w 914400"/>
                <a:gd name="connsiteY8" fmla="*/ 233351 h 400776"/>
                <a:gd name="connsiteX9" fmla="*/ 103031 w 914400"/>
                <a:gd name="connsiteY9" fmla="*/ 336382 h 400776"/>
                <a:gd name="connsiteX10" fmla="*/ 180304 w 914400"/>
                <a:gd name="connsiteY10" fmla="*/ 362140 h 400776"/>
                <a:gd name="connsiteX11" fmla="*/ 257577 w 914400"/>
                <a:gd name="connsiteY11" fmla="*/ 387897 h 400776"/>
                <a:gd name="connsiteX12" fmla="*/ 321972 w 914400"/>
                <a:gd name="connsiteY12" fmla="*/ 400776 h 400776"/>
                <a:gd name="connsiteX13" fmla="*/ 811369 w 914400"/>
                <a:gd name="connsiteY13" fmla="*/ 387897 h 400776"/>
                <a:gd name="connsiteX14" fmla="*/ 888642 w 914400"/>
                <a:gd name="connsiteY14" fmla="*/ 336382 h 400776"/>
                <a:gd name="connsiteX15" fmla="*/ 888642 w 914400"/>
                <a:gd name="connsiteY15" fmla="*/ 143199 h 400776"/>
                <a:gd name="connsiteX16" fmla="*/ 875763 w 914400"/>
                <a:gd name="connsiteY16" fmla="*/ 104562 h 400776"/>
                <a:gd name="connsiteX17" fmla="*/ 811369 w 914400"/>
                <a:gd name="connsiteY17" fmla="*/ 65926 h 40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 h="400776">
                  <a:moveTo>
                    <a:pt x="914400" y="40168"/>
                  </a:moveTo>
                  <a:cubicBezTo>
                    <a:pt x="892935" y="35875"/>
                    <a:pt x="871242" y="32598"/>
                    <a:pt x="850006" y="27289"/>
                  </a:cubicBezTo>
                  <a:cubicBezTo>
                    <a:pt x="836836" y="23996"/>
                    <a:pt x="824918" y="15257"/>
                    <a:pt x="811369" y="14410"/>
                  </a:cubicBezTo>
                  <a:cubicBezTo>
                    <a:pt x="687042" y="6639"/>
                    <a:pt x="562378" y="5824"/>
                    <a:pt x="437882" y="1531"/>
                  </a:cubicBezTo>
                  <a:cubicBezTo>
                    <a:pt x="326265" y="5824"/>
                    <a:pt x="211809" y="-10971"/>
                    <a:pt x="103031" y="14410"/>
                  </a:cubicBezTo>
                  <a:cubicBezTo>
                    <a:pt x="72884" y="21444"/>
                    <a:pt x="77273" y="74511"/>
                    <a:pt x="51515" y="91683"/>
                  </a:cubicBezTo>
                  <a:lnTo>
                    <a:pt x="12879" y="117441"/>
                  </a:lnTo>
                  <a:cubicBezTo>
                    <a:pt x="8586" y="130320"/>
                    <a:pt x="0" y="142502"/>
                    <a:pt x="0" y="156078"/>
                  </a:cubicBezTo>
                  <a:cubicBezTo>
                    <a:pt x="0" y="182191"/>
                    <a:pt x="2836" y="209247"/>
                    <a:pt x="12879" y="233351"/>
                  </a:cubicBezTo>
                  <a:cubicBezTo>
                    <a:pt x="30685" y="276086"/>
                    <a:pt x="59784" y="317161"/>
                    <a:pt x="103031" y="336382"/>
                  </a:cubicBezTo>
                  <a:cubicBezTo>
                    <a:pt x="127842" y="347409"/>
                    <a:pt x="154546" y="353554"/>
                    <a:pt x="180304" y="362140"/>
                  </a:cubicBezTo>
                  <a:lnTo>
                    <a:pt x="257577" y="387897"/>
                  </a:lnTo>
                  <a:lnTo>
                    <a:pt x="321972" y="400776"/>
                  </a:lnTo>
                  <a:lnTo>
                    <a:pt x="811369" y="387897"/>
                  </a:lnTo>
                  <a:cubicBezTo>
                    <a:pt x="842128" y="384402"/>
                    <a:pt x="888642" y="336382"/>
                    <a:pt x="888642" y="336382"/>
                  </a:cubicBezTo>
                  <a:cubicBezTo>
                    <a:pt x="916292" y="253433"/>
                    <a:pt x="908651" y="293266"/>
                    <a:pt x="888642" y="143199"/>
                  </a:cubicBezTo>
                  <a:cubicBezTo>
                    <a:pt x="886848" y="129742"/>
                    <a:pt x="884244" y="115163"/>
                    <a:pt x="875763" y="104562"/>
                  </a:cubicBezTo>
                  <a:cubicBezTo>
                    <a:pt x="865400" y="91608"/>
                    <a:pt x="828484" y="74483"/>
                    <a:pt x="811369" y="6592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3700814" y="4206240"/>
              <a:ext cx="3408324" cy="528034"/>
            </a:xfrm>
            <a:custGeom>
              <a:avLst/>
              <a:gdLst>
                <a:gd name="connsiteX0" fmla="*/ 3253778 w 3408324"/>
                <a:gd name="connsiteY0" fmla="*/ 115910 h 605307"/>
                <a:gd name="connsiteX1" fmla="*/ 2803017 w 3408324"/>
                <a:gd name="connsiteY1" fmla="*/ 103031 h 605307"/>
                <a:gd name="connsiteX2" fmla="*/ 2751501 w 3408324"/>
                <a:gd name="connsiteY2" fmla="*/ 90152 h 605307"/>
                <a:gd name="connsiteX3" fmla="*/ 2674228 w 3408324"/>
                <a:gd name="connsiteY3" fmla="*/ 64394 h 605307"/>
                <a:gd name="connsiteX4" fmla="*/ 2635592 w 3408324"/>
                <a:gd name="connsiteY4" fmla="*/ 51515 h 605307"/>
                <a:gd name="connsiteX5" fmla="*/ 2584076 w 3408324"/>
                <a:gd name="connsiteY5" fmla="*/ 38636 h 605307"/>
                <a:gd name="connsiteX6" fmla="*/ 2287862 w 3408324"/>
                <a:gd name="connsiteY6" fmla="*/ 51515 h 605307"/>
                <a:gd name="connsiteX7" fmla="*/ 2184831 w 3408324"/>
                <a:gd name="connsiteY7" fmla="*/ 64394 h 605307"/>
                <a:gd name="connsiteX8" fmla="*/ 2120437 w 3408324"/>
                <a:gd name="connsiteY8" fmla="*/ 77273 h 605307"/>
                <a:gd name="connsiteX9" fmla="*/ 1746949 w 3408324"/>
                <a:gd name="connsiteY9" fmla="*/ 90152 h 605307"/>
                <a:gd name="connsiteX10" fmla="*/ 1631040 w 3408324"/>
                <a:gd name="connsiteY10" fmla="*/ 103031 h 605307"/>
                <a:gd name="connsiteX11" fmla="*/ 1592403 w 3408324"/>
                <a:gd name="connsiteY11" fmla="*/ 115910 h 605307"/>
                <a:gd name="connsiteX12" fmla="*/ 1373462 w 3408324"/>
                <a:gd name="connsiteY12" fmla="*/ 103031 h 605307"/>
                <a:gd name="connsiteX13" fmla="*/ 1321947 w 3408324"/>
                <a:gd name="connsiteY13" fmla="*/ 90152 h 605307"/>
                <a:gd name="connsiteX14" fmla="*/ 1244673 w 3408324"/>
                <a:gd name="connsiteY14" fmla="*/ 64394 h 605307"/>
                <a:gd name="connsiteX15" fmla="*/ 1167400 w 3408324"/>
                <a:gd name="connsiteY15" fmla="*/ 38636 h 605307"/>
                <a:gd name="connsiteX16" fmla="*/ 1077248 w 3408324"/>
                <a:gd name="connsiteY16" fmla="*/ 12879 h 605307"/>
                <a:gd name="connsiteX17" fmla="*/ 948459 w 3408324"/>
                <a:gd name="connsiteY17" fmla="*/ 0 h 605307"/>
                <a:gd name="connsiteX18" fmla="*/ 626487 w 3408324"/>
                <a:gd name="connsiteY18" fmla="*/ 12879 h 605307"/>
                <a:gd name="connsiteX19" fmla="*/ 549214 w 3408324"/>
                <a:gd name="connsiteY19" fmla="*/ 25758 h 605307"/>
                <a:gd name="connsiteX20" fmla="*/ 394668 w 3408324"/>
                <a:gd name="connsiteY20" fmla="*/ 38636 h 605307"/>
                <a:gd name="connsiteX21" fmla="*/ 343152 w 3408324"/>
                <a:gd name="connsiteY21" fmla="*/ 51515 h 605307"/>
                <a:gd name="connsiteX22" fmla="*/ 278758 w 3408324"/>
                <a:gd name="connsiteY22" fmla="*/ 64394 h 605307"/>
                <a:gd name="connsiteX23" fmla="*/ 240121 w 3408324"/>
                <a:gd name="connsiteY23" fmla="*/ 77273 h 605307"/>
                <a:gd name="connsiteX24" fmla="*/ 149969 w 3408324"/>
                <a:gd name="connsiteY24" fmla="*/ 90152 h 605307"/>
                <a:gd name="connsiteX25" fmla="*/ 72696 w 3408324"/>
                <a:gd name="connsiteY25" fmla="*/ 128789 h 605307"/>
                <a:gd name="connsiteX26" fmla="*/ 34059 w 3408324"/>
                <a:gd name="connsiteY26" fmla="*/ 141667 h 605307"/>
                <a:gd name="connsiteX27" fmla="*/ 21180 w 3408324"/>
                <a:gd name="connsiteY27" fmla="*/ 334851 h 605307"/>
                <a:gd name="connsiteX28" fmla="*/ 34059 w 3408324"/>
                <a:gd name="connsiteY28" fmla="*/ 373487 h 605307"/>
                <a:gd name="connsiteX29" fmla="*/ 72696 w 3408324"/>
                <a:gd name="connsiteY29" fmla="*/ 386366 h 605307"/>
                <a:gd name="connsiteX30" fmla="*/ 85575 w 3408324"/>
                <a:gd name="connsiteY30" fmla="*/ 425003 h 605307"/>
                <a:gd name="connsiteX31" fmla="*/ 124211 w 3408324"/>
                <a:gd name="connsiteY31" fmla="*/ 437881 h 605307"/>
                <a:gd name="connsiteX32" fmla="*/ 162848 w 3408324"/>
                <a:gd name="connsiteY32" fmla="*/ 463639 h 605307"/>
                <a:gd name="connsiteX33" fmla="*/ 343152 w 3408324"/>
                <a:gd name="connsiteY33" fmla="*/ 515155 h 605307"/>
                <a:gd name="connsiteX34" fmla="*/ 1528009 w 3408324"/>
                <a:gd name="connsiteY34" fmla="*/ 528034 h 605307"/>
                <a:gd name="connsiteX35" fmla="*/ 1682555 w 3408324"/>
                <a:gd name="connsiteY35" fmla="*/ 540912 h 605307"/>
                <a:gd name="connsiteX36" fmla="*/ 1734071 w 3408324"/>
                <a:gd name="connsiteY36" fmla="*/ 553791 h 605307"/>
                <a:gd name="connsiteX37" fmla="*/ 1914375 w 3408324"/>
                <a:gd name="connsiteY37" fmla="*/ 579549 h 605307"/>
                <a:gd name="connsiteX38" fmla="*/ 2159073 w 3408324"/>
                <a:gd name="connsiteY38" fmla="*/ 592428 h 605307"/>
                <a:gd name="connsiteX39" fmla="*/ 2339378 w 3408324"/>
                <a:gd name="connsiteY39" fmla="*/ 605307 h 605307"/>
                <a:gd name="connsiteX40" fmla="*/ 2455287 w 3408324"/>
                <a:gd name="connsiteY40" fmla="*/ 579549 h 605307"/>
                <a:gd name="connsiteX41" fmla="*/ 2519682 w 3408324"/>
                <a:gd name="connsiteY41" fmla="*/ 566670 h 605307"/>
                <a:gd name="connsiteX42" fmla="*/ 2558318 w 3408324"/>
                <a:gd name="connsiteY42" fmla="*/ 553791 h 605307"/>
                <a:gd name="connsiteX43" fmla="*/ 2622713 w 3408324"/>
                <a:gd name="connsiteY43" fmla="*/ 540912 h 605307"/>
                <a:gd name="connsiteX44" fmla="*/ 2661349 w 3408324"/>
                <a:gd name="connsiteY44" fmla="*/ 528034 h 605307"/>
                <a:gd name="connsiteX45" fmla="*/ 2790138 w 3408324"/>
                <a:gd name="connsiteY45" fmla="*/ 502276 h 605307"/>
                <a:gd name="connsiteX46" fmla="*/ 2854532 w 3408324"/>
                <a:gd name="connsiteY46" fmla="*/ 489397 h 605307"/>
                <a:gd name="connsiteX47" fmla="*/ 2918927 w 3408324"/>
                <a:gd name="connsiteY47" fmla="*/ 476518 h 605307"/>
                <a:gd name="connsiteX48" fmla="*/ 3331051 w 3408324"/>
                <a:gd name="connsiteY48" fmla="*/ 489397 h 605307"/>
                <a:gd name="connsiteX49" fmla="*/ 3382566 w 3408324"/>
                <a:gd name="connsiteY49" fmla="*/ 412124 h 605307"/>
                <a:gd name="connsiteX50" fmla="*/ 3408324 w 3408324"/>
                <a:gd name="connsiteY50" fmla="*/ 270456 h 605307"/>
                <a:gd name="connsiteX51" fmla="*/ 3382566 w 3408324"/>
                <a:gd name="connsiteY51" fmla="*/ 193183 h 605307"/>
                <a:gd name="connsiteX52" fmla="*/ 3343930 w 3408324"/>
                <a:gd name="connsiteY52" fmla="*/ 167425 h 605307"/>
                <a:gd name="connsiteX53" fmla="*/ 3266656 w 3408324"/>
                <a:gd name="connsiteY53" fmla="*/ 115910 h 605307"/>
                <a:gd name="connsiteX54" fmla="*/ 3189383 w 3408324"/>
                <a:gd name="connsiteY54" fmla="*/ 115910 h 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08324" h="605307">
                  <a:moveTo>
                    <a:pt x="3253778" y="115910"/>
                  </a:moveTo>
                  <a:cubicBezTo>
                    <a:pt x="3103524" y="111617"/>
                    <a:pt x="2953135" y="110729"/>
                    <a:pt x="2803017" y="103031"/>
                  </a:cubicBezTo>
                  <a:cubicBezTo>
                    <a:pt x="2785340" y="102124"/>
                    <a:pt x="2768455" y="95238"/>
                    <a:pt x="2751501" y="90152"/>
                  </a:cubicBezTo>
                  <a:cubicBezTo>
                    <a:pt x="2725495" y="82350"/>
                    <a:pt x="2699986" y="72980"/>
                    <a:pt x="2674228" y="64394"/>
                  </a:cubicBezTo>
                  <a:cubicBezTo>
                    <a:pt x="2661349" y="60101"/>
                    <a:pt x="2648762" y="54808"/>
                    <a:pt x="2635592" y="51515"/>
                  </a:cubicBezTo>
                  <a:lnTo>
                    <a:pt x="2584076" y="38636"/>
                  </a:lnTo>
                  <a:cubicBezTo>
                    <a:pt x="2485338" y="42929"/>
                    <a:pt x="2386488" y="45152"/>
                    <a:pt x="2287862" y="51515"/>
                  </a:cubicBezTo>
                  <a:cubicBezTo>
                    <a:pt x="2253323" y="53743"/>
                    <a:pt x="2219039" y="59131"/>
                    <a:pt x="2184831" y="64394"/>
                  </a:cubicBezTo>
                  <a:cubicBezTo>
                    <a:pt x="2163196" y="67723"/>
                    <a:pt x="2142289" y="75988"/>
                    <a:pt x="2120437" y="77273"/>
                  </a:cubicBezTo>
                  <a:cubicBezTo>
                    <a:pt x="1996082" y="84588"/>
                    <a:pt x="1871445" y="85859"/>
                    <a:pt x="1746949" y="90152"/>
                  </a:cubicBezTo>
                  <a:cubicBezTo>
                    <a:pt x="1708313" y="94445"/>
                    <a:pt x="1669385" y="96640"/>
                    <a:pt x="1631040" y="103031"/>
                  </a:cubicBezTo>
                  <a:cubicBezTo>
                    <a:pt x="1617649" y="105263"/>
                    <a:pt x="1605979" y="115910"/>
                    <a:pt x="1592403" y="115910"/>
                  </a:cubicBezTo>
                  <a:cubicBezTo>
                    <a:pt x="1519297" y="115910"/>
                    <a:pt x="1446442" y="107324"/>
                    <a:pt x="1373462" y="103031"/>
                  </a:cubicBezTo>
                  <a:cubicBezTo>
                    <a:pt x="1356290" y="98738"/>
                    <a:pt x="1338901" y="95238"/>
                    <a:pt x="1321947" y="90152"/>
                  </a:cubicBezTo>
                  <a:cubicBezTo>
                    <a:pt x="1295941" y="82350"/>
                    <a:pt x="1270431" y="72980"/>
                    <a:pt x="1244673" y="64394"/>
                  </a:cubicBezTo>
                  <a:lnTo>
                    <a:pt x="1167400" y="38636"/>
                  </a:lnTo>
                  <a:cubicBezTo>
                    <a:pt x="1139884" y="29464"/>
                    <a:pt x="1105539" y="16921"/>
                    <a:pt x="1077248" y="12879"/>
                  </a:cubicBezTo>
                  <a:cubicBezTo>
                    <a:pt x="1034538" y="6777"/>
                    <a:pt x="991389" y="4293"/>
                    <a:pt x="948459" y="0"/>
                  </a:cubicBezTo>
                  <a:cubicBezTo>
                    <a:pt x="841135" y="4293"/>
                    <a:pt x="733674" y="5964"/>
                    <a:pt x="626487" y="12879"/>
                  </a:cubicBezTo>
                  <a:cubicBezTo>
                    <a:pt x="600428" y="14560"/>
                    <a:pt x="575167" y="22874"/>
                    <a:pt x="549214" y="25758"/>
                  </a:cubicBezTo>
                  <a:cubicBezTo>
                    <a:pt x="497836" y="31466"/>
                    <a:pt x="446183" y="34343"/>
                    <a:pt x="394668" y="38636"/>
                  </a:cubicBezTo>
                  <a:cubicBezTo>
                    <a:pt x="377496" y="42929"/>
                    <a:pt x="360431" y="47675"/>
                    <a:pt x="343152" y="51515"/>
                  </a:cubicBezTo>
                  <a:cubicBezTo>
                    <a:pt x="321784" y="56264"/>
                    <a:pt x="299994" y="59085"/>
                    <a:pt x="278758" y="64394"/>
                  </a:cubicBezTo>
                  <a:cubicBezTo>
                    <a:pt x="265588" y="67687"/>
                    <a:pt x="253433" y="74611"/>
                    <a:pt x="240121" y="77273"/>
                  </a:cubicBezTo>
                  <a:cubicBezTo>
                    <a:pt x="210355" y="83226"/>
                    <a:pt x="180020" y="85859"/>
                    <a:pt x="149969" y="90152"/>
                  </a:cubicBezTo>
                  <a:cubicBezTo>
                    <a:pt x="52846" y="122526"/>
                    <a:pt x="172568" y="78854"/>
                    <a:pt x="72696" y="128789"/>
                  </a:cubicBezTo>
                  <a:cubicBezTo>
                    <a:pt x="60554" y="134860"/>
                    <a:pt x="46938" y="137374"/>
                    <a:pt x="34059" y="141667"/>
                  </a:cubicBezTo>
                  <a:cubicBezTo>
                    <a:pt x="-18253" y="220135"/>
                    <a:pt x="-67" y="175502"/>
                    <a:pt x="21180" y="334851"/>
                  </a:cubicBezTo>
                  <a:cubicBezTo>
                    <a:pt x="22974" y="348307"/>
                    <a:pt x="24460" y="363888"/>
                    <a:pt x="34059" y="373487"/>
                  </a:cubicBezTo>
                  <a:cubicBezTo>
                    <a:pt x="43659" y="383086"/>
                    <a:pt x="59817" y="382073"/>
                    <a:pt x="72696" y="386366"/>
                  </a:cubicBezTo>
                  <a:cubicBezTo>
                    <a:pt x="76989" y="399245"/>
                    <a:pt x="75976" y="415404"/>
                    <a:pt x="85575" y="425003"/>
                  </a:cubicBezTo>
                  <a:cubicBezTo>
                    <a:pt x="95174" y="434602"/>
                    <a:pt x="112069" y="431810"/>
                    <a:pt x="124211" y="437881"/>
                  </a:cubicBezTo>
                  <a:cubicBezTo>
                    <a:pt x="138056" y="444803"/>
                    <a:pt x="148703" y="457352"/>
                    <a:pt x="162848" y="463639"/>
                  </a:cubicBezTo>
                  <a:cubicBezTo>
                    <a:pt x="190572" y="475961"/>
                    <a:pt x="322174" y="514927"/>
                    <a:pt x="343152" y="515155"/>
                  </a:cubicBezTo>
                  <a:lnTo>
                    <a:pt x="1528009" y="528034"/>
                  </a:lnTo>
                  <a:cubicBezTo>
                    <a:pt x="1579524" y="532327"/>
                    <a:pt x="1631260" y="534500"/>
                    <a:pt x="1682555" y="540912"/>
                  </a:cubicBezTo>
                  <a:cubicBezTo>
                    <a:pt x="1700119" y="543107"/>
                    <a:pt x="1716714" y="550320"/>
                    <a:pt x="1734071" y="553791"/>
                  </a:cubicBezTo>
                  <a:cubicBezTo>
                    <a:pt x="1776650" y="562307"/>
                    <a:pt x="1876667" y="576756"/>
                    <a:pt x="1914375" y="579549"/>
                  </a:cubicBezTo>
                  <a:cubicBezTo>
                    <a:pt x="1995831" y="585583"/>
                    <a:pt x="2077544" y="587487"/>
                    <a:pt x="2159073" y="592428"/>
                  </a:cubicBezTo>
                  <a:cubicBezTo>
                    <a:pt x="2219217" y="596073"/>
                    <a:pt x="2279276" y="601014"/>
                    <a:pt x="2339378" y="605307"/>
                  </a:cubicBezTo>
                  <a:cubicBezTo>
                    <a:pt x="2533610" y="566460"/>
                    <a:pt x="2291582" y="615928"/>
                    <a:pt x="2455287" y="579549"/>
                  </a:cubicBezTo>
                  <a:cubicBezTo>
                    <a:pt x="2476656" y="574800"/>
                    <a:pt x="2498446" y="571979"/>
                    <a:pt x="2519682" y="566670"/>
                  </a:cubicBezTo>
                  <a:cubicBezTo>
                    <a:pt x="2532852" y="563377"/>
                    <a:pt x="2545148" y="557084"/>
                    <a:pt x="2558318" y="553791"/>
                  </a:cubicBezTo>
                  <a:cubicBezTo>
                    <a:pt x="2579554" y="548482"/>
                    <a:pt x="2601476" y="546221"/>
                    <a:pt x="2622713" y="540912"/>
                  </a:cubicBezTo>
                  <a:cubicBezTo>
                    <a:pt x="2635883" y="537620"/>
                    <a:pt x="2648121" y="531086"/>
                    <a:pt x="2661349" y="528034"/>
                  </a:cubicBezTo>
                  <a:cubicBezTo>
                    <a:pt x="2704008" y="518190"/>
                    <a:pt x="2747208" y="510862"/>
                    <a:pt x="2790138" y="502276"/>
                  </a:cubicBezTo>
                  <a:lnTo>
                    <a:pt x="2854532" y="489397"/>
                  </a:lnTo>
                  <a:lnTo>
                    <a:pt x="2918927" y="476518"/>
                  </a:lnTo>
                  <a:cubicBezTo>
                    <a:pt x="3262511" y="505150"/>
                    <a:pt x="3125430" y="515100"/>
                    <a:pt x="3331051" y="489397"/>
                  </a:cubicBezTo>
                  <a:cubicBezTo>
                    <a:pt x="3348223" y="463639"/>
                    <a:pt x="3378726" y="442842"/>
                    <a:pt x="3382566" y="412124"/>
                  </a:cubicBezTo>
                  <a:cubicBezTo>
                    <a:pt x="3397129" y="295622"/>
                    <a:pt x="3384500" y="341928"/>
                    <a:pt x="3408324" y="270456"/>
                  </a:cubicBezTo>
                  <a:cubicBezTo>
                    <a:pt x="3399738" y="244698"/>
                    <a:pt x="3405157" y="208244"/>
                    <a:pt x="3382566" y="193183"/>
                  </a:cubicBezTo>
                  <a:cubicBezTo>
                    <a:pt x="3369687" y="184597"/>
                    <a:pt x="3355821" y="177334"/>
                    <a:pt x="3343930" y="167425"/>
                  </a:cubicBezTo>
                  <a:cubicBezTo>
                    <a:pt x="3307646" y="137188"/>
                    <a:pt x="3313663" y="121133"/>
                    <a:pt x="3266656" y="115910"/>
                  </a:cubicBezTo>
                  <a:cubicBezTo>
                    <a:pt x="3241056" y="113066"/>
                    <a:pt x="3215141" y="115910"/>
                    <a:pt x="3189383" y="115910"/>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5" idx="12"/>
            </p:cNvCxnSpPr>
            <p:nvPr/>
          </p:nvCxnSpPr>
          <p:spPr>
            <a:xfrm>
              <a:off x="4546242" y="1580352"/>
              <a:ext cx="528034" cy="271576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9425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7825" t="15586" r="17573" b="19625"/>
          <a:stretch/>
        </p:blipFill>
        <p:spPr>
          <a:xfrm>
            <a:off x="7315201" y="3241233"/>
            <a:ext cx="2730320" cy="2738258"/>
          </a:xfrm>
          <a:prstGeom prst="rect">
            <a:avLst/>
          </a:prstGeom>
        </p:spPr>
      </p:pic>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makes something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something that just happened or is about to happen</a:t>
            </a:r>
            <a:endParaRPr lang="en-US" sz="2900" dirty="0">
              <a:solidFill>
                <a:schemeClr val="tx1">
                  <a:lumMod val="85000"/>
                  <a:lumOff val="15000"/>
                </a:schemeClr>
              </a:solidFill>
            </a:endParaRP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291845"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about something </a:t>
            </a:r>
            <a:r>
              <a:rPr lang="en-US" sz="2900" b="1" dirty="0">
                <a:solidFill>
                  <a:schemeClr val="tx1">
                    <a:lumMod val="75000"/>
                    <a:lumOff val="25000"/>
                  </a:schemeClr>
                </a:solidFill>
              </a:rPr>
              <a:t>happening in or near our community</a:t>
            </a:r>
            <a:endParaRPr lang="en-US" sz="2900" dirty="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a:t>
            </a:r>
            <a:r>
              <a:rPr lang="en-US" sz="2900" dirty="0">
                <a:solidFill>
                  <a:schemeClr val="tx1">
                    <a:lumMod val="85000"/>
                    <a:lumOff val="15000"/>
                  </a:schemeClr>
                </a:solidFill>
              </a:rPr>
              <a:t>that </a:t>
            </a:r>
            <a:r>
              <a:rPr lang="en-US" sz="2900" b="1" dirty="0">
                <a:solidFill>
                  <a:schemeClr val="tx1">
                    <a:lumMod val="75000"/>
                    <a:lumOff val="25000"/>
                  </a:schemeClr>
                </a:solidFill>
              </a:rPr>
              <a:t>shatters assumptions</a:t>
            </a:r>
          </a:p>
          <a:p>
            <a:pPr>
              <a:spcAft>
                <a:spcPts val="1200"/>
              </a:spcAft>
              <a:buClr>
                <a:srgbClr val="007370"/>
              </a:buClr>
            </a:pPr>
            <a:r>
              <a:rPr lang="en-US" sz="2900" dirty="0" smtClean="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a:t>
            </a:r>
            <a:r>
              <a:rPr lang="en-US" sz="2900" dirty="0" smtClean="0">
                <a:solidFill>
                  <a:schemeClr val="tx1">
                    <a:lumMod val="85000"/>
                    <a:lumOff val="15000"/>
                  </a:schemeClr>
                </a:solidFill>
              </a:rPr>
              <a:t>celebrities</a:t>
            </a:r>
            <a:r>
              <a:rPr lang="en-US" sz="2900" dirty="0">
                <a:solidFill>
                  <a:schemeClr val="tx1">
                    <a:lumMod val="85000"/>
                    <a:lumOff val="15000"/>
                  </a:schemeClr>
                </a:solidFill>
              </a:rPr>
              <a:t>,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3504" y="195346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5" name="Rectangle 44"/>
          <p:cNvSpPr/>
          <p:nvPr/>
        </p:nvSpPr>
        <p:spPr>
          <a:xfrm>
            <a:off x="619836" y="249150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6" name="Rectangle 45"/>
          <p:cNvSpPr/>
          <p:nvPr/>
        </p:nvSpPr>
        <p:spPr>
          <a:xfrm>
            <a:off x="603504" y="307238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19" name="Rectangle 18"/>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30936" y="4041648"/>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23" name="Rectangle 22"/>
          <p:cNvSpPr/>
          <p:nvPr/>
        </p:nvSpPr>
        <p:spPr>
          <a:xfrm>
            <a:off x="619836" y="959320"/>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grpSp>
        <p:nvGrpSpPr>
          <p:cNvPr id="29" name="Group 28"/>
          <p:cNvGrpSpPr/>
          <p:nvPr/>
        </p:nvGrpSpPr>
        <p:grpSpPr>
          <a:xfrm>
            <a:off x="3700814" y="1179576"/>
            <a:ext cx="3408324" cy="3554698"/>
            <a:chOff x="3700814" y="1179576"/>
            <a:chExt cx="3408324" cy="3554698"/>
          </a:xfrm>
        </p:grpSpPr>
        <p:sp>
          <p:nvSpPr>
            <p:cNvPr id="30" name="Freeform 29"/>
            <p:cNvSpPr/>
            <p:nvPr/>
          </p:nvSpPr>
          <p:spPr>
            <a:xfrm>
              <a:off x="3966693" y="1179576"/>
              <a:ext cx="914400" cy="400776"/>
            </a:xfrm>
            <a:custGeom>
              <a:avLst/>
              <a:gdLst>
                <a:gd name="connsiteX0" fmla="*/ 914400 w 914400"/>
                <a:gd name="connsiteY0" fmla="*/ 40168 h 400776"/>
                <a:gd name="connsiteX1" fmla="*/ 850006 w 914400"/>
                <a:gd name="connsiteY1" fmla="*/ 27289 h 400776"/>
                <a:gd name="connsiteX2" fmla="*/ 811369 w 914400"/>
                <a:gd name="connsiteY2" fmla="*/ 14410 h 400776"/>
                <a:gd name="connsiteX3" fmla="*/ 437882 w 914400"/>
                <a:gd name="connsiteY3" fmla="*/ 1531 h 400776"/>
                <a:gd name="connsiteX4" fmla="*/ 103031 w 914400"/>
                <a:gd name="connsiteY4" fmla="*/ 14410 h 400776"/>
                <a:gd name="connsiteX5" fmla="*/ 51515 w 914400"/>
                <a:gd name="connsiteY5" fmla="*/ 91683 h 400776"/>
                <a:gd name="connsiteX6" fmla="*/ 12879 w 914400"/>
                <a:gd name="connsiteY6" fmla="*/ 117441 h 400776"/>
                <a:gd name="connsiteX7" fmla="*/ 0 w 914400"/>
                <a:gd name="connsiteY7" fmla="*/ 156078 h 400776"/>
                <a:gd name="connsiteX8" fmla="*/ 12879 w 914400"/>
                <a:gd name="connsiteY8" fmla="*/ 233351 h 400776"/>
                <a:gd name="connsiteX9" fmla="*/ 103031 w 914400"/>
                <a:gd name="connsiteY9" fmla="*/ 336382 h 400776"/>
                <a:gd name="connsiteX10" fmla="*/ 180304 w 914400"/>
                <a:gd name="connsiteY10" fmla="*/ 362140 h 400776"/>
                <a:gd name="connsiteX11" fmla="*/ 257577 w 914400"/>
                <a:gd name="connsiteY11" fmla="*/ 387897 h 400776"/>
                <a:gd name="connsiteX12" fmla="*/ 321972 w 914400"/>
                <a:gd name="connsiteY12" fmla="*/ 400776 h 400776"/>
                <a:gd name="connsiteX13" fmla="*/ 811369 w 914400"/>
                <a:gd name="connsiteY13" fmla="*/ 387897 h 400776"/>
                <a:gd name="connsiteX14" fmla="*/ 888642 w 914400"/>
                <a:gd name="connsiteY14" fmla="*/ 336382 h 400776"/>
                <a:gd name="connsiteX15" fmla="*/ 888642 w 914400"/>
                <a:gd name="connsiteY15" fmla="*/ 143199 h 400776"/>
                <a:gd name="connsiteX16" fmla="*/ 875763 w 914400"/>
                <a:gd name="connsiteY16" fmla="*/ 104562 h 400776"/>
                <a:gd name="connsiteX17" fmla="*/ 811369 w 914400"/>
                <a:gd name="connsiteY17" fmla="*/ 65926 h 40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 h="400776">
                  <a:moveTo>
                    <a:pt x="914400" y="40168"/>
                  </a:moveTo>
                  <a:cubicBezTo>
                    <a:pt x="892935" y="35875"/>
                    <a:pt x="871242" y="32598"/>
                    <a:pt x="850006" y="27289"/>
                  </a:cubicBezTo>
                  <a:cubicBezTo>
                    <a:pt x="836836" y="23996"/>
                    <a:pt x="824918" y="15257"/>
                    <a:pt x="811369" y="14410"/>
                  </a:cubicBezTo>
                  <a:cubicBezTo>
                    <a:pt x="687042" y="6639"/>
                    <a:pt x="562378" y="5824"/>
                    <a:pt x="437882" y="1531"/>
                  </a:cubicBezTo>
                  <a:cubicBezTo>
                    <a:pt x="326265" y="5824"/>
                    <a:pt x="211809" y="-10971"/>
                    <a:pt x="103031" y="14410"/>
                  </a:cubicBezTo>
                  <a:cubicBezTo>
                    <a:pt x="72884" y="21444"/>
                    <a:pt x="77273" y="74511"/>
                    <a:pt x="51515" y="91683"/>
                  </a:cubicBezTo>
                  <a:lnTo>
                    <a:pt x="12879" y="117441"/>
                  </a:lnTo>
                  <a:cubicBezTo>
                    <a:pt x="8586" y="130320"/>
                    <a:pt x="0" y="142502"/>
                    <a:pt x="0" y="156078"/>
                  </a:cubicBezTo>
                  <a:cubicBezTo>
                    <a:pt x="0" y="182191"/>
                    <a:pt x="2836" y="209247"/>
                    <a:pt x="12879" y="233351"/>
                  </a:cubicBezTo>
                  <a:cubicBezTo>
                    <a:pt x="30685" y="276086"/>
                    <a:pt x="59784" y="317161"/>
                    <a:pt x="103031" y="336382"/>
                  </a:cubicBezTo>
                  <a:cubicBezTo>
                    <a:pt x="127842" y="347409"/>
                    <a:pt x="154546" y="353554"/>
                    <a:pt x="180304" y="362140"/>
                  </a:cubicBezTo>
                  <a:lnTo>
                    <a:pt x="257577" y="387897"/>
                  </a:lnTo>
                  <a:lnTo>
                    <a:pt x="321972" y="400776"/>
                  </a:lnTo>
                  <a:lnTo>
                    <a:pt x="811369" y="387897"/>
                  </a:lnTo>
                  <a:cubicBezTo>
                    <a:pt x="842128" y="384402"/>
                    <a:pt x="888642" y="336382"/>
                    <a:pt x="888642" y="336382"/>
                  </a:cubicBezTo>
                  <a:cubicBezTo>
                    <a:pt x="916292" y="253433"/>
                    <a:pt x="908651" y="293266"/>
                    <a:pt x="888642" y="143199"/>
                  </a:cubicBezTo>
                  <a:cubicBezTo>
                    <a:pt x="886848" y="129742"/>
                    <a:pt x="884244" y="115163"/>
                    <a:pt x="875763" y="104562"/>
                  </a:cubicBezTo>
                  <a:cubicBezTo>
                    <a:pt x="865400" y="91608"/>
                    <a:pt x="828484" y="74483"/>
                    <a:pt x="811369" y="6592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700814" y="4206240"/>
              <a:ext cx="3408324" cy="528034"/>
            </a:xfrm>
            <a:custGeom>
              <a:avLst/>
              <a:gdLst>
                <a:gd name="connsiteX0" fmla="*/ 3253778 w 3408324"/>
                <a:gd name="connsiteY0" fmla="*/ 115910 h 605307"/>
                <a:gd name="connsiteX1" fmla="*/ 2803017 w 3408324"/>
                <a:gd name="connsiteY1" fmla="*/ 103031 h 605307"/>
                <a:gd name="connsiteX2" fmla="*/ 2751501 w 3408324"/>
                <a:gd name="connsiteY2" fmla="*/ 90152 h 605307"/>
                <a:gd name="connsiteX3" fmla="*/ 2674228 w 3408324"/>
                <a:gd name="connsiteY3" fmla="*/ 64394 h 605307"/>
                <a:gd name="connsiteX4" fmla="*/ 2635592 w 3408324"/>
                <a:gd name="connsiteY4" fmla="*/ 51515 h 605307"/>
                <a:gd name="connsiteX5" fmla="*/ 2584076 w 3408324"/>
                <a:gd name="connsiteY5" fmla="*/ 38636 h 605307"/>
                <a:gd name="connsiteX6" fmla="*/ 2287862 w 3408324"/>
                <a:gd name="connsiteY6" fmla="*/ 51515 h 605307"/>
                <a:gd name="connsiteX7" fmla="*/ 2184831 w 3408324"/>
                <a:gd name="connsiteY7" fmla="*/ 64394 h 605307"/>
                <a:gd name="connsiteX8" fmla="*/ 2120437 w 3408324"/>
                <a:gd name="connsiteY8" fmla="*/ 77273 h 605307"/>
                <a:gd name="connsiteX9" fmla="*/ 1746949 w 3408324"/>
                <a:gd name="connsiteY9" fmla="*/ 90152 h 605307"/>
                <a:gd name="connsiteX10" fmla="*/ 1631040 w 3408324"/>
                <a:gd name="connsiteY10" fmla="*/ 103031 h 605307"/>
                <a:gd name="connsiteX11" fmla="*/ 1592403 w 3408324"/>
                <a:gd name="connsiteY11" fmla="*/ 115910 h 605307"/>
                <a:gd name="connsiteX12" fmla="*/ 1373462 w 3408324"/>
                <a:gd name="connsiteY12" fmla="*/ 103031 h 605307"/>
                <a:gd name="connsiteX13" fmla="*/ 1321947 w 3408324"/>
                <a:gd name="connsiteY13" fmla="*/ 90152 h 605307"/>
                <a:gd name="connsiteX14" fmla="*/ 1244673 w 3408324"/>
                <a:gd name="connsiteY14" fmla="*/ 64394 h 605307"/>
                <a:gd name="connsiteX15" fmla="*/ 1167400 w 3408324"/>
                <a:gd name="connsiteY15" fmla="*/ 38636 h 605307"/>
                <a:gd name="connsiteX16" fmla="*/ 1077248 w 3408324"/>
                <a:gd name="connsiteY16" fmla="*/ 12879 h 605307"/>
                <a:gd name="connsiteX17" fmla="*/ 948459 w 3408324"/>
                <a:gd name="connsiteY17" fmla="*/ 0 h 605307"/>
                <a:gd name="connsiteX18" fmla="*/ 626487 w 3408324"/>
                <a:gd name="connsiteY18" fmla="*/ 12879 h 605307"/>
                <a:gd name="connsiteX19" fmla="*/ 549214 w 3408324"/>
                <a:gd name="connsiteY19" fmla="*/ 25758 h 605307"/>
                <a:gd name="connsiteX20" fmla="*/ 394668 w 3408324"/>
                <a:gd name="connsiteY20" fmla="*/ 38636 h 605307"/>
                <a:gd name="connsiteX21" fmla="*/ 343152 w 3408324"/>
                <a:gd name="connsiteY21" fmla="*/ 51515 h 605307"/>
                <a:gd name="connsiteX22" fmla="*/ 278758 w 3408324"/>
                <a:gd name="connsiteY22" fmla="*/ 64394 h 605307"/>
                <a:gd name="connsiteX23" fmla="*/ 240121 w 3408324"/>
                <a:gd name="connsiteY23" fmla="*/ 77273 h 605307"/>
                <a:gd name="connsiteX24" fmla="*/ 149969 w 3408324"/>
                <a:gd name="connsiteY24" fmla="*/ 90152 h 605307"/>
                <a:gd name="connsiteX25" fmla="*/ 72696 w 3408324"/>
                <a:gd name="connsiteY25" fmla="*/ 128789 h 605307"/>
                <a:gd name="connsiteX26" fmla="*/ 34059 w 3408324"/>
                <a:gd name="connsiteY26" fmla="*/ 141667 h 605307"/>
                <a:gd name="connsiteX27" fmla="*/ 21180 w 3408324"/>
                <a:gd name="connsiteY27" fmla="*/ 334851 h 605307"/>
                <a:gd name="connsiteX28" fmla="*/ 34059 w 3408324"/>
                <a:gd name="connsiteY28" fmla="*/ 373487 h 605307"/>
                <a:gd name="connsiteX29" fmla="*/ 72696 w 3408324"/>
                <a:gd name="connsiteY29" fmla="*/ 386366 h 605307"/>
                <a:gd name="connsiteX30" fmla="*/ 85575 w 3408324"/>
                <a:gd name="connsiteY30" fmla="*/ 425003 h 605307"/>
                <a:gd name="connsiteX31" fmla="*/ 124211 w 3408324"/>
                <a:gd name="connsiteY31" fmla="*/ 437881 h 605307"/>
                <a:gd name="connsiteX32" fmla="*/ 162848 w 3408324"/>
                <a:gd name="connsiteY32" fmla="*/ 463639 h 605307"/>
                <a:gd name="connsiteX33" fmla="*/ 343152 w 3408324"/>
                <a:gd name="connsiteY33" fmla="*/ 515155 h 605307"/>
                <a:gd name="connsiteX34" fmla="*/ 1528009 w 3408324"/>
                <a:gd name="connsiteY34" fmla="*/ 528034 h 605307"/>
                <a:gd name="connsiteX35" fmla="*/ 1682555 w 3408324"/>
                <a:gd name="connsiteY35" fmla="*/ 540912 h 605307"/>
                <a:gd name="connsiteX36" fmla="*/ 1734071 w 3408324"/>
                <a:gd name="connsiteY36" fmla="*/ 553791 h 605307"/>
                <a:gd name="connsiteX37" fmla="*/ 1914375 w 3408324"/>
                <a:gd name="connsiteY37" fmla="*/ 579549 h 605307"/>
                <a:gd name="connsiteX38" fmla="*/ 2159073 w 3408324"/>
                <a:gd name="connsiteY38" fmla="*/ 592428 h 605307"/>
                <a:gd name="connsiteX39" fmla="*/ 2339378 w 3408324"/>
                <a:gd name="connsiteY39" fmla="*/ 605307 h 605307"/>
                <a:gd name="connsiteX40" fmla="*/ 2455287 w 3408324"/>
                <a:gd name="connsiteY40" fmla="*/ 579549 h 605307"/>
                <a:gd name="connsiteX41" fmla="*/ 2519682 w 3408324"/>
                <a:gd name="connsiteY41" fmla="*/ 566670 h 605307"/>
                <a:gd name="connsiteX42" fmla="*/ 2558318 w 3408324"/>
                <a:gd name="connsiteY42" fmla="*/ 553791 h 605307"/>
                <a:gd name="connsiteX43" fmla="*/ 2622713 w 3408324"/>
                <a:gd name="connsiteY43" fmla="*/ 540912 h 605307"/>
                <a:gd name="connsiteX44" fmla="*/ 2661349 w 3408324"/>
                <a:gd name="connsiteY44" fmla="*/ 528034 h 605307"/>
                <a:gd name="connsiteX45" fmla="*/ 2790138 w 3408324"/>
                <a:gd name="connsiteY45" fmla="*/ 502276 h 605307"/>
                <a:gd name="connsiteX46" fmla="*/ 2854532 w 3408324"/>
                <a:gd name="connsiteY46" fmla="*/ 489397 h 605307"/>
                <a:gd name="connsiteX47" fmla="*/ 2918927 w 3408324"/>
                <a:gd name="connsiteY47" fmla="*/ 476518 h 605307"/>
                <a:gd name="connsiteX48" fmla="*/ 3331051 w 3408324"/>
                <a:gd name="connsiteY48" fmla="*/ 489397 h 605307"/>
                <a:gd name="connsiteX49" fmla="*/ 3382566 w 3408324"/>
                <a:gd name="connsiteY49" fmla="*/ 412124 h 605307"/>
                <a:gd name="connsiteX50" fmla="*/ 3408324 w 3408324"/>
                <a:gd name="connsiteY50" fmla="*/ 270456 h 605307"/>
                <a:gd name="connsiteX51" fmla="*/ 3382566 w 3408324"/>
                <a:gd name="connsiteY51" fmla="*/ 193183 h 605307"/>
                <a:gd name="connsiteX52" fmla="*/ 3343930 w 3408324"/>
                <a:gd name="connsiteY52" fmla="*/ 167425 h 605307"/>
                <a:gd name="connsiteX53" fmla="*/ 3266656 w 3408324"/>
                <a:gd name="connsiteY53" fmla="*/ 115910 h 605307"/>
                <a:gd name="connsiteX54" fmla="*/ 3189383 w 3408324"/>
                <a:gd name="connsiteY54" fmla="*/ 115910 h 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08324" h="605307">
                  <a:moveTo>
                    <a:pt x="3253778" y="115910"/>
                  </a:moveTo>
                  <a:cubicBezTo>
                    <a:pt x="3103524" y="111617"/>
                    <a:pt x="2953135" y="110729"/>
                    <a:pt x="2803017" y="103031"/>
                  </a:cubicBezTo>
                  <a:cubicBezTo>
                    <a:pt x="2785340" y="102124"/>
                    <a:pt x="2768455" y="95238"/>
                    <a:pt x="2751501" y="90152"/>
                  </a:cubicBezTo>
                  <a:cubicBezTo>
                    <a:pt x="2725495" y="82350"/>
                    <a:pt x="2699986" y="72980"/>
                    <a:pt x="2674228" y="64394"/>
                  </a:cubicBezTo>
                  <a:cubicBezTo>
                    <a:pt x="2661349" y="60101"/>
                    <a:pt x="2648762" y="54808"/>
                    <a:pt x="2635592" y="51515"/>
                  </a:cubicBezTo>
                  <a:lnTo>
                    <a:pt x="2584076" y="38636"/>
                  </a:lnTo>
                  <a:cubicBezTo>
                    <a:pt x="2485338" y="42929"/>
                    <a:pt x="2386488" y="45152"/>
                    <a:pt x="2287862" y="51515"/>
                  </a:cubicBezTo>
                  <a:cubicBezTo>
                    <a:pt x="2253323" y="53743"/>
                    <a:pt x="2219039" y="59131"/>
                    <a:pt x="2184831" y="64394"/>
                  </a:cubicBezTo>
                  <a:cubicBezTo>
                    <a:pt x="2163196" y="67723"/>
                    <a:pt x="2142289" y="75988"/>
                    <a:pt x="2120437" y="77273"/>
                  </a:cubicBezTo>
                  <a:cubicBezTo>
                    <a:pt x="1996082" y="84588"/>
                    <a:pt x="1871445" y="85859"/>
                    <a:pt x="1746949" y="90152"/>
                  </a:cubicBezTo>
                  <a:cubicBezTo>
                    <a:pt x="1708313" y="94445"/>
                    <a:pt x="1669385" y="96640"/>
                    <a:pt x="1631040" y="103031"/>
                  </a:cubicBezTo>
                  <a:cubicBezTo>
                    <a:pt x="1617649" y="105263"/>
                    <a:pt x="1605979" y="115910"/>
                    <a:pt x="1592403" y="115910"/>
                  </a:cubicBezTo>
                  <a:cubicBezTo>
                    <a:pt x="1519297" y="115910"/>
                    <a:pt x="1446442" y="107324"/>
                    <a:pt x="1373462" y="103031"/>
                  </a:cubicBezTo>
                  <a:cubicBezTo>
                    <a:pt x="1356290" y="98738"/>
                    <a:pt x="1338901" y="95238"/>
                    <a:pt x="1321947" y="90152"/>
                  </a:cubicBezTo>
                  <a:cubicBezTo>
                    <a:pt x="1295941" y="82350"/>
                    <a:pt x="1270431" y="72980"/>
                    <a:pt x="1244673" y="64394"/>
                  </a:cubicBezTo>
                  <a:lnTo>
                    <a:pt x="1167400" y="38636"/>
                  </a:lnTo>
                  <a:cubicBezTo>
                    <a:pt x="1139884" y="29464"/>
                    <a:pt x="1105539" y="16921"/>
                    <a:pt x="1077248" y="12879"/>
                  </a:cubicBezTo>
                  <a:cubicBezTo>
                    <a:pt x="1034538" y="6777"/>
                    <a:pt x="991389" y="4293"/>
                    <a:pt x="948459" y="0"/>
                  </a:cubicBezTo>
                  <a:cubicBezTo>
                    <a:pt x="841135" y="4293"/>
                    <a:pt x="733674" y="5964"/>
                    <a:pt x="626487" y="12879"/>
                  </a:cubicBezTo>
                  <a:cubicBezTo>
                    <a:pt x="600428" y="14560"/>
                    <a:pt x="575167" y="22874"/>
                    <a:pt x="549214" y="25758"/>
                  </a:cubicBezTo>
                  <a:cubicBezTo>
                    <a:pt x="497836" y="31466"/>
                    <a:pt x="446183" y="34343"/>
                    <a:pt x="394668" y="38636"/>
                  </a:cubicBezTo>
                  <a:cubicBezTo>
                    <a:pt x="377496" y="42929"/>
                    <a:pt x="360431" y="47675"/>
                    <a:pt x="343152" y="51515"/>
                  </a:cubicBezTo>
                  <a:cubicBezTo>
                    <a:pt x="321784" y="56264"/>
                    <a:pt x="299994" y="59085"/>
                    <a:pt x="278758" y="64394"/>
                  </a:cubicBezTo>
                  <a:cubicBezTo>
                    <a:pt x="265588" y="67687"/>
                    <a:pt x="253433" y="74611"/>
                    <a:pt x="240121" y="77273"/>
                  </a:cubicBezTo>
                  <a:cubicBezTo>
                    <a:pt x="210355" y="83226"/>
                    <a:pt x="180020" y="85859"/>
                    <a:pt x="149969" y="90152"/>
                  </a:cubicBezTo>
                  <a:cubicBezTo>
                    <a:pt x="52846" y="122526"/>
                    <a:pt x="172568" y="78854"/>
                    <a:pt x="72696" y="128789"/>
                  </a:cubicBezTo>
                  <a:cubicBezTo>
                    <a:pt x="60554" y="134860"/>
                    <a:pt x="46938" y="137374"/>
                    <a:pt x="34059" y="141667"/>
                  </a:cubicBezTo>
                  <a:cubicBezTo>
                    <a:pt x="-18253" y="220135"/>
                    <a:pt x="-67" y="175502"/>
                    <a:pt x="21180" y="334851"/>
                  </a:cubicBezTo>
                  <a:cubicBezTo>
                    <a:pt x="22974" y="348307"/>
                    <a:pt x="24460" y="363888"/>
                    <a:pt x="34059" y="373487"/>
                  </a:cubicBezTo>
                  <a:cubicBezTo>
                    <a:pt x="43659" y="383086"/>
                    <a:pt x="59817" y="382073"/>
                    <a:pt x="72696" y="386366"/>
                  </a:cubicBezTo>
                  <a:cubicBezTo>
                    <a:pt x="76989" y="399245"/>
                    <a:pt x="75976" y="415404"/>
                    <a:pt x="85575" y="425003"/>
                  </a:cubicBezTo>
                  <a:cubicBezTo>
                    <a:pt x="95174" y="434602"/>
                    <a:pt x="112069" y="431810"/>
                    <a:pt x="124211" y="437881"/>
                  </a:cubicBezTo>
                  <a:cubicBezTo>
                    <a:pt x="138056" y="444803"/>
                    <a:pt x="148703" y="457352"/>
                    <a:pt x="162848" y="463639"/>
                  </a:cubicBezTo>
                  <a:cubicBezTo>
                    <a:pt x="190572" y="475961"/>
                    <a:pt x="322174" y="514927"/>
                    <a:pt x="343152" y="515155"/>
                  </a:cubicBezTo>
                  <a:lnTo>
                    <a:pt x="1528009" y="528034"/>
                  </a:lnTo>
                  <a:cubicBezTo>
                    <a:pt x="1579524" y="532327"/>
                    <a:pt x="1631260" y="534500"/>
                    <a:pt x="1682555" y="540912"/>
                  </a:cubicBezTo>
                  <a:cubicBezTo>
                    <a:pt x="1700119" y="543107"/>
                    <a:pt x="1716714" y="550320"/>
                    <a:pt x="1734071" y="553791"/>
                  </a:cubicBezTo>
                  <a:cubicBezTo>
                    <a:pt x="1776650" y="562307"/>
                    <a:pt x="1876667" y="576756"/>
                    <a:pt x="1914375" y="579549"/>
                  </a:cubicBezTo>
                  <a:cubicBezTo>
                    <a:pt x="1995831" y="585583"/>
                    <a:pt x="2077544" y="587487"/>
                    <a:pt x="2159073" y="592428"/>
                  </a:cubicBezTo>
                  <a:cubicBezTo>
                    <a:pt x="2219217" y="596073"/>
                    <a:pt x="2279276" y="601014"/>
                    <a:pt x="2339378" y="605307"/>
                  </a:cubicBezTo>
                  <a:cubicBezTo>
                    <a:pt x="2533610" y="566460"/>
                    <a:pt x="2291582" y="615928"/>
                    <a:pt x="2455287" y="579549"/>
                  </a:cubicBezTo>
                  <a:cubicBezTo>
                    <a:pt x="2476656" y="574800"/>
                    <a:pt x="2498446" y="571979"/>
                    <a:pt x="2519682" y="566670"/>
                  </a:cubicBezTo>
                  <a:cubicBezTo>
                    <a:pt x="2532852" y="563377"/>
                    <a:pt x="2545148" y="557084"/>
                    <a:pt x="2558318" y="553791"/>
                  </a:cubicBezTo>
                  <a:cubicBezTo>
                    <a:pt x="2579554" y="548482"/>
                    <a:pt x="2601476" y="546221"/>
                    <a:pt x="2622713" y="540912"/>
                  </a:cubicBezTo>
                  <a:cubicBezTo>
                    <a:pt x="2635883" y="537620"/>
                    <a:pt x="2648121" y="531086"/>
                    <a:pt x="2661349" y="528034"/>
                  </a:cubicBezTo>
                  <a:cubicBezTo>
                    <a:pt x="2704008" y="518190"/>
                    <a:pt x="2747208" y="510862"/>
                    <a:pt x="2790138" y="502276"/>
                  </a:cubicBezTo>
                  <a:lnTo>
                    <a:pt x="2854532" y="489397"/>
                  </a:lnTo>
                  <a:lnTo>
                    <a:pt x="2918927" y="476518"/>
                  </a:lnTo>
                  <a:cubicBezTo>
                    <a:pt x="3262511" y="505150"/>
                    <a:pt x="3125430" y="515100"/>
                    <a:pt x="3331051" y="489397"/>
                  </a:cubicBezTo>
                  <a:cubicBezTo>
                    <a:pt x="3348223" y="463639"/>
                    <a:pt x="3378726" y="442842"/>
                    <a:pt x="3382566" y="412124"/>
                  </a:cubicBezTo>
                  <a:cubicBezTo>
                    <a:pt x="3397129" y="295622"/>
                    <a:pt x="3384500" y="341928"/>
                    <a:pt x="3408324" y="270456"/>
                  </a:cubicBezTo>
                  <a:cubicBezTo>
                    <a:pt x="3399738" y="244698"/>
                    <a:pt x="3405157" y="208244"/>
                    <a:pt x="3382566" y="193183"/>
                  </a:cubicBezTo>
                  <a:cubicBezTo>
                    <a:pt x="3369687" y="184597"/>
                    <a:pt x="3355821" y="177334"/>
                    <a:pt x="3343930" y="167425"/>
                  </a:cubicBezTo>
                  <a:cubicBezTo>
                    <a:pt x="3307646" y="137188"/>
                    <a:pt x="3313663" y="121133"/>
                    <a:pt x="3266656" y="115910"/>
                  </a:cubicBezTo>
                  <a:cubicBezTo>
                    <a:pt x="3241056" y="113066"/>
                    <a:pt x="3215141" y="115910"/>
                    <a:pt x="3189383" y="115910"/>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1" idx="12"/>
            </p:cNvCxnSpPr>
            <p:nvPr/>
          </p:nvCxnSpPr>
          <p:spPr>
            <a:xfrm>
              <a:off x="4546242" y="1580352"/>
              <a:ext cx="528034" cy="271576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106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can you share that is new?</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892808" y="2350008"/>
            <a:ext cx="7251192" cy="3562514"/>
          </a:xfrm>
          <a:prstGeom prst="rect">
            <a:avLst/>
          </a:prstGeom>
        </p:spPr>
        <p:txBody>
          <a:bodyPr wrap="square">
            <a:spAutoFit/>
          </a:bodyPr>
          <a:lstStyle/>
          <a:p>
            <a:pPr marL="457200" indent="-457200">
              <a:spcAft>
                <a:spcPts val="900"/>
              </a:spcAft>
              <a:buClr>
                <a:srgbClr val="007370"/>
              </a:buClr>
              <a:buFont typeface="Arial" panose="020B0604020202020204" pitchFamily="34" charset="0"/>
              <a:buChar char="•"/>
            </a:pPr>
            <a:r>
              <a:rPr lang="en-US" sz="2900" dirty="0">
                <a:solidFill>
                  <a:schemeClr val="tx1">
                    <a:lumMod val="85000"/>
                    <a:lumOff val="15000"/>
                  </a:schemeClr>
                </a:solidFill>
              </a:rPr>
              <a:t>Citing the observance of Children’s Dental Health Month (Feb 2020) </a:t>
            </a:r>
            <a:r>
              <a:rPr lang="en-US" sz="2900" dirty="0" smtClean="0">
                <a:solidFill>
                  <a:schemeClr val="tx1">
                    <a:lumMod val="85000"/>
                    <a:lumOff val="15000"/>
                  </a:schemeClr>
                </a:solidFill>
              </a:rPr>
              <a:t>is just a start.</a:t>
            </a:r>
            <a:endParaRPr lang="en-US" sz="2900" dirty="0">
              <a:solidFill>
                <a:schemeClr val="tx1">
                  <a:lumMod val="85000"/>
                  <a:lumOff val="15000"/>
                </a:schemeClr>
              </a:solidFill>
            </a:endParaRPr>
          </a:p>
          <a:p>
            <a:pPr marL="457200" indent="-457200">
              <a:spcAft>
                <a:spcPts val="900"/>
              </a:spcAft>
              <a:buClr>
                <a:srgbClr val="007370"/>
              </a:buClr>
              <a:buFont typeface="Arial" panose="020B0604020202020204" pitchFamily="34" charset="0"/>
              <a:buChar char="•"/>
            </a:pPr>
            <a:r>
              <a:rPr lang="en-US" sz="2900" dirty="0" smtClean="0">
                <a:solidFill>
                  <a:schemeClr val="tx1">
                    <a:lumMod val="85000"/>
                    <a:lumOff val="15000"/>
                  </a:schemeClr>
                </a:solidFill>
              </a:rPr>
              <a:t>Can you share </a:t>
            </a:r>
            <a:r>
              <a:rPr lang="en-US" sz="2900" b="1" dirty="0" smtClean="0">
                <a:solidFill>
                  <a:schemeClr val="tx1">
                    <a:lumMod val="75000"/>
                    <a:lumOff val="25000"/>
                  </a:schemeClr>
                </a:solidFill>
              </a:rPr>
              <a:t>new data or info </a:t>
            </a:r>
            <a:r>
              <a:rPr lang="en-US" sz="2900" dirty="0" smtClean="0">
                <a:solidFill>
                  <a:schemeClr val="tx1">
                    <a:lumMod val="85000"/>
                    <a:lumOff val="15000"/>
                  </a:schemeClr>
                </a:solidFill>
              </a:rPr>
              <a:t>showing the number of children locally who are getting the KOHA?</a:t>
            </a:r>
          </a:p>
          <a:p>
            <a:pPr marL="457200" indent="-457200">
              <a:spcAft>
                <a:spcPts val="900"/>
              </a:spcAft>
              <a:buClr>
                <a:srgbClr val="007370"/>
              </a:buClr>
              <a:buFont typeface="Arial" panose="020B0604020202020204" pitchFamily="34" charset="0"/>
              <a:buChar char="•"/>
            </a:pPr>
            <a:r>
              <a:rPr lang="en-US" sz="2900" dirty="0">
                <a:solidFill>
                  <a:schemeClr val="tx1">
                    <a:lumMod val="85000"/>
                    <a:lumOff val="15000"/>
                  </a:schemeClr>
                </a:solidFill>
              </a:rPr>
              <a:t>A</a:t>
            </a:r>
            <a:r>
              <a:rPr lang="en-US" sz="2900" dirty="0" smtClean="0">
                <a:solidFill>
                  <a:schemeClr val="tx1">
                    <a:lumMod val="85000"/>
                    <a:lumOff val="15000"/>
                  </a:schemeClr>
                </a:solidFill>
              </a:rPr>
              <a:t>re you using </a:t>
            </a:r>
            <a:r>
              <a:rPr lang="en-US" sz="2900" b="1" dirty="0" smtClean="0">
                <a:solidFill>
                  <a:schemeClr val="tx1">
                    <a:lumMod val="75000"/>
                    <a:lumOff val="25000"/>
                  </a:schemeClr>
                </a:solidFill>
              </a:rPr>
              <a:t>new or innovative</a:t>
            </a:r>
            <a:r>
              <a:rPr lang="en-US" sz="2900" dirty="0" smtClean="0">
                <a:solidFill>
                  <a:schemeClr val="tx1">
                    <a:lumMod val="85000"/>
                    <a:lumOff val="15000"/>
                  </a:schemeClr>
                </a:solidFill>
              </a:rPr>
              <a:t> </a:t>
            </a:r>
            <a:r>
              <a:rPr lang="en-US" sz="2900" dirty="0">
                <a:solidFill>
                  <a:schemeClr val="tx1">
                    <a:lumMod val="85000"/>
                    <a:lumOff val="15000"/>
                  </a:schemeClr>
                </a:solidFill>
              </a:rPr>
              <a:t>s</a:t>
            </a:r>
            <a:r>
              <a:rPr lang="en-US" sz="2900" dirty="0" smtClean="0">
                <a:solidFill>
                  <a:schemeClr val="tx1">
                    <a:lumMod val="85000"/>
                    <a:lumOff val="15000"/>
                  </a:schemeClr>
                </a:solidFill>
              </a:rPr>
              <a:t>trategies?</a:t>
            </a:r>
          </a:p>
          <a:p>
            <a:pPr marL="457200" indent="-457200">
              <a:spcAft>
                <a:spcPts val="900"/>
              </a:spcAft>
              <a:buClr>
                <a:srgbClr val="007370"/>
              </a:buClr>
              <a:buFont typeface="Arial" panose="020B0604020202020204" pitchFamily="34" charset="0"/>
              <a:buChar char="•"/>
            </a:pPr>
            <a:r>
              <a:rPr lang="en-US" sz="2900" dirty="0" smtClean="0">
                <a:solidFill>
                  <a:schemeClr val="tx1">
                    <a:lumMod val="85000"/>
                    <a:lumOff val="15000"/>
                  </a:schemeClr>
                </a:solidFill>
              </a:rPr>
              <a:t>Are you working with </a:t>
            </a:r>
            <a:r>
              <a:rPr lang="en-US" sz="2900" b="1" dirty="0" smtClean="0">
                <a:solidFill>
                  <a:schemeClr val="tx1">
                    <a:lumMod val="75000"/>
                    <a:lumOff val="25000"/>
                  </a:schemeClr>
                </a:solidFill>
              </a:rPr>
              <a:t>new partners</a:t>
            </a:r>
            <a:r>
              <a:rPr lang="en-US" sz="2900" dirty="0" smtClean="0">
                <a:solidFill>
                  <a:schemeClr val="tx1">
                    <a:lumMod val="85000"/>
                    <a:lumOff val="15000"/>
                  </a:schemeClr>
                </a:solidFill>
              </a:rPr>
              <a:t>?</a:t>
            </a:r>
          </a:p>
        </p:txBody>
      </p:sp>
      <p:grpSp>
        <p:nvGrpSpPr>
          <p:cNvPr id="5" name="Group 4"/>
          <p:cNvGrpSpPr/>
          <p:nvPr/>
        </p:nvGrpSpPr>
        <p:grpSpPr>
          <a:xfrm>
            <a:off x="1186203" y="1243584"/>
            <a:ext cx="8789097" cy="984885"/>
            <a:chOff x="1057415" y="1245189"/>
            <a:chExt cx="8789097" cy="984885"/>
          </a:xfrm>
        </p:grpSpPr>
        <p:sp>
          <p:nvSpPr>
            <p:cNvPr id="4" name="Rectangle 3"/>
            <p:cNvSpPr/>
            <p:nvPr/>
          </p:nvSpPr>
          <p:spPr>
            <a:xfrm>
              <a:off x="1385826" y="1259668"/>
              <a:ext cx="8336763" cy="940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88715" y="1245189"/>
              <a:ext cx="7957797" cy="984885"/>
            </a:xfrm>
            <a:prstGeom prst="rect">
              <a:avLst/>
            </a:prstGeom>
          </p:spPr>
          <p:txBody>
            <a:bodyPr wrap="square">
              <a:spAutoFit/>
            </a:bodyPr>
            <a:lstStyle/>
            <a:p>
              <a:pPr>
                <a:spcAft>
                  <a:spcPts val="900"/>
                </a:spcAft>
                <a:buClr>
                  <a:srgbClr val="007370"/>
                </a:buClr>
              </a:pPr>
              <a:r>
                <a:rPr lang="en-US" sz="2800" dirty="0" smtClean="0">
                  <a:solidFill>
                    <a:schemeClr val="tx1">
                      <a:lumMod val="85000"/>
                      <a:lumOff val="15000"/>
                    </a:schemeClr>
                  </a:solidFill>
                </a:rPr>
                <a:t>Information that is </a:t>
              </a:r>
              <a:r>
                <a:rPr lang="en-US" sz="2800" b="1" dirty="0" smtClean="0">
                  <a:solidFill>
                    <a:schemeClr val="tx1">
                      <a:lumMod val="75000"/>
                      <a:lumOff val="25000"/>
                    </a:schemeClr>
                  </a:solidFill>
                </a:rPr>
                <a:t>new</a:t>
              </a:r>
              <a:r>
                <a:rPr lang="en-US" sz="2800" dirty="0" smtClean="0">
                  <a:solidFill>
                    <a:srgbClr val="000000"/>
                  </a:solidFill>
                </a:rPr>
                <a:t> </a:t>
              </a:r>
              <a:r>
                <a:rPr lang="en-US" sz="2800" dirty="0" smtClean="0">
                  <a:solidFill>
                    <a:schemeClr val="tx1">
                      <a:lumMod val="85000"/>
                      <a:lumOff val="15000"/>
                    </a:schemeClr>
                  </a:solidFill>
                </a:rPr>
                <a:t>— something that just happened or something that is about to happen</a:t>
              </a:r>
              <a:endParaRPr lang="en-US" sz="2800" dirty="0">
                <a:solidFill>
                  <a:schemeClr val="tx1">
                    <a:lumMod val="85000"/>
                    <a:lumOff val="15000"/>
                  </a:schemeClr>
                </a:solidFill>
              </a:endParaRPr>
            </a:p>
          </p:txBody>
        </p:sp>
        <p:sp>
          <p:nvSpPr>
            <p:cNvPr id="3" name="Chevron 2"/>
            <p:cNvSpPr/>
            <p:nvPr/>
          </p:nvSpPr>
          <p:spPr>
            <a:xfrm>
              <a:off x="1057415" y="1256002"/>
              <a:ext cx="740921" cy="944258"/>
            </a:xfrm>
            <a:prstGeom prst="chevron">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0391324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assumption can you shatter?</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2035763" y="2159841"/>
            <a:ext cx="7108466" cy="2554545"/>
          </a:xfrm>
          <a:prstGeom prst="rect">
            <a:avLst/>
          </a:prstGeom>
        </p:spPr>
        <p:txBody>
          <a:bodyPr wrap="square">
            <a:spAutoFit/>
          </a:bodyPr>
          <a:lstStyle/>
          <a:p>
            <a:pPr marL="457200" indent="-457200">
              <a:spcAft>
                <a:spcPts val="1200"/>
              </a:spcAft>
              <a:buClr>
                <a:srgbClr val="007370"/>
              </a:buClr>
              <a:buFont typeface="Arial" panose="020B0604020202020204" pitchFamily="34" charset="0"/>
              <a:buChar char="•"/>
            </a:pPr>
            <a:r>
              <a:rPr lang="en-US" sz="2900" dirty="0" smtClean="0">
                <a:solidFill>
                  <a:schemeClr val="tx1">
                    <a:lumMod val="85000"/>
                    <a:lumOff val="15000"/>
                  </a:schemeClr>
                </a:solidFill>
              </a:rPr>
              <a:t>Share a fact or stat that may surprise reporters and the public: </a:t>
            </a:r>
            <a:endParaRPr lang="en-US" sz="2900" dirty="0">
              <a:solidFill>
                <a:schemeClr val="tx1">
                  <a:lumMod val="85000"/>
                  <a:lumOff val="15000"/>
                </a:schemeClr>
              </a:solidFill>
            </a:endParaRPr>
          </a:p>
          <a:p>
            <a:pPr>
              <a:spcAft>
                <a:spcPts val="900"/>
              </a:spcAft>
              <a:buClr>
                <a:srgbClr val="007370"/>
              </a:buClr>
            </a:pPr>
            <a:r>
              <a:rPr lang="en-US" sz="2900" i="1" dirty="0" smtClean="0">
                <a:solidFill>
                  <a:schemeClr val="tx1">
                    <a:lumMod val="85000"/>
                    <a:lumOff val="15000"/>
                  </a:schemeClr>
                </a:solidFill>
              </a:rPr>
              <a:t>	Tooth decay is the most common 	chronic disease among children and 	teens.</a:t>
            </a:r>
          </a:p>
        </p:txBody>
      </p:sp>
      <p:grpSp>
        <p:nvGrpSpPr>
          <p:cNvPr id="5" name="Group 4"/>
          <p:cNvGrpSpPr/>
          <p:nvPr/>
        </p:nvGrpSpPr>
        <p:grpSpPr>
          <a:xfrm>
            <a:off x="1289907" y="1238672"/>
            <a:ext cx="7815457" cy="713010"/>
            <a:chOff x="1096724" y="1487250"/>
            <a:chExt cx="7815457" cy="713010"/>
          </a:xfrm>
        </p:grpSpPr>
        <p:sp>
          <p:nvSpPr>
            <p:cNvPr id="4" name="Rectangle 3"/>
            <p:cNvSpPr/>
            <p:nvPr/>
          </p:nvSpPr>
          <p:spPr>
            <a:xfrm>
              <a:off x="1385826" y="1487250"/>
              <a:ext cx="7526355" cy="7130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42580" y="1572267"/>
              <a:ext cx="6502929" cy="569387"/>
            </a:xfrm>
            <a:prstGeom prst="rect">
              <a:avLst/>
            </a:prstGeom>
          </p:spPr>
          <p:txBody>
            <a:bodyPr wrap="square">
              <a:spAutoFit/>
            </a:bodyPr>
            <a:lstStyle/>
            <a:p>
              <a:pPr>
                <a:spcAft>
                  <a:spcPts val="900"/>
                </a:spcAft>
                <a:buClr>
                  <a:srgbClr val="007370"/>
                </a:buClr>
              </a:pPr>
              <a:r>
                <a:rPr lang="en-US" sz="3100" dirty="0" smtClean="0">
                  <a:solidFill>
                    <a:schemeClr val="tx1">
                      <a:lumMod val="85000"/>
                      <a:lumOff val="15000"/>
                    </a:schemeClr>
                  </a:solidFill>
                </a:rPr>
                <a:t>Information that </a:t>
              </a:r>
              <a:r>
                <a:rPr lang="en-US" sz="3100" b="1" dirty="0" smtClean="0">
                  <a:solidFill>
                    <a:schemeClr val="tx1">
                      <a:lumMod val="75000"/>
                      <a:lumOff val="25000"/>
                    </a:schemeClr>
                  </a:solidFill>
                </a:rPr>
                <a:t>shatters assumptions</a:t>
              </a:r>
              <a:endParaRPr lang="en-US" sz="3100" dirty="0">
                <a:solidFill>
                  <a:schemeClr val="tx1">
                    <a:lumMod val="85000"/>
                    <a:lumOff val="15000"/>
                  </a:schemeClr>
                </a:solidFill>
              </a:endParaRPr>
            </a:p>
          </p:txBody>
        </p:sp>
        <p:sp>
          <p:nvSpPr>
            <p:cNvPr id="3" name="Chevron 2"/>
            <p:cNvSpPr/>
            <p:nvPr/>
          </p:nvSpPr>
          <p:spPr>
            <a:xfrm>
              <a:off x="1096724" y="1487250"/>
              <a:ext cx="578203" cy="713010"/>
            </a:xfrm>
            <a:prstGeom prst="chevron">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907" t="16090" r="37699" b="34438"/>
          <a:stretch/>
        </p:blipFill>
        <p:spPr>
          <a:xfrm>
            <a:off x="4185482" y="4206240"/>
            <a:ext cx="1910518" cy="1618634"/>
          </a:xfrm>
          <a:prstGeom prst="rect">
            <a:avLst/>
          </a:prstGeom>
        </p:spPr>
      </p:pic>
    </p:spTree>
    <p:extLst>
      <p:ext uri="{BB962C8B-B14F-4D97-AF65-F5344CB8AC3E}">
        <p14:creationId xmlns:p14="http://schemas.microsoft.com/office/powerpoint/2010/main" val="13568185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2585" b="11342"/>
          <a:stretch/>
        </p:blipFill>
        <p:spPr>
          <a:xfrm>
            <a:off x="6574536" y="3026664"/>
            <a:ext cx="3760632" cy="2860854"/>
          </a:xfrm>
          <a:prstGeom prst="rect">
            <a:avLst/>
          </a:prstGeom>
        </p:spPr>
      </p:pic>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assumption can you shatter?</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868109" y="2159841"/>
            <a:ext cx="7108466" cy="984885"/>
          </a:xfrm>
          <a:prstGeom prst="rect">
            <a:avLst/>
          </a:prstGeom>
        </p:spPr>
        <p:txBody>
          <a:bodyPr wrap="square">
            <a:spAutoFit/>
          </a:bodyPr>
          <a:lstStyle/>
          <a:p>
            <a:pPr marL="457200" indent="-457200">
              <a:spcAft>
                <a:spcPts val="1800"/>
              </a:spcAft>
              <a:buClr>
                <a:srgbClr val="007370"/>
              </a:buClr>
              <a:buFont typeface="Arial" panose="020B0604020202020204" pitchFamily="34" charset="0"/>
              <a:buChar char="•"/>
            </a:pPr>
            <a:r>
              <a:rPr lang="en-US" sz="2900" dirty="0" smtClean="0">
                <a:solidFill>
                  <a:schemeClr val="tx1">
                    <a:lumMod val="85000"/>
                    <a:lumOff val="15000"/>
                  </a:schemeClr>
                </a:solidFill>
              </a:rPr>
              <a:t>Share a fact or stat that may surprise reporters and the public: </a:t>
            </a:r>
            <a:endParaRPr lang="en-US" sz="2900" dirty="0">
              <a:solidFill>
                <a:schemeClr val="tx1">
                  <a:lumMod val="85000"/>
                  <a:lumOff val="15000"/>
                </a:schemeClr>
              </a:solidFill>
            </a:endParaRPr>
          </a:p>
        </p:txBody>
      </p:sp>
      <p:grpSp>
        <p:nvGrpSpPr>
          <p:cNvPr id="5" name="Group 4"/>
          <p:cNvGrpSpPr/>
          <p:nvPr/>
        </p:nvGrpSpPr>
        <p:grpSpPr>
          <a:xfrm>
            <a:off x="1289907" y="1238672"/>
            <a:ext cx="7815457" cy="713010"/>
            <a:chOff x="1096724" y="1487250"/>
            <a:chExt cx="7815457" cy="713010"/>
          </a:xfrm>
        </p:grpSpPr>
        <p:sp>
          <p:nvSpPr>
            <p:cNvPr id="4" name="Rectangle 3"/>
            <p:cNvSpPr/>
            <p:nvPr/>
          </p:nvSpPr>
          <p:spPr>
            <a:xfrm>
              <a:off x="1385826" y="1487250"/>
              <a:ext cx="7526355" cy="7130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42580" y="1572267"/>
              <a:ext cx="6502929" cy="569387"/>
            </a:xfrm>
            <a:prstGeom prst="rect">
              <a:avLst/>
            </a:prstGeom>
          </p:spPr>
          <p:txBody>
            <a:bodyPr wrap="square">
              <a:spAutoFit/>
            </a:bodyPr>
            <a:lstStyle/>
            <a:p>
              <a:pPr>
                <a:spcAft>
                  <a:spcPts val="900"/>
                </a:spcAft>
                <a:buClr>
                  <a:srgbClr val="007370"/>
                </a:buClr>
              </a:pPr>
              <a:r>
                <a:rPr lang="en-US" sz="3100" dirty="0" smtClean="0">
                  <a:solidFill>
                    <a:schemeClr val="tx1">
                      <a:lumMod val="85000"/>
                      <a:lumOff val="15000"/>
                    </a:schemeClr>
                  </a:solidFill>
                </a:rPr>
                <a:t>Information that </a:t>
              </a:r>
              <a:r>
                <a:rPr lang="en-US" sz="3100" b="1" dirty="0" smtClean="0">
                  <a:solidFill>
                    <a:schemeClr val="tx1">
                      <a:lumMod val="75000"/>
                      <a:lumOff val="25000"/>
                    </a:schemeClr>
                  </a:solidFill>
                </a:rPr>
                <a:t>shatters assumptions</a:t>
              </a:r>
              <a:endParaRPr lang="en-US" sz="3100" dirty="0">
                <a:solidFill>
                  <a:schemeClr val="tx1">
                    <a:lumMod val="85000"/>
                    <a:lumOff val="15000"/>
                  </a:schemeClr>
                </a:solidFill>
              </a:endParaRPr>
            </a:p>
          </p:txBody>
        </p:sp>
        <p:sp>
          <p:nvSpPr>
            <p:cNvPr id="3" name="Chevron 2"/>
            <p:cNvSpPr/>
            <p:nvPr/>
          </p:nvSpPr>
          <p:spPr>
            <a:xfrm>
              <a:off x="1096724" y="1487250"/>
              <a:ext cx="578203" cy="713010"/>
            </a:xfrm>
            <a:prstGeom prst="chevron">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8"/>
          <p:cNvSpPr/>
          <p:nvPr/>
        </p:nvSpPr>
        <p:spPr>
          <a:xfrm>
            <a:off x="2339661" y="3245119"/>
            <a:ext cx="4859629" cy="1431161"/>
          </a:xfrm>
          <a:prstGeom prst="rect">
            <a:avLst/>
          </a:prstGeom>
        </p:spPr>
        <p:txBody>
          <a:bodyPr wrap="square">
            <a:spAutoFit/>
          </a:bodyPr>
          <a:lstStyle/>
          <a:p>
            <a:pPr>
              <a:spcAft>
                <a:spcPts val="900"/>
              </a:spcAft>
              <a:buClr>
                <a:srgbClr val="007370"/>
              </a:buClr>
            </a:pPr>
            <a:r>
              <a:rPr lang="en-US" sz="2900" i="1" dirty="0">
                <a:solidFill>
                  <a:schemeClr val="tx1">
                    <a:lumMod val="85000"/>
                    <a:lumOff val="15000"/>
                  </a:schemeClr>
                </a:solidFill>
              </a:rPr>
              <a:t>Dental problems are one of the </a:t>
            </a:r>
            <a:r>
              <a:rPr lang="en-US" sz="2900" i="1" dirty="0" smtClean="0">
                <a:solidFill>
                  <a:schemeClr val="tx1">
                    <a:lumMod val="85000"/>
                    <a:lumOff val="15000"/>
                  </a:schemeClr>
                </a:solidFill>
              </a:rPr>
              <a:t>leading reasons </a:t>
            </a:r>
            <a:r>
              <a:rPr lang="en-US" sz="2900" i="1" dirty="0">
                <a:solidFill>
                  <a:schemeClr val="tx1">
                    <a:lumMod val="85000"/>
                    <a:lumOff val="15000"/>
                  </a:schemeClr>
                </a:solidFill>
              </a:rPr>
              <a:t>why children are absent </a:t>
            </a:r>
            <a:r>
              <a:rPr lang="en-US" sz="2900" i="1" dirty="0" smtClean="0">
                <a:solidFill>
                  <a:schemeClr val="tx1">
                    <a:lumMod val="85000"/>
                    <a:lumOff val="15000"/>
                  </a:schemeClr>
                </a:solidFill>
              </a:rPr>
              <a:t>from school</a:t>
            </a:r>
            <a:r>
              <a:rPr lang="en-US" sz="2900" i="1" dirty="0">
                <a:solidFill>
                  <a:schemeClr val="tx1">
                    <a:lumMod val="85000"/>
                    <a:lumOff val="15000"/>
                  </a:schemeClr>
                </a:solidFill>
              </a:rPr>
              <a:t>.</a:t>
            </a:r>
          </a:p>
        </p:txBody>
      </p:sp>
    </p:spTree>
    <p:extLst>
      <p:ext uri="{BB962C8B-B14F-4D97-AF65-F5344CB8AC3E}">
        <p14:creationId xmlns:p14="http://schemas.microsoft.com/office/powerpoint/2010/main" val="413092379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assumption can you shatter?</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868109" y="2159841"/>
            <a:ext cx="7108466" cy="984885"/>
          </a:xfrm>
          <a:prstGeom prst="rect">
            <a:avLst/>
          </a:prstGeom>
        </p:spPr>
        <p:txBody>
          <a:bodyPr wrap="square">
            <a:spAutoFit/>
          </a:bodyPr>
          <a:lstStyle/>
          <a:p>
            <a:pPr marL="457200" indent="-457200">
              <a:spcAft>
                <a:spcPts val="1800"/>
              </a:spcAft>
              <a:buClr>
                <a:srgbClr val="007370"/>
              </a:buClr>
              <a:buFont typeface="Arial" panose="020B0604020202020204" pitchFamily="34" charset="0"/>
              <a:buChar char="•"/>
            </a:pPr>
            <a:r>
              <a:rPr lang="en-US" sz="2900" dirty="0" smtClean="0">
                <a:solidFill>
                  <a:schemeClr val="tx1">
                    <a:lumMod val="85000"/>
                    <a:lumOff val="15000"/>
                  </a:schemeClr>
                </a:solidFill>
              </a:rPr>
              <a:t>Share a fact or stat that may surprise reporters and the public: </a:t>
            </a:r>
            <a:endParaRPr lang="en-US" sz="2900" dirty="0">
              <a:solidFill>
                <a:schemeClr val="tx1">
                  <a:lumMod val="85000"/>
                  <a:lumOff val="15000"/>
                </a:schemeClr>
              </a:solidFill>
            </a:endParaRPr>
          </a:p>
        </p:txBody>
      </p:sp>
      <p:grpSp>
        <p:nvGrpSpPr>
          <p:cNvPr id="5" name="Group 4"/>
          <p:cNvGrpSpPr/>
          <p:nvPr/>
        </p:nvGrpSpPr>
        <p:grpSpPr>
          <a:xfrm>
            <a:off x="1289907" y="1238672"/>
            <a:ext cx="7815457" cy="713010"/>
            <a:chOff x="1096724" y="1487250"/>
            <a:chExt cx="7815457" cy="713010"/>
          </a:xfrm>
        </p:grpSpPr>
        <p:sp>
          <p:nvSpPr>
            <p:cNvPr id="4" name="Rectangle 3"/>
            <p:cNvSpPr/>
            <p:nvPr/>
          </p:nvSpPr>
          <p:spPr>
            <a:xfrm>
              <a:off x="1385826" y="1487250"/>
              <a:ext cx="7526355" cy="7130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42580" y="1572267"/>
              <a:ext cx="6502929" cy="569387"/>
            </a:xfrm>
            <a:prstGeom prst="rect">
              <a:avLst/>
            </a:prstGeom>
          </p:spPr>
          <p:txBody>
            <a:bodyPr wrap="square">
              <a:spAutoFit/>
            </a:bodyPr>
            <a:lstStyle/>
            <a:p>
              <a:pPr>
                <a:spcAft>
                  <a:spcPts val="900"/>
                </a:spcAft>
                <a:buClr>
                  <a:srgbClr val="007370"/>
                </a:buClr>
              </a:pPr>
              <a:r>
                <a:rPr lang="en-US" sz="3100" dirty="0" smtClean="0">
                  <a:solidFill>
                    <a:schemeClr val="tx1">
                      <a:lumMod val="85000"/>
                      <a:lumOff val="15000"/>
                    </a:schemeClr>
                  </a:solidFill>
                </a:rPr>
                <a:t>Information that </a:t>
              </a:r>
              <a:r>
                <a:rPr lang="en-US" sz="3100" b="1" dirty="0" smtClean="0">
                  <a:solidFill>
                    <a:schemeClr val="tx1">
                      <a:lumMod val="75000"/>
                      <a:lumOff val="25000"/>
                    </a:schemeClr>
                  </a:solidFill>
                </a:rPr>
                <a:t>shatters assumptions</a:t>
              </a:r>
              <a:endParaRPr lang="en-US" sz="3100" dirty="0">
                <a:solidFill>
                  <a:schemeClr val="tx1">
                    <a:lumMod val="85000"/>
                    <a:lumOff val="15000"/>
                  </a:schemeClr>
                </a:solidFill>
              </a:endParaRPr>
            </a:p>
          </p:txBody>
        </p:sp>
        <p:sp>
          <p:nvSpPr>
            <p:cNvPr id="3" name="Chevron 2"/>
            <p:cNvSpPr/>
            <p:nvPr/>
          </p:nvSpPr>
          <p:spPr>
            <a:xfrm>
              <a:off x="1096724" y="1487250"/>
              <a:ext cx="578203" cy="713010"/>
            </a:xfrm>
            <a:prstGeom prst="chevron">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8"/>
          <p:cNvSpPr/>
          <p:nvPr/>
        </p:nvSpPr>
        <p:spPr>
          <a:xfrm>
            <a:off x="2339661" y="3245119"/>
            <a:ext cx="5142964" cy="1877437"/>
          </a:xfrm>
          <a:prstGeom prst="rect">
            <a:avLst/>
          </a:prstGeom>
        </p:spPr>
        <p:txBody>
          <a:bodyPr wrap="square">
            <a:spAutoFit/>
          </a:bodyPr>
          <a:lstStyle/>
          <a:p>
            <a:pPr>
              <a:spcAft>
                <a:spcPts val="900"/>
              </a:spcAft>
              <a:buClr>
                <a:srgbClr val="007370"/>
              </a:buClr>
            </a:pPr>
            <a:r>
              <a:rPr lang="en-US" sz="2900" i="1" dirty="0" smtClean="0">
                <a:solidFill>
                  <a:schemeClr val="tx1">
                    <a:lumMod val="85000"/>
                    <a:lumOff val="15000"/>
                  </a:schemeClr>
                </a:solidFill>
              </a:rPr>
              <a:t>In a single school year, 504,000 California children </a:t>
            </a:r>
            <a:r>
              <a:rPr lang="en-US" sz="2900" i="1" dirty="0">
                <a:solidFill>
                  <a:schemeClr val="tx1">
                    <a:lumMod val="85000"/>
                    <a:lumOff val="15000"/>
                  </a:schemeClr>
                </a:solidFill>
              </a:rPr>
              <a:t>missed at least one day of school </a:t>
            </a:r>
            <a:r>
              <a:rPr lang="en-US" sz="2900" i="1" dirty="0" smtClean="0">
                <a:solidFill>
                  <a:schemeClr val="tx1">
                    <a:lumMod val="85000"/>
                    <a:lumOff val="15000"/>
                  </a:schemeClr>
                </a:solidFill>
              </a:rPr>
              <a:t>because of a </a:t>
            </a:r>
            <a:r>
              <a:rPr lang="en-US" sz="2900" i="1" dirty="0">
                <a:solidFill>
                  <a:schemeClr val="tx1">
                    <a:lumMod val="85000"/>
                    <a:lumOff val="15000"/>
                  </a:schemeClr>
                </a:solidFill>
              </a:rPr>
              <a:t>dental </a:t>
            </a:r>
            <a:r>
              <a:rPr lang="en-US" sz="2900" i="1" dirty="0" smtClean="0">
                <a:solidFill>
                  <a:schemeClr val="tx1">
                    <a:lumMod val="85000"/>
                    <a:lumOff val="15000"/>
                  </a:schemeClr>
                </a:solidFill>
              </a:rPr>
              <a:t>problem.</a:t>
            </a:r>
            <a:endParaRPr lang="en-US" sz="2900" i="1" dirty="0">
              <a:solidFill>
                <a:schemeClr val="tx1">
                  <a:lumMod val="85000"/>
                  <a:lumOff val="1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868" y="2897034"/>
            <a:ext cx="3039414" cy="3039414"/>
          </a:xfrm>
          <a:prstGeom prst="rect">
            <a:avLst/>
          </a:prstGeom>
        </p:spPr>
      </p:pic>
    </p:spTree>
    <p:extLst>
      <p:ext uri="{BB962C8B-B14F-4D97-AF65-F5344CB8AC3E}">
        <p14:creationId xmlns:p14="http://schemas.microsoft.com/office/powerpoint/2010/main" val="255474682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Check these boxes as early as possible</a:t>
            </a:r>
            <a:endParaRPr lang="en-US" sz="4200" dirty="0">
              <a:solidFill>
                <a:schemeClr val="bg1"/>
              </a:solidFill>
              <a:effectLst>
                <a:outerShdw blurRad="38100" dist="38100" dir="2700000" algn="tl">
                  <a:srgbClr val="000000">
                    <a:alpha val="43137"/>
                  </a:srgbClr>
                </a:outerShdw>
              </a:effectLst>
            </a:endParaRPr>
          </a:p>
        </p:txBody>
      </p:sp>
      <p:grpSp>
        <p:nvGrpSpPr>
          <p:cNvPr id="32" name="Group 31"/>
          <p:cNvGrpSpPr/>
          <p:nvPr/>
        </p:nvGrpSpPr>
        <p:grpSpPr>
          <a:xfrm>
            <a:off x="3335628" y="1634093"/>
            <a:ext cx="7881871" cy="5223907"/>
            <a:chOff x="3116687" y="1880314"/>
            <a:chExt cx="7881871" cy="5223907"/>
          </a:xfrm>
        </p:grpSpPr>
        <p:sp>
          <p:nvSpPr>
            <p:cNvPr id="33" name="Rectangle 32"/>
            <p:cNvSpPr/>
            <p:nvPr/>
          </p:nvSpPr>
          <p:spPr>
            <a:xfrm>
              <a:off x="3116687" y="1880315"/>
              <a:ext cx="7881871" cy="5223906"/>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3297325" y="2825496"/>
              <a:ext cx="7469413" cy="4278725"/>
              <a:chOff x="3245809" y="1752993"/>
              <a:chExt cx="7469413" cy="4278725"/>
            </a:xfrm>
          </p:grpSpPr>
          <p:sp>
            <p:nvSpPr>
              <p:cNvPr id="39" name="Rectangle 38"/>
              <p:cNvSpPr/>
              <p:nvPr/>
            </p:nvSpPr>
            <p:spPr>
              <a:xfrm>
                <a:off x="3245809" y="3538728"/>
                <a:ext cx="7469413" cy="2492990"/>
              </a:xfrm>
              <a:prstGeom prst="rect">
                <a:avLst/>
              </a:prstGeom>
            </p:spPr>
            <p:txBody>
              <a:bodyPr wrap="square">
                <a:spAutoFit/>
              </a:bodyPr>
              <a:lstStyle/>
              <a:p>
                <a:pPr>
                  <a:spcAft>
                    <a:spcPts val="1800"/>
                  </a:spcAft>
                  <a:buClr>
                    <a:srgbClr val="007370"/>
                  </a:buClr>
                </a:pPr>
                <a:r>
                  <a:rPr lang="en-US" sz="1950" i="1" dirty="0" smtClean="0">
                    <a:solidFill>
                      <a:schemeClr val="tx1">
                        <a:lumMod val="85000"/>
                        <a:lumOff val="15000"/>
                      </a:schemeClr>
                    </a:solidFill>
                    <a:latin typeface="Georgia" panose="02040502050405020303" pitchFamily="18" charset="0"/>
                  </a:rPr>
                  <a:t>Morganville, CA – </a:t>
                </a:r>
                <a:r>
                  <a:rPr lang="en-US" sz="1950" dirty="0" smtClean="0">
                    <a:solidFill>
                      <a:schemeClr val="tx1">
                        <a:lumMod val="85000"/>
                        <a:lumOff val="15000"/>
                      </a:schemeClr>
                    </a:solidFill>
                    <a:latin typeface="Georgia" panose="02040502050405020303" pitchFamily="18" charset="0"/>
                  </a:rPr>
                  <a:t>The Centers for Disease and Prevention identifies tooth decay as the most common chronic disease among children and teens. To address this challenge locally, the Madison County Health Department is taking new steps to prevent cavities by making parents aware of California’s Kindergarten </a:t>
                </a:r>
                <a:r>
                  <a:rPr lang="en-US" sz="1950" dirty="0">
                    <a:solidFill>
                      <a:schemeClr val="tx1">
                        <a:lumMod val="85000"/>
                        <a:lumOff val="15000"/>
                      </a:schemeClr>
                    </a:solidFill>
                    <a:latin typeface="Georgia" panose="02040502050405020303" pitchFamily="18" charset="0"/>
                  </a:rPr>
                  <a:t>O</a:t>
                </a:r>
                <a:r>
                  <a:rPr lang="en-US" sz="1950" dirty="0" smtClean="0">
                    <a:solidFill>
                      <a:schemeClr val="tx1">
                        <a:lumMod val="85000"/>
                        <a:lumOff val="15000"/>
                      </a:schemeClr>
                    </a:solidFill>
                    <a:latin typeface="Georgia" panose="02040502050405020303" pitchFamily="18" charset="0"/>
                  </a:rPr>
                  <a:t>ral </a:t>
                </a:r>
                <a:r>
                  <a:rPr lang="en-US" sz="1950" dirty="0">
                    <a:solidFill>
                      <a:schemeClr val="tx1">
                        <a:lumMod val="85000"/>
                        <a:lumOff val="15000"/>
                      </a:schemeClr>
                    </a:solidFill>
                    <a:latin typeface="Georgia" panose="02040502050405020303" pitchFamily="18" charset="0"/>
                  </a:rPr>
                  <a:t>H</a:t>
                </a:r>
                <a:r>
                  <a:rPr lang="en-US" sz="1950" dirty="0" smtClean="0">
                    <a:solidFill>
                      <a:schemeClr val="tx1">
                        <a:lumMod val="85000"/>
                        <a:lumOff val="15000"/>
                      </a:schemeClr>
                    </a:solidFill>
                    <a:latin typeface="Georgia" panose="02040502050405020303" pitchFamily="18" charset="0"/>
                  </a:rPr>
                  <a:t>ealth Assessment (KOHA) requirement. These efforts are being launched in February to coincide with Children’s Dental Health Month.</a:t>
                </a:r>
                <a:endParaRPr lang="en-US" sz="1950" i="1" dirty="0" smtClean="0">
                  <a:solidFill>
                    <a:schemeClr val="tx1">
                      <a:lumMod val="85000"/>
                      <a:lumOff val="15000"/>
                    </a:schemeClr>
                  </a:solidFill>
                  <a:latin typeface="Georgia" panose="02040502050405020303" pitchFamily="18" charset="0"/>
                </a:endParaRPr>
              </a:p>
            </p:txBody>
          </p:sp>
          <p:sp>
            <p:nvSpPr>
              <p:cNvPr id="40" name="Rectangle 39"/>
              <p:cNvSpPr/>
              <p:nvPr/>
            </p:nvSpPr>
            <p:spPr>
              <a:xfrm>
                <a:off x="3245810" y="1752993"/>
                <a:ext cx="7469412" cy="692497"/>
              </a:xfrm>
              <a:prstGeom prst="rect">
                <a:avLst/>
              </a:prstGeom>
            </p:spPr>
            <p:txBody>
              <a:bodyPr wrap="square">
                <a:spAutoFit/>
              </a:bodyPr>
              <a:lstStyle/>
              <a:p>
                <a:r>
                  <a:rPr lang="en-US" sz="1950" b="1" dirty="0" smtClean="0">
                    <a:solidFill>
                      <a:schemeClr val="tx1">
                        <a:lumMod val="85000"/>
                        <a:lumOff val="15000"/>
                      </a:schemeClr>
                    </a:solidFill>
                    <a:latin typeface="Georgia" panose="02040502050405020303" pitchFamily="18" charset="0"/>
                  </a:rPr>
                  <a:t>For Immediate Release</a:t>
                </a:r>
                <a:r>
                  <a:rPr lang="en-US" sz="1950" dirty="0" smtClean="0">
                    <a:solidFill>
                      <a:schemeClr val="tx1">
                        <a:lumMod val="85000"/>
                        <a:lumOff val="15000"/>
                      </a:schemeClr>
                    </a:solidFill>
                    <a:latin typeface="Georgia" panose="02040502050405020303" pitchFamily="18" charset="0"/>
                  </a:rPr>
                  <a:t>	  </a:t>
                </a:r>
                <a:r>
                  <a:rPr lang="en-US" sz="900" dirty="0" smtClean="0">
                    <a:solidFill>
                      <a:schemeClr val="tx1">
                        <a:lumMod val="85000"/>
                        <a:lumOff val="15000"/>
                      </a:schemeClr>
                    </a:solidFill>
                    <a:latin typeface="Georgia" panose="02040502050405020303" pitchFamily="18" charset="0"/>
                  </a:rPr>
                  <a:t> </a:t>
                </a:r>
                <a:r>
                  <a:rPr lang="en-US" sz="1950" b="1" dirty="0" smtClean="0">
                    <a:solidFill>
                      <a:schemeClr val="tx1">
                        <a:lumMod val="85000"/>
                        <a:lumOff val="15000"/>
                      </a:schemeClr>
                    </a:solidFill>
                    <a:latin typeface="Georgia" panose="02040502050405020303" pitchFamily="18" charset="0"/>
                  </a:rPr>
                  <a:t>Contact: </a:t>
                </a:r>
                <a:r>
                  <a:rPr lang="en-US" sz="1950" dirty="0" smtClean="0">
                    <a:solidFill>
                      <a:schemeClr val="tx1">
                        <a:lumMod val="85000"/>
                        <a:lumOff val="15000"/>
                      </a:schemeClr>
                    </a:solidFill>
                    <a:latin typeface="Georgia" panose="02040502050405020303" pitchFamily="18" charset="0"/>
                  </a:rPr>
                  <a:t>Joan Morris at</a:t>
                </a:r>
              </a:p>
              <a:p>
                <a:r>
                  <a:rPr lang="en-US" sz="1950" dirty="0" smtClean="0">
                    <a:solidFill>
                      <a:schemeClr val="tx1">
                        <a:lumMod val="85000"/>
                        <a:lumOff val="15000"/>
                      </a:schemeClr>
                    </a:solidFill>
                    <a:latin typeface="Georgia" panose="02040502050405020303" pitchFamily="18" charset="0"/>
                  </a:rPr>
                  <a:t>Wed., January 30, 2020		   jmorris@madisonhealth.ca.gov</a:t>
                </a:r>
                <a:endParaRPr lang="en-US" sz="1950" dirty="0">
                  <a:solidFill>
                    <a:schemeClr val="tx1">
                      <a:lumMod val="85000"/>
                      <a:lumOff val="15000"/>
                    </a:schemeClr>
                  </a:solidFill>
                </a:endParaRPr>
              </a:p>
            </p:txBody>
          </p:sp>
          <p:sp>
            <p:nvSpPr>
              <p:cNvPr id="41" name="Rectangle 40"/>
              <p:cNvSpPr/>
              <p:nvPr/>
            </p:nvSpPr>
            <p:spPr>
              <a:xfrm>
                <a:off x="3245809" y="2633472"/>
                <a:ext cx="7469413" cy="830997"/>
              </a:xfrm>
              <a:prstGeom prst="rect">
                <a:avLst/>
              </a:prstGeom>
            </p:spPr>
            <p:txBody>
              <a:bodyPr wrap="square">
                <a:spAutoFit/>
              </a:bodyPr>
              <a:lstStyle/>
              <a:p>
                <a:r>
                  <a:rPr lang="en-US" sz="2400" b="1" dirty="0" smtClean="0">
                    <a:solidFill>
                      <a:schemeClr val="tx1">
                        <a:lumMod val="85000"/>
                        <a:lumOff val="15000"/>
                      </a:schemeClr>
                    </a:solidFill>
                    <a:latin typeface="Georgia" panose="02040502050405020303" pitchFamily="18" charset="0"/>
                  </a:rPr>
                  <a:t>Madison Co. launches campaign to raise kids’ participation in kindergarten dental screening</a:t>
                </a:r>
                <a:endParaRPr lang="en-US" sz="2400" b="1" dirty="0">
                  <a:solidFill>
                    <a:schemeClr val="tx1">
                      <a:lumMod val="85000"/>
                      <a:lumOff val="15000"/>
                    </a:schemeClr>
                  </a:solidFill>
                </a:endParaRPr>
              </a:p>
            </p:txBody>
          </p:sp>
        </p:grpSp>
        <p:sp>
          <p:nvSpPr>
            <p:cNvPr id="35" name="Rectangle 34"/>
            <p:cNvSpPr/>
            <p:nvPr/>
          </p:nvSpPr>
          <p:spPr>
            <a:xfrm>
              <a:off x="3297325" y="2048256"/>
              <a:ext cx="3198311" cy="538609"/>
            </a:xfrm>
            <a:prstGeom prst="rect">
              <a:avLst/>
            </a:prstGeom>
          </p:spPr>
          <p:txBody>
            <a:bodyPr wrap="none">
              <a:spAutoFit/>
            </a:bodyPr>
            <a:lstStyle/>
            <a:p>
              <a:r>
                <a:rPr lang="en-US" sz="2900" b="1" i="1" dirty="0" smtClean="0">
                  <a:solidFill>
                    <a:srgbClr val="0070C0"/>
                  </a:solidFill>
                  <a:latin typeface="Georgia" panose="02040502050405020303" pitchFamily="18" charset="0"/>
                </a:rPr>
                <a:t>N</a:t>
              </a:r>
              <a:r>
                <a:rPr lang="en-US" sz="2700" b="1" i="1" dirty="0" smtClean="0">
                  <a:solidFill>
                    <a:srgbClr val="0070C0"/>
                  </a:solidFill>
                  <a:latin typeface="Georgia" panose="02040502050405020303" pitchFamily="18" charset="0"/>
                </a:rPr>
                <a:t>EWS </a:t>
              </a:r>
              <a:r>
                <a:rPr lang="en-US" sz="2900" b="1" i="1" dirty="0" smtClean="0">
                  <a:solidFill>
                    <a:srgbClr val="0070C0"/>
                  </a:solidFill>
                  <a:latin typeface="Georgia" panose="02040502050405020303" pitchFamily="18" charset="0"/>
                </a:rPr>
                <a:t>R</a:t>
              </a:r>
              <a:r>
                <a:rPr lang="en-US" sz="2700" b="1" i="1" dirty="0" smtClean="0">
                  <a:solidFill>
                    <a:srgbClr val="0070C0"/>
                  </a:solidFill>
                  <a:latin typeface="Georgia" panose="02040502050405020303" pitchFamily="18" charset="0"/>
                </a:rPr>
                <a:t>ELEASE</a:t>
              </a:r>
              <a:endParaRPr lang="en-US" sz="2700" i="1" dirty="0">
                <a:solidFill>
                  <a:srgbClr val="0070C0"/>
                </a:solidFill>
              </a:endParaRPr>
            </a:p>
          </p:txBody>
        </p:sp>
        <p:cxnSp>
          <p:nvCxnSpPr>
            <p:cNvPr id="36" name="Straight Connector 35"/>
            <p:cNvCxnSpPr/>
            <p:nvPr/>
          </p:nvCxnSpPr>
          <p:spPr>
            <a:xfrm>
              <a:off x="3116687" y="1880315"/>
              <a:ext cx="78818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16687" y="1880315"/>
              <a:ext cx="0" cy="522390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96411" y="1880314"/>
              <a:ext cx="0" cy="522390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7785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335628" y="1634093"/>
            <a:ext cx="7881871" cy="5223907"/>
            <a:chOff x="3116687" y="1880314"/>
            <a:chExt cx="7881871" cy="5223907"/>
          </a:xfrm>
        </p:grpSpPr>
        <p:sp>
          <p:nvSpPr>
            <p:cNvPr id="22" name="Rectangle 21"/>
            <p:cNvSpPr/>
            <p:nvPr/>
          </p:nvSpPr>
          <p:spPr>
            <a:xfrm>
              <a:off x="3116687" y="1880315"/>
              <a:ext cx="7881871" cy="5223906"/>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297325" y="2825496"/>
              <a:ext cx="7469413" cy="4278725"/>
              <a:chOff x="3245809" y="1752993"/>
              <a:chExt cx="7469413" cy="4278725"/>
            </a:xfrm>
          </p:grpSpPr>
          <p:sp>
            <p:nvSpPr>
              <p:cNvPr id="37" name="Rectangle 36"/>
              <p:cNvSpPr/>
              <p:nvPr/>
            </p:nvSpPr>
            <p:spPr>
              <a:xfrm>
                <a:off x="3245809" y="3538728"/>
                <a:ext cx="7469413" cy="2492990"/>
              </a:xfrm>
              <a:prstGeom prst="rect">
                <a:avLst/>
              </a:prstGeom>
            </p:spPr>
            <p:txBody>
              <a:bodyPr wrap="square">
                <a:spAutoFit/>
              </a:bodyPr>
              <a:lstStyle/>
              <a:p>
                <a:pPr>
                  <a:spcAft>
                    <a:spcPts val="1800"/>
                  </a:spcAft>
                  <a:buClr>
                    <a:srgbClr val="007370"/>
                  </a:buClr>
                </a:pPr>
                <a:r>
                  <a:rPr lang="en-US" sz="1950" i="1" dirty="0" smtClean="0">
                    <a:solidFill>
                      <a:schemeClr val="tx1">
                        <a:lumMod val="85000"/>
                        <a:lumOff val="15000"/>
                      </a:schemeClr>
                    </a:solidFill>
                    <a:latin typeface="Georgia" panose="02040502050405020303" pitchFamily="18" charset="0"/>
                  </a:rPr>
                  <a:t>Morganville, CA – </a:t>
                </a:r>
                <a:r>
                  <a:rPr lang="en-US" sz="1950" dirty="0" smtClean="0">
                    <a:solidFill>
                      <a:schemeClr val="tx1">
                        <a:lumMod val="85000"/>
                        <a:lumOff val="15000"/>
                      </a:schemeClr>
                    </a:solidFill>
                    <a:latin typeface="Georgia" panose="02040502050405020303" pitchFamily="18" charset="0"/>
                  </a:rPr>
                  <a:t>The Centers for Disease and Prevention identifies tooth decay as the most common chronic disease among children and teens. To address this challenge locally, the Madison County Health Department is taking new steps to prevent cavities by making parents aware of California’s Kindergarten </a:t>
                </a:r>
                <a:r>
                  <a:rPr lang="en-US" sz="1950" dirty="0">
                    <a:solidFill>
                      <a:schemeClr val="tx1">
                        <a:lumMod val="85000"/>
                        <a:lumOff val="15000"/>
                      </a:schemeClr>
                    </a:solidFill>
                    <a:latin typeface="Georgia" panose="02040502050405020303" pitchFamily="18" charset="0"/>
                  </a:rPr>
                  <a:t>O</a:t>
                </a:r>
                <a:r>
                  <a:rPr lang="en-US" sz="1950" dirty="0" smtClean="0">
                    <a:solidFill>
                      <a:schemeClr val="tx1">
                        <a:lumMod val="85000"/>
                        <a:lumOff val="15000"/>
                      </a:schemeClr>
                    </a:solidFill>
                    <a:latin typeface="Georgia" panose="02040502050405020303" pitchFamily="18" charset="0"/>
                  </a:rPr>
                  <a:t>ral </a:t>
                </a:r>
                <a:r>
                  <a:rPr lang="en-US" sz="1950" dirty="0">
                    <a:solidFill>
                      <a:schemeClr val="tx1">
                        <a:lumMod val="85000"/>
                        <a:lumOff val="15000"/>
                      </a:schemeClr>
                    </a:solidFill>
                    <a:latin typeface="Georgia" panose="02040502050405020303" pitchFamily="18" charset="0"/>
                  </a:rPr>
                  <a:t>H</a:t>
                </a:r>
                <a:r>
                  <a:rPr lang="en-US" sz="1950" dirty="0" smtClean="0">
                    <a:solidFill>
                      <a:schemeClr val="tx1">
                        <a:lumMod val="85000"/>
                        <a:lumOff val="15000"/>
                      </a:schemeClr>
                    </a:solidFill>
                    <a:latin typeface="Georgia" panose="02040502050405020303" pitchFamily="18" charset="0"/>
                  </a:rPr>
                  <a:t>ealth Assessment (KOHA) requirement. These efforts are being launched in February to coincide with Children’s Dental Health Month.</a:t>
                </a:r>
                <a:endParaRPr lang="en-US" sz="1950" i="1" dirty="0" smtClean="0">
                  <a:solidFill>
                    <a:schemeClr val="tx1">
                      <a:lumMod val="85000"/>
                      <a:lumOff val="15000"/>
                    </a:schemeClr>
                  </a:solidFill>
                  <a:latin typeface="Georgia" panose="02040502050405020303" pitchFamily="18" charset="0"/>
                </a:endParaRPr>
              </a:p>
            </p:txBody>
          </p:sp>
          <p:sp>
            <p:nvSpPr>
              <p:cNvPr id="38" name="Rectangle 37"/>
              <p:cNvSpPr/>
              <p:nvPr/>
            </p:nvSpPr>
            <p:spPr>
              <a:xfrm>
                <a:off x="3245810" y="1752993"/>
                <a:ext cx="7469412" cy="692497"/>
              </a:xfrm>
              <a:prstGeom prst="rect">
                <a:avLst/>
              </a:prstGeom>
            </p:spPr>
            <p:txBody>
              <a:bodyPr wrap="square">
                <a:spAutoFit/>
              </a:bodyPr>
              <a:lstStyle/>
              <a:p>
                <a:r>
                  <a:rPr lang="en-US" sz="1950" b="1" dirty="0" smtClean="0">
                    <a:solidFill>
                      <a:schemeClr val="tx1">
                        <a:lumMod val="85000"/>
                        <a:lumOff val="15000"/>
                      </a:schemeClr>
                    </a:solidFill>
                    <a:latin typeface="Georgia" panose="02040502050405020303" pitchFamily="18" charset="0"/>
                  </a:rPr>
                  <a:t>For Immediate Release</a:t>
                </a:r>
                <a:r>
                  <a:rPr lang="en-US" sz="1950" dirty="0" smtClean="0">
                    <a:solidFill>
                      <a:schemeClr val="tx1">
                        <a:lumMod val="85000"/>
                        <a:lumOff val="15000"/>
                      </a:schemeClr>
                    </a:solidFill>
                    <a:latin typeface="Georgia" panose="02040502050405020303" pitchFamily="18" charset="0"/>
                  </a:rPr>
                  <a:t>	  </a:t>
                </a:r>
                <a:r>
                  <a:rPr lang="en-US" sz="900" dirty="0" smtClean="0">
                    <a:solidFill>
                      <a:schemeClr val="tx1">
                        <a:lumMod val="85000"/>
                        <a:lumOff val="15000"/>
                      </a:schemeClr>
                    </a:solidFill>
                    <a:latin typeface="Georgia" panose="02040502050405020303" pitchFamily="18" charset="0"/>
                  </a:rPr>
                  <a:t> </a:t>
                </a:r>
                <a:r>
                  <a:rPr lang="en-US" sz="1950" b="1" dirty="0" smtClean="0">
                    <a:solidFill>
                      <a:schemeClr val="tx1">
                        <a:lumMod val="85000"/>
                        <a:lumOff val="15000"/>
                      </a:schemeClr>
                    </a:solidFill>
                    <a:latin typeface="Georgia" panose="02040502050405020303" pitchFamily="18" charset="0"/>
                  </a:rPr>
                  <a:t>Contact: </a:t>
                </a:r>
                <a:r>
                  <a:rPr lang="en-US" sz="1950" dirty="0" smtClean="0">
                    <a:solidFill>
                      <a:schemeClr val="tx1">
                        <a:lumMod val="85000"/>
                        <a:lumOff val="15000"/>
                      </a:schemeClr>
                    </a:solidFill>
                    <a:latin typeface="Georgia" panose="02040502050405020303" pitchFamily="18" charset="0"/>
                  </a:rPr>
                  <a:t>Joan Morris at</a:t>
                </a:r>
              </a:p>
              <a:p>
                <a:r>
                  <a:rPr lang="en-US" sz="1950" dirty="0" smtClean="0">
                    <a:solidFill>
                      <a:schemeClr val="tx1">
                        <a:lumMod val="85000"/>
                        <a:lumOff val="15000"/>
                      </a:schemeClr>
                    </a:solidFill>
                    <a:latin typeface="Georgia" panose="02040502050405020303" pitchFamily="18" charset="0"/>
                  </a:rPr>
                  <a:t>Wed., January 30, 2020		   jmorris@madisonhealth.ca.gov</a:t>
                </a:r>
                <a:endParaRPr lang="en-US" sz="1950" dirty="0">
                  <a:solidFill>
                    <a:schemeClr val="tx1">
                      <a:lumMod val="85000"/>
                      <a:lumOff val="15000"/>
                    </a:schemeClr>
                  </a:solidFill>
                </a:endParaRPr>
              </a:p>
            </p:txBody>
          </p:sp>
          <p:sp>
            <p:nvSpPr>
              <p:cNvPr id="39" name="Rectangle 38"/>
              <p:cNvSpPr/>
              <p:nvPr/>
            </p:nvSpPr>
            <p:spPr>
              <a:xfrm>
                <a:off x="3245809" y="2633472"/>
                <a:ext cx="7469413" cy="830997"/>
              </a:xfrm>
              <a:prstGeom prst="rect">
                <a:avLst/>
              </a:prstGeom>
            </p:spPr>
            <p:txBody>
              <a:bodyPr wrap="square">
                <a:spAutoFit/>
              </a:bodyPr>
              <a:lstStyle/>
              <a:p>
                <a:r>
                  <a:rPr lang="en-US" sz="2400" b="1" dirty="0" smtClean="0">
                    <a:solidFill>
                      <a:schemeClr val="tx1">
                        <a:lumMod val="85000"/>
                        <a:lumOff val="15000"/>
                      </a:schemeClr>
                    </a:solidFill>
                    <a:latin typeface="Georgia" panose="02040502050405020303" pitchFamily="18" charset="0"/>
                  </a:rPr>
                  <a:t>Madison Co. launches campaign to raise kids’ participation in kindergarten dental screening</a:t>
                </a:r>
                <a:endParaRPr lang="en-US" sz="2400" b="1" dirty="0">
                  <a:solidFill>
                    <a:schemeClr val="tx1">
                      <a:lumMod val="85000"/>
                      <a:lumOff val="15000"/>
                    </a:schemeClr>
                  </a:solidFill>
                </a:endParaRPr>
              </a:p>
            </p:txBody>
          </p:sp>
        </p:grpSp>
        <p:sp>
          <p:nvSpPr>
            <p:cNvPr id="33" name="Rectangle 32"/>
            <p:cNvSpPr/>
            <p:nvPr/>
          </p:nvSpPr>
          <p:spPr>
            <a:xfrm>
              <a:off x="3297325" y="2048256"/>
              <a:ext cx="3198311" cy="538609"/>
            </a:xfrm>
            <a:prstGeom prst="rect">
              <a:avLst/>
            </a:prstGeom>
          </p:spPr>
          <p:txBody>
            <a:bodyPr wrap="none">
              <a:spAutoFit/>
            </a:bodyPr>
            <a:lstStyle/>
            <a:p>
              <a:r>
                <a:rPr lang="en-US" sz="2900" b="1" i="1" dirty="0" smtClean="0">
                  <a:solidFill>
                    <a:srgbClr val="0070C0"/>
                  </a:solidFill>
                  <a:latin typeface="Georgia" panose="02040502050405020303" pitchFamily="18" charset="0"/>
                </a:rPr>
                <a:t>N</a:t>
              </a:r>
              <a:r>
                <a:rPr lang="en-US" sz="2700" b="1" i="1" dirty="0" smtClean="0">
                  <a:solidFill>
                    <a:srgbClr val="0070C0"/>
                  </a:solidFill>
                  <a:latin typeface="Georgia" panose="02040502050405020303" pitchFamily="18" charset="0"/>
                </a:rPr>
                <a:t>EWS </a:t>
              </a:r>
              <a:r>
                <a:rPr lang="en-US" sz="2900" b="1" i="1" dirty="0" smtClean="0">
                  <a:solidFill>
                    <a:srgbClr val="0070C0"/>
                  </a:solidFill>
                  <a:latin typeface="Georgia" panose="02040502050405020303" pitchFamily="18" charset="0"/>
                </a:rPr>
                <a:t>R</a:t>
              </a:r>
              <a:r>
                <a:rPr lang="en-US" sz="2700" b="1" i="1" dirty="0" smtClean="0">
                  <a:solidFill>
                    <a:srgbClr val="0070C0"/>
                  </a:solidFill>
                  <a:latin typeface="Georgia" panose="02040502050405020303" pitchFamily="18" charset="0"/>
                </a:rPr>
                <a:t>ELEASE</a:t>
              </a:r>
              <a:endParaRPr lang="en-US" sz="2700" i="1" dirty="0">
                <a:solidFill>
                  <a:srgbClr val="0070C0"/>
                </a:solidFill>
              </a:endParaRPr>
            </a:p>
          </p:txBody>
        </p:sp>
        <p:cxnSp>
          <p:nvCxnSpPr>
            <p:cNvPr id="34" name="Straight Connector 33"/>
            <p:cNvCxnSpPr/>
            <p:nvPr/>
          </p:nvCxnSpPr>
          <p:spPr>
            <a:xfrm>
              <a:off x="3116687" y="1880315"/>
              <a:ext cx="78818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16687" y="1880315"/>
              <a:ext cx="0" cy="522390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96411" y="1880314"/>
              <a:ext cx="0" cy="522390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7518815" y="5324927"/>
            <a:ext cx="1287887" cy="286578"/>
          </a:xfrm>
          <a:custGeom>
            <a:avLst/>
            <a:gdLst>
              <a:gd name="connsiteX0" fmla="*/ 914400 w 914400"/>
              <a:gd name="connsiteY0" fmla="*/ 40168 h 400776"/>
              <a:gd name="connsiteX1" fmla="*/ 850006 w 914400"/>
              <a:gd name="connsiteY1" fmla="*/ 27289 h 400776"/>
              <a:gd name="connsiteX2" fmla="*/ 811369 w 914400"/>
              <a:gd name="connsiteY2" fmla="*/ 14410 h 400776"/>
              <a:gd name="connsiteX3" fmla="*/ 437882 w 914400"/>
              <a:gd name="connsiteY3" fmla="*/ 1531 h 400776"/>
              <a:gd name="connsiteX4" fmla="*/ 103031 w 914400"/>
              <a:gd name="connsiteY4" fmla="*/ 14410 h 400776"/>
              <a:gd name="connsiteX5" fmla="*/ 51515 w 914400"/>
              <a:gd name="connsiteY5" fmla="*/ 91683 h 400776"/>
              <a:gd name="connsiteX6" fmla="*/ 12879 w 914400"/>
              <a:gd name="connsiteY6" fmla="*/ 117441 h 400776"/>
              <a:gd name="connsiteX7" fmla="*/ 0 w 914400"/>
              <a:gd name="connsiteY7" fmla="*/ 156078 h 400776"/>
              <a:gd name="connsiteX8" fmla="*/ 12879 w 914400"/>
              <a:gd name="connsiteY8" fmla="*/ 233351 h 400776"/>
              <a:gd name="connsiteX9" fmla="*/ 103031 w 914400"/>
              <a:gd name="connsiteY9" fmla="*/ 336382 h 400776"/>
              <a:gd name="connsiteX10" fmla="*/ 180304 w 914400"/>
              <a:gd name="connsiteY10" fmla="*/ 362140 h 400776"/>
              <a:gd name="connsiteX11" fmla="*/ 257577 w 914400"/>
              <a:gd name="connsiteY11" fmla="*/ 387897 h 400776"/>
              <a:gd name="connsiteX12" fmla="*/ 321972 w 914400"/>
              <a:gd name="connsiteY12" fmla="*/ 400776 h 400776"/>
              <a:gd name="connsiteX13" fmla="*/ 811369 w 914400"/>
              <a:gd name="connsiteY13" fmla="*/ 387897 h 400776"/>
              <a:gd name="connsiteX14" fmla="*/ 888642 w 914400"/>
              <a:gd name="connsiteY14" fmla="*/ 336382 h 400776"/>
              <a:gd name="connsiteX15" fmla="*/ 888642 w 914400"/>
              <a:gd name="connsiteY15" fmla="*/ 143199 h 400776"/>
              <a:gd name="connsiteX16" fmla="*/ 875763 w 914400"/>
              <a:gd name="connsiteY16" fmla="*/ 104562 h 400776"/>
              <a:gd name="connsiteX17" fmla="*/ 811369 w 914400"/>
              <a:gd name="connsiteY17" fmla="*/ 65926 h 40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 h="400776">
                <a:moveTo>
                  <a:pt x="914400" y="40168"/>
                </a:moveTo>
                <a:cubicBezTo>
                  <a:pt x="892935" y="35875"/>
                  <a:pt x="871242" y="32598"/>
                  <a:pt x="850006" y="27289"/>
                </a:cubicBezTo>
                <a:cubicBezTo>
                  <a:pt x="836836" y="23996"/>
                  <a:pt x="824918" y="15257"/>
                  <a:pt x="811369" y="14410"/>
                </a:cubicBezTo>
                <a:cubicBezTo>
                  <a:pt x="687042" y="6639"/>
                  <a:pt x="562378" y="5824"/>
                  <a:pt x="437882" y="1531"/>
                </a:cubicBezTo>
                <a:cubicBezTo>
                  <a:pt x="326265" y="5824"/>
                  <a:pt x="211809" y="-10971"/>
                  <a:pt x="103031" y="14410"/>
                </a:cubicBezTo>
                <a:cubicBezTo>
                  <a:pt x="72884" y="21444"/>
                  <a:pt x="77273" y="74511"/>
                  <a:pt x="51515" y="91683"/>
                </a:cubicBezTo>
                <a:lnTo>
                  <a:pt x="12879" y="117441"/>
                </a:lnTo>
                <a:cubicBezTo>
                  <a:pt x="8586" y="130320"/>
                  <a:pt x="0" y="142502"/>
                  <a:pt x="0" y="156078"/>
                </a:cubicBezTo>
                <a:cubicBezTo>
                  <a:pt x="0" y="182191"/>
                  <a:pt x="2836" y="209247"/>
                  <a:pt x="12879" y="233351"/>
                </a:cubicBezTo>
                <a:cubicBezTo>
                  <a:pt x="30685" y="276086"/>
                  <a:pt x="59784" y="317161"/>
                  <a:pt x="103031" y="336382"/>
                </a:cubicBezTo>
                <a:cubicBezTo>
                  <a:pt x="127842" y="347409"/>
                  <a:pt x="154546" y="353554"/>
                  <a:pt x="180304" y="362140"/>
                </a:cubicBezTo>
                <a:lnTo>
                  <a:pt x="257577" y="387897"/>
                </a:lnTo>
                <a:lnTo>
                  <a:pt x="321972" y="400776"/>
                </a:lnTo>
                <a:lnTo>
                  <a:pt x="811369" y="387897"/>
                </a:lnTo>
                <a:cubicBezTo>
                  <a:pt x="842128" y="384402"/>
                  <a:pt x="888642" y="336382"/>
                  <a:pt x="888642" y="336382"/>
                </a:cubicBezTo>
                <a:cubicBezTo>
                  <a:pt x="916292" y="253433"/>
                  <a:pt x="908651" y="293266"/>
                  <a:pt x="888642" y="143199"/>
                </a:cubicBezTo>
                <a:cubicBezTo>
                  <a:pt x="886848" y="129742"/>
                  <a:pt x="884244" y="115163"/>
                  <a:pt x="875763" y="104562"/>
                </a:cubicBezTo>
                <a:cubicBezTo>
                  <a:pt x="865400" y="91608"/>
                  <a:pt x="828484" y="74483"/>
                  <a:pt x="811369" y="6592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488758" y="6132980"/>
            <a:ext cx="4419266" cy="438442"/>
          </a:xfrm>
          <a:custGeom>
            <a:avLst/>
            <a:gdLst>
              <a:gd name="connsiteX0" fmla="*/ 3253778 w 3408324"/>
              <a:gd name="connsiteY0" fmla="*/ 115910 h 605307"/>
              <a:gd name="connsiteX1" fmla="*/ 2803017 w 3408324"/>
              <a:gd name="connsiteY1" fmla="*/ 103031 h 605307"/>
              <a:gd name="connsiteX2" fmla="*/ 2751501 w 3408324"/>
              <a:gd name="connsiteY2" fmla="*/ 90152 h 605307"/>
              <a:gd name="connsiteX3" fmla="*/ 2674228 w 3408324"/>
              <a:gd name="connsiteY3" fmla="*/ 64394 h 605307"/>
              <a:gd name="connsiteX4" fmla="*/ 2635592 w 3408324"/>
              <a:gd name="connsiteY4" fmla="*/ 51515 h 605307"/>
              <a:gd name="connsiteX5" fmla="*/ 2584076 w 3408324"/>
              <a:gd name="connsiteY5" fmla="*/ 38636 h 605307"/>
              <a:gd name="connsiteX6" fmla="*/ 2287862 w 3408324"/>
              <a:gd name="connsiteY6" fmla="*/ 51515 h 605307"/>
              <a:gd name="connsiteX7" fmla="*/ 2184831 w 3408324"/>
              <a:gd name="connsiteY7" fmla="*/ 64394 h 605307"/>
              <a:gd name="connsiteX8" fmla="*/ 2120437 w 3408324"/>
              <a:gd name="connsiteY8" fmla="*/ 77273 h 605307"/>
              <a:gd name="connsiteX9" fmla="*/ 1746949 w 3408324"/>
              <a:gd name="connsiteY9" fmla="*/ 90152 h 605307"/>
              <a:gd name="connsiteX10" fmla="*/ 1631040 w 3408324"/>
              <a:gd name="connsiteY10" fmla="*/ 103031 h 605307"/>
              <a:gd name="connsiteX11" fmla="*/ 1592403 w 3408324"/>
              <a:gd name="connsiteY11" fmla="*/ 115910 h 605307"/>
              <a:gd name="connsiteX12" fmla="*/ 1373462 w 3408324"/>
              <a:gd name="connsiteY12" fmla="*/ 103031 h 605307"/>
              <a:gd name="connsiteX13" fmla="*/ 1321947 w 3408324"/>
              <a:gd name="connsiteY13" fmla="*/ 90152 h 605307"/>
              <a:gd name="connsiteX14" fmla="*/ 1244673 w 3408324"/>
              <a:gd name="connsiteY14" fmla="*/ 64394 h 605307"/>
              <a:gd name="connsiteX15" fmla="*/ 1167400 w 3408324"/>
              <a:gd name="connsiteY15" fmla="*/ 38636 h 605307"/>
              <a:gd name="connsiteX16" fmla="*/ 1077248 w 3408324"/>
              <a:gd name="connsiteY16" fmla="*/ 12879 h 605307"/>
              <a:gd name="connsiteX17" fmla="*/ 948459 w 3408324"/>
              <a:gd name="connsiteY17" fmla="*/ 0 h 605307"/>
              <a:gd name="connsiteX18" fmla="*/ 626487 w 3408324"/>
              <a:gd name="connsiteY18" fmla="*/ 12879 h 605307"/>
              <a:gd name="connsiteX19" fmla="*/ 549214 w 3408324"/>
              <a:gd name="connsiteY19" fmla="*/ 25758 h 605307"/>
              <a:gd name="connsiteX20" fmla="*/ 394668 w 3408324"/>
              <a:gd name="connsiteY20" fmla="*/ 38636 h 605307"/>
              <a:gd name="connsiteX21" fmla="*/ 343152 w 3408324"/>
              <a:gd name="connsiteY21" fmla="*/ 51515 h 605307"/>
              <a:gd name="connsiteX22" fmla="*/ 278758 w 3408324"/>
              <a:gd name="connsiteY22" fmla="*/ 64394 h 605307"/>
              <a:gd name="connsiteX23" fmla="*/ 240121 w 3408324"/>
              <a:gd name="connsiteY23" fmla="*/ 77273 h 605307"/>
              <a:gd name="connsiteX24" fmla="*/ 149969 w 3408324"/>
              <a:gd name="connsiteY24" fmla="*/ 90152 h 605307"/>
              <a:gd name="connsiteX25" fmla="*/ 72696 w 3408324"/>
              <a:gd name="connsiteY25" fmla="*/ 128789 h 605307"/>
              <a:gd name="connsiteX26" fmla="*/ 34059 w 3408324"/>
              <a:gd name="connsiteY26" fmla="*/ 141667 h 605307"/>
              <a:gd name="connsiteX27" fmla="*/ 21180 w 3408324"/>
              <a:gd name="connsiteY27" fmla="*/ 334851 h 605307"/>
              <a:gd name="connsiteX28" fmla="*/ 34059 w 3408324"/>
              <a:gd name="connsiteY28" fmla="*/ 373487 h 605307"/>
              <a:gd name="connsiteX29" fmla="*/ 72696 w 3408324"/>
              <a:gd name="connsiteY29" fmla="*/ 386366 h 605307"/>
              <a:gd name="connsiteX30" fmla="*/ 85575 w 3408324"/>
              <a:gd name="connsiteY30" fmla="*/ 425003 h 605307"/>
              <a:gd name="connsiteX31" fmla="*/ 124211 w 3408324"/>
              <a:gd name="connsiteY31" fmla="*/ 437881 h 605307"/>
              <a:gd name="connsiteX32" fmla="*/ 162848 w 3408324"/>
              <a:gd name="connsiteY32" fmla="*/ 463639 h 605307"/>
              <a:gd name="connsiteX33" fmla="*/ 343152 w 3408324"/>
              <a:gd name="connsiteY33" fmla="*/ 515155 h 605307"/>
              <a:gd name="connsiteX34" fmla="*/ 1528009 w 3408324"/>
              <a:gd name="connsiteY34" fmla="*/ 528034 h 605307"/>
              <a:gd name="connsiteX35" fmla="*/ 1682555 w 3408324"/>
              <a:gd name="connsiteY35" fmla="*/ 540912 h 605307"/>
              <a:gd name="connsiteX36" fmla="*/ 1734071 w 3408324"/>
              <a:gd name="connsiteY36" fmla="*/ 553791 h 605307"/>
              <a:gd name="connsiteX37" fmla="*/ 1914375 w 3408324"/>
              <a:gd name="connsiteY37" fmla="*/ 579549 h 605307"/>
              <a:gd name="connsiteX38" fmla="*/ 2159073 w 3408324"/>
              <a:gd name="connsiteY38" fmla="*/ 592428 h 605307"/>
              <a:gd name="connsiteX39" fmla="*/ 2339378 w 3408324"/>
              <a:gd name="connsiteY39" fmla="*/ 605307 h 605307"/>
              <a:gd name="connsiteX40" fmla="*/ 2455287 w 3408324"/>
              <a:gd name="connsiteY40" fmla="*/ 579549 h 605307"/>
              <a:gd name="connsiteX41" fmla="*/ 2519682 w 3408324"/>
              <a:gd name="connsiteY41" fmla="*/ 566670 h 605307"/>
              <a:gd name="connsiteX42" fmla="*/ 2558318 w 3408324"/>
              <a:gd name="connsiteY42" fmla="*/ 553791 h 605307"/>
              <a:gd name="connsiteX43" fmla="*/ 2622713 w 3408324"/>
              <a:gd name="connsiteY43" fmla="*/ 540912 h 605307"/>
              <a:gd name="connsiteX44" fmla="*/ 2661349 w 3408324"/>
              <a:gd name="connsiteY44" fmla="*/ 528034 h 605307"/>
              <a:gd name="connsiteX45" fmla="*/ 2790138 w 3408324"/>
              <a:gd name="connsiteY45" fmla="*/ 502276 h 605307"/>
              <a:gd name="connsiteX46" fmla="*/ 2854532 w 3408324"/>
              <a:gd name="connsiteY46" fmla="*/ 489397 h 605307"/>
              <a:gd name="connsiteX47" fmla="*/ 2918927 w 3408324"/>
              <a:gd name="connsiteY47" fmla="*/ 476518 h 605307"/>
              <a:gd name="connsiteX48" fmla="*/ 3331051 w 3408324"/>
              <a:gd name="connsiteY48" fmla="*/ 489397 h 605307"/>
              <a:gd name="connsiteX49" fmla="*/ 3382566 w 3408324"/>
              <a:gd name="connsiteY49" fmla="*/ 412124 h 605307"/>
              <a:gd name="connsiteX50" fmla="*/ 3408324 w 3408324"/>
              <a:gd name="connsiteY50" fmla="*/ 270456 h 605307"/>
              <a:gd name="connsiteX51" fmla="*/ 3382566 w 3408324"/>
              <a:gd name="connsiteY51" fmla="*/ 193183 h 605307"/>
              <a:gd name="connsiteX52" fmla="*/ 3343930 w 3408324"/>
              <a:gd name="connsiteY52" fmla="*/ 167425 h 605307"/>
              <a:gd name="connsiteX53" fmla="*/ 3266656 w 3408324"/>
              <a:gd name="connsiteY53" fmla="*/ 115910 h 605307"/>
              <a:gd name="connsiteX54" fmla="*/ 3189383 w 3408324"/>
              <a:gd name="connsiteY54" fmla="*/ 115910 h 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08324" h="605307">
                <a:moveTo>
                  <a:pt x="3253778" y="115910"/>
                </a:moveTo>
                <a:cubicBezTo>
                  <a:pt x="3103524" y="111617"/>
                  <a:pt x="2953135" y="110729"/>
                  <a:pt x="2803017" y="103031"/>
                </a:cubicBezTo>
                <a:cubicBezTo>
                  <a:pt x="2785340" y="102124"/>
                  <a:pt x="2768455" y="95238"/>
                  <a:pt x="2751501" y="90152"/>
                </a:cubicBezTo>
                <a:cubicBezTo>
                  <a:pt x="2725495" y="82350"/>
                  <a:pt x="2699986" y="72980"/>
                  <a:pt x="2674228" y="64394"/>
                </a:cubicBezTo>
                <a:cubicBezTo>
                  <a:pt x="2661349" y="60101"/>
                  <a:pt x="2648762" y="54808"/>
                  <a:pt x="2635592" y="51515"/>
                </a:cubicBezTo>
                <a:lnTo>
                  <a:pt x="2584076" y="38636"/>
                </a:lnTo>
                <a:cubicBezTo>
                  <a:pt x="2485338" y="42929"/>
                  <a:pt x="2386488" y="45152"/>
                  <a:pt x="2287862" y="51515"/>
                </a:cubicBezTo>
                <a:cubicBezTo>
                  <a:pt x="2253323" y="53743"/>
                  <a:pt x="2219039" y="59131"/>
                  <a:pt x="2184831" y="64394"/>
                </a:cubicBezTo>
                <a:cubicBezTo>
                  <a:pt x="2163196" y="67723"/>
                  <a:pt x="2142289" y="75988"/>
                  <a:pt x="2120437" y="77273"/>
                </a:cubicBezTo>
                <a:cubicBezTo>
                  <a:pt x="1996082" y="84588"/>
                  <a:pt x="1871445" y="85859"/>
                  <a:pt x="1746949" y="90152"/>
                </a:cubicBezTo>
                <a:cubicBezTo>
                  <a:pt x="1708313" y="94445"/>
                  <a:pt x="1669385" y="96640"/>
                  <a:pt x="1631040" y="103031"/>
                </a:cubicBezTo>
                <a:cubicBezTo>
                  <a:pt x="1617649" y="105263"/>
                  <a:pt x="1605979" y="115910"/>
                  <a:pt x="1592403" y="115910"/>
                </a:cubicBezTo>
                <a:cubicBezTo>
                  <a:pt x="1519297" y="115910"/>
                  <a:pt x="1446442" y="107324"/>
                  <a:pt x="1373462" y="103031"/>
                </a:cubicBezTo>
                <a:cubicBezTo>
                  <a:pt x="1356290" y="98738"/>
                  <a:pt x="1338901" y="95238"/>
                  <a:pt x="1321947" y="90152"/>
                </a:cubicBezTo>
                <a:cubicBezTo>
                  <a:pt x="1295941" y="82350"/>
                  <a:pt x="1270431" y="72980"/>
                  <a:pt x="1244673" y="64394"/>
                </a:cubicBezTo>
                <a:lnTo>
                  <a:pt x="1167400" y="38636"/>
                </a:lnTo>
                <a:cubicBezTo>
                  <a:pt x="1139884" y="29464"/>
                  <a:pt x="1105539" y="16921"/>
                  <a:pt x="1077248" y="12879"/>
                </a:cubicBezTo>
                <a:cubicBezTo>
                  <a:pt x="1034538" y="6777"/>
                  <a:pt x="991389" y="4293"/>
                  <a:pt x="948459" y="0"/>
                </a:cubicBezTo>
                <a:cubicBezTo>
                  <a:pt x="841135" y="4293"/>
                  <a:pt x="733674" y="5964"/>
                  <a:pt x="626487" y="12879"/>
                </a:cubicBezTo>
                <a:cubicBezTo>
                  <a:pt x="600428" y="14560"/>
                  <a:pt x="575167" y="22874"/>
                  <a:pt x="549214" y="25758"/>
                </a:cubicBezTo>
                <a:cubicBezTo>
                  <a:pt x="497836" y="31466"/>
                  <a:pt x="446183" y="34343"/>
                  <a:pt x="394668" y="38636"/>
                </a:cubicBezTo>
                <a:cubicBezTo>
                  <a:pt x="377496" y="42929"/>
                  <a:pt x="360431" y="47675"/>
                  <a:pt x="343152" y="51515"/>
                </a:cubicBezTo>
                <a:cubicBezTo>
                  <a:pt x="321784" y="56264"/>
                  <a:pt x="299994" y="59085"/>
                  <a:pt x="278758" y="64394"/>
                </a:cubicBezTo>
                <a:cubicBezTo>
                  <a:pt x="265588" y="67687"/>
                  <a:pt x="253433" y="74611"/>
                  <a:pt x="240121" y="77273"/>
                </a:cubicBezTo>
                <a:cubicBezTo>
                  <a:pt x="210355" y="83226"/>
                  <a:pt x="180020" y="85859"/>
                  <a:pt x="149969" y="90152"/>
                </a:cubicBezTo>
                <a:cubicBezTo>
                  <a:pt x="52846" y="122526"/>
                  <a:pt x="172568" y="78854"/>
                  <a:pt x="72696" y="128789"/>
                </a:cubicBezTo>
                <a:cubicBezTo>
                  <a:pt x="60554" y="134860"/>
                  <a:pt x="46938" y="137374"/>
                  <a:pt x="34059" y="141667"/>
                </a:cubicBezTo>
                <a:cubicBezTo>
                  <a:pt x="-18253" y="220135"/>
                  <a:pt x="-67" y="175502"/>
                  <a:pt x="21180" y="334851"/>
                </a:cubicBezTo>
                <a:cubicBezTo>
                  <a:pt x="22974" y="348307"/>
                  <a:pt x="24460" y="363888"/>
                  <a:pt x="34059" y="373487"/>
                </a:cubicBezTo>
                <a:cubicBezTo>
                  <a:pt x="43659" y="383086"/>
                  <a:pt x="59817" y="382073"/>
                  <a:pt x="72696" y="386366"/>
                </a:cubicBezTo>
                <a:cubicBezTo>
                  <a:pt x="76989" y="399245"/>
                  <a:pt x="75976" y="415404"/>
                  <a:pt x="85575" y="425003"/>
                </a:cubicBezTo>
                <a:cubicBezTo>
                  <a:pt x="95174" y="434602"/>
                  <a:pt x="112069" y="431810"/>
                  <a:pt x="124211" y="437881"/>
                </a:cubicBezTo>
                <a:cubicBezTo>
                  <a:pt x="138056" y="444803"/>
                  <a:pt x="148703" y="457352"/>
                  <a:pt x="162848" y="463639"/>
                </a:cubicBezTo>
                <a:cubicBezTo>
                  <a:pt x="190572" y="475961"/>
                  <a:pt x="322174" y="514927"/>
                  <a:pt x="343152" y="515155"/>
                </a:cubicBezTo>
                <a:lnTo>
                  <a:pt x="1528009" y="528034"/>
                </a:lnTo>
                <a:cubicBezTo>
                  <a:pt x="1579524" y="532327"/>
                  <a:pt x="1631260" y="534500"/>
                  <a:pt x="1682555" y="540912"/>
                </a:cubicBezTo>
                <a:cubicBezTo>
                  <a:pt x="1700119" y="543107"/>
                  <a:pt x="1716714" y="550320"/>
                  <a:pt x="1734071" y="553791"/>
                </a:cubicBezTo>
                <a:cubicBezTo>
                  <a:pt x="1776650" y="562307"/>
                  <a:pt x="1876667" y="576756"/>
                  <a:pt x="1914375" y="579549"/>
                </a:cubicBezTo>
                <a:cubicBezTo>
                  <a:pt x="1995831" y="585583"/>
                  <a:pt x="2077544" y="587487"/>
                  <a:pt x="2159073" y="592428"/>
                </a:cubicBezTo>
                <a:cubicBezTo>
                  <a:pt x="2219217" y="596073"/>
                  <a:pt x="2279276" y="601014"/>
                  <a:pt x="2339378" y="605307"/>
                </a:cubicBezTo>
                <a:cubicBezTo>
                  <a:pt x="2533610" y="566460"/>
                  <a:pt x="2291582" y="615928"/>
                  <a:pt x="2455287" y="579549"/>
                </a:cubicBezTo>
                <a:cubicBezTo>
                  <a:pt x="2476656" y="574800"/>
                  <a:pt x="2498446" y="571979"/>
                  <a:pt x="2519682" y="566670"/>
                </a:cubicBezTo>
                <a:cubicBezTo>
                  <a:pt x="2532852" y="563377"/>
                  <a:pt x="2545148" y="557084"/>
                  <a:pt x="2558318" y="553791"/>
                </a:cubicBezTo>
                <a:cubicBezTo>
                  <a:pt x="2579554" y="548482"/>
                  <a:pt x="2601476" y="546221"/>
                  <a:pt x="2622713" y="540912"/>
                </a:cubicBezTo>
                <a:cubicBezTo>
                  <a:pt x="2635883" y="537620"/>
                  <a:pt x="2648121" y="531086"/>
                  <a:pt x="2661349" y="528034"/>
                </a:cubicBezTo>
                <a:cubicBezTo>
                  <a:pt x="2704008" y="518190"/>
                  <a:pt x="2747208" y="510862"/>
                  <a:pt x="2790138" y="502276"/>
                </a:cubicBezTo>
                <a:lnTo>
                  <a:pt x="2854532" y="489397"/>
                </a:lnTo>
                <a:lnTo>
                  <a:pt x="2918927" y="476518"/>
                </a:lnTo>
                <a:cubicBezTo>
                  <a:pt x="3262511" y="505150"/>
                  <a:pt x="3125430" y="515100"/>
                  <a:pt x="3331051" y="489397"/>
                </a:cubicBezTo>
                <a:cubicBezTo>
                  <a:pt x="3348223" y="463639"/>
                  <a:pt x="3378726" y="442842"/>
                  <a:pt x="3382566" y="412124"/>
                </a:cubicBezTo>
                <a:cubicBezTo>
                  <a:pt x="3397129" y="295622"/>
                  <a:pt x="3384500" y="341928"/>
                  <a:pt x="3408324" y="270456"/>
                </a:cubicBezTo>
                <a:cubicBezTo>
                  <a:pt x="3399738" y="244698"/>
                  <a:pt x="3405157" y="208244"/>
                  <a:pt x="3382566" y="193183"/>
                </a:cubicBezTo>
                <a:cubicBezTo>
                  <a:pt x="3369687" y="184597"/>
                  <a:pt x="3355821" y="177334"/>
                  <a:pt x="3343930" y="167425"/>
                </a:cubicBezTo>
                <a:cubicBezTo>
                  <a:pt x="3307646" y="137188"/>
                  <a:pt x="3313663" y="121133"/>
                  <a:pt x="3266656" y="115910"/>
                </a:cubicBezTo>
                <a:cubicBezTo>
                  <a:pt x="3241056" y="113066"/>
                  <a:pt x="3215141" y="115910"/>
                  <a:pt x="3189383" y="115910"/>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5307" y="1802035"/>
            <a:ext cx="2500648" cy="1877437"/>
          </a:xfrm>
          <a:prstGeom prst="rect">
            <a:avLst/>
          </a:prstGeom>
        </p:spPr>
        <p:txBody>
          <a:bodyPr wrap="square">
            <a:spAutoFit/>
          </a:bodyPr>
          <a:lstStyle/>
          <a:p>
            <a:pPr lvl="0" algn="r">
              <a:spcAft>
                <a:spcPts val="1200"/>
              </a:spcAft>
              <a:buClr>
                <a:srgbClr val="238178"/>
              </a:buClr>
            </a:pPr>
            <a:r>
              <a:rPr lang="en-US" sz="2900" dirty="0" smtClean="0">
                <a:solidFill>
                  <a:schemeClr val="tx1">
                    <a:lumMod val="85000"/>
                    <a:lumOff val="15000"/>
                  </a:schemeClr>
                </a:solidFill>
              </a:rPr>
              <a:t>Identify what is </a:t>
            </a:r>
            <a:r>
              <a:rPr lang="en-US" sz="2900" b="1" dirty="0" smtClean="0">
                <a:solidFill>
                  <a:schemeClr val="tx1">
                    <a:lumMod val="75000"/>
                    <a:lumOff val="25000"/>
                  </a:schemeClr>
                </a:solidFill>
              </a:rPr>
              <a:t>new</a:t>
            </a:r>
            <a:r>
              <a:rPr lang="en-US" sz="2900" dirty="0" smtClean="0">
                <a:solidFill>
                  <a:schemeClr val="tx1">
                    <a:lumMod val="85000"/>
                    <a:lumOff val="15000"/>
                  </a:schemeClr>
                </a:solidFill>
              </a:rPr>
              <a:t> or </a:t>
            </a:r>
            <a:r>
              <a:rPr lang="en-US" sz="2900" b="1" dirty="0" smtClean="0">
                <a:solidFill>
                  <a:schemeClr val="tx1">
                    <a:lumMod val="75000"/>
                    <a:lumOff val="25000"/>
                  </a:schemeClr>
                </a:solidFill>
              </a:rPr>
              <a:t>timely</a:t>
            </a:r>
            <a:r>
              <a:rPr lang="en-US" sz="2900" dirty="0" smtClean="0">
                <a:solidFill>
                  <a:schemeClr val="tx1">
                    <a:lumMod val="85000"/>
                    <a:lumOff val="15000"/>
                  </a:schemeClr>
                </a:solidFill>
              </a:rPr>
              <a:t> about what you’re doing</a:t>
            </a:r>
            <a:endParaRPr lang="en-US" sz="2900" dirty="0">
              <a:solidFill>
                <a:schemeClr val="tx1">
                  <a:lumMod val="85000"/>
                  <a:lumOff val="15000"/>
                </a:schemeClr>
              </a:solidFill>
            </a:endParaRPr>
          </a:p>
        </p:txBody>
      </p:sp>
      <p:sp>
        <p:nvSpPr>
          <p:cNvPr id="20" name="Rectangle 19"/>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Check these boxes as early as possible</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695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335628" y="1634093"/>
            <a:ext cx="7881871" cy="5223907"/>
            <a:chOff x="3116687" y="1880314"/>
            <a:chExt cx="7881871" cy="5223907"/>
          </a:xfrm>
        </p:grpSpPr>
        <p:sp>
          <p:nvSpPr>
            <p:cNvPr id="15" name="Rectangle 14"/>
            <p:cNvSpPr/>
            <p:nvPr/>
          </p:nvSpPr>
          <p:spPr>
            <a:xfrm>
              <a:off x="3116687" y="1880315"/>
              <a:ext cx="7881871" cy="5223906"/>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297325" y="2825496"/>
              <a:ext cx="7469413" cy="4278725"/>
              <a:chOff x="3245809" y="1752993"/>
              <a:chExt cx="7469413" cy="4278725"/>
            </a:xfrm>
          </p:grpSpPr>
          <p:sp>
            <p:nvSpPr>
              <p:cNvPr id="6" name="Rectangle 5"/>
              <p:cNvSpPr/>
              <p:nvPr/>
            </p:nvSpPr>
            <p:spPr>
              <a:xfrm>
                <a:off x="3245809" y="3538728"/>
                <a:ext cx="7469413" cy="2492990"/>
              </a:xfrm>
              <a:prstGeom prst="rect">
                <a:avLst/>
              </a:prstGeom>
            </p:spPr>
            <p:txBody>
              <a:bodyPr wrap="square">
                <a:spAutoFit/>
              </a:bodyPr>
              <a:lstStyle/>
              <a:p>
                <a:pPr>
                  <a:spcAft>
                    <a:spcPts val="1800"/>
                  </a:spcAft>
                  <a:buClr>
                    <a:srgbClr val="007370"/>
                  </a:buClr>
                </a:pPr>
                <a:r>
                  <a:rPr lang="en-US" sz="1950" i="1" dirty="0" smtClean="0">
                    <a:solidFill>
                      <a:schemeClr val="tx1">
                        <a:lumMod val="85000"/>
                        <a:lumOff val="15000"/>
                      </a:schemeClr>
                    </a:solidFill>
                    <a:latin typeface="Georgia" panose="02040502050405020303" pitchFamily="18" charset="0"/>
                  </a:rPr>
                  <a:t>Morganville, CA – </a:t>
                </a:r>
                <a:r>
                  <a:rPr lang="en-US" sz="1950" dirty="0" smtClean="0">
                    <a:solidFill>
                      <a:schemeClr val="tx1">
                        <a:lumMod val="85000"/>
                        <a:lumOff val="15000"/>
                      </a:schemeClr>
                    </a:solidFill>
                    <a:latin typeface="Georgia" panose="02040502050405020303" pitchFamily="18" charset="0"/>
                  </a:rPr>
                  <a:t>The Centers for Disease and Prevention identifies tooth decay as the most common chronic disease among children and teens. To address this challenge locally, the Madison County Health Department is taking new steps to prevent cavities by making parents aware of California’s Kindergarten </a:t>
                </a:r>
                <a:r>
                  <a:rPr lang="en-US" sz="1950" dirty="0">
                    <a:solidFill>
                      <a:schemeClr val="tx1">
                        <a:lumMod val="85000"/>
                        <a:lumOff val="15000"/>
                      </a:schemeClr>
                    </a:solidFill>
                    <a:latin typeface="Georgia" panose="02040502050405020303" pitchFamily="18" charset="0"/>
                  </a:rPr>
                  <a:t>O</a:t>
                </a:r>
                <a:r>
                  <a:rPr lang="en-US" sz="1950" dirty="0" smtClean="0">
                    <a:solidFill>
                      <a:schemeClr val="tx1">
                        <a:lumMod val="85000"/>
                        <a:lumOff val="15000"/>
                      </a:schemeClr>
                    </a:solidFill>
                    <a:latin typeface="Georgia" panose="02040502050405020303" pitchFamily="18" charset="0"/>
                  </a:rPr>
                  <a:t>ral </a:t>
                </a:r>
                <a:r>
                  <a:rPr lang="en-US" sz="1950" dirty="0">
                    <a:solidFill>
                      <a:schemeClr val="tx1">
                        <a:lumMod val="85000"/>
                        <a:lumOff val="15000"/>
                      </a:schemeClr>
                    </a:solidFill>
                    <a:latin typeface="Georgia" panose="02040502050405020303" pitchFamily="18" charset="0"/>
                  </a:rPr>
                  <a:t>H</a:t>
                </a:r>
                <a:r>
                  <a:rPr lang="en-US" sz="1950" dirty="0" smtClean="0">
                    <a:solidFill>
                      <a:schemeClr val="tx1">
                        <a:lumMod val="85000"/>
                        <a:lumOff val="15000"/>
                      </a:schemeClr>
                    </a:solidFill>
                    <a:latin typeface="Georgia" panose="02040502050405020303" pitchFamily="18" charset="0"/>
                  </a:rPr>
                  <a:t>ealth Assessment (KOHA) requirement. These efforts are being launched in February to coincide with Children’s Dental Health Month.</a:t>
                </a:r>
                <a:endParaRPr lang="en-US" sz="1950" i="1" dirty="0" smtClean="0">
                  <a:solidFill>
                    <a:schemeClr val="tx1">
                      <a:lumMod val="85000"/>
                      <a:lumOff val="15000"/>
                    </a:schemeClr>
                  </a:solidFill>
                  <a:latin typeface="Georgia" panose="02040502050405020303" pitchFamily="18" charset="0"/>
                </a:endParaRPr>
              </a:p>
            </p:txBody>
          </p:sp>
          <p:sp>
            <p:nvSpPr>
              <p:cNvPr id="8" name="Rectangle 7"/>
              <p:cNvSpPr/>
              <p:nvPr/>
            </p:nvSpPr>
            <p:spPr>
              <a:xfrm>
                <a:off x="3245810" y="1752993"/>
                <a:ext cx="7469412" cy="692497"/>
              </a:xfrm>
              <a:prstGeom prst="rect">
                <a:avLst/>
              </a:prstGeom>
            </p:spPr>
            <p:txBody>
              <a:bodyPr wrap="square">
                <a:spAutoFit/>
              </a:bodyPr>
              <a:lstStyle/>
              <a:p>
                <a:r>
                  <a:rPr lang="en-US" sz="1950" b="1" dirty="0" smtClean="0">
                    <a:solidFill>
                      <a:schemeClr val="tx1">
                        <a:lumMod val="85000"/>
                        <a:lumOff val="15000"/>
                      </a:schemeClr>
                    </a:solidFill>
                    <a:latin typeface="Georgia" panose="02040502050405020303" pitchFamily="18" charset="0"/>
                  </a:rPr>
                  <a:t>For Immediate Release</a:t>
                </a:r>
                <a:r>
                  <a:rPr lang="en-US" sz="1950" dirty="0" smtClean="0">
                    <a:solidFill>
                      <a:schemeClr val="tx1">
                        <a:lumMod val="85000"/>
                        <a:lumOff val="15000"/>
                      </a:schemeClr>
                    </a:solidFill>
                    <a:latin typeface="Georgia" panose="02040502050405020303" pitchFamily="18" charset="0"/>
                  </a:rPr>
                  <a:t>	  </a:t>
                </a:r>
                <a:r>
                  <a:rPr lang="en-US" sz="900" dirty="0" smtClean="0">
                    <a:solidFill>
                      <a:schemeClr val="tx1">
                        <a:lumMod val="85000"/>
                        <a:lumOff val="15000"/>
                      </a:schemeClr>
                    </a:solidFill>
                    <a:latin typeface="Georgia" panose="02040502050405020303" pitchFamily="18" charset="0"/>
                  </a:rPr>
                  <a:t> </a:t>
                </a:r>
                <a:r>
                  <a:rPr lang="en-US" sz="1950" b="1" dirty="0" smtClean="0">
                    <a:solidFill>
                      <a:schemeClr val="tx1">
                        <a:lumMod val="85000"/>
                        <a:lumOff val="15000"/>
                      </a:schemeClr>
                    </a:solidFill>
                    <a:latin typeface="Georgia" panose="02040502050405020303" pitchFamily="18" charset="0"/>
                  </a:rPr>
                  <a:t>Contact: </a:t>
                </a:r>
                <a:r>
                  <a:rPr lang="en-US" sz="1950" dirty="0" smtClean="0">
                    <a:solidFill>
                      <a:schemeClr val="tx1">
                        <a:lumMod val="85000"/>
                        <a:lumOff val="15000"/>
                      </a:schemeClr>
                    </a:solidFill>
                    <a:latin typeface="Georgia" panose="02040502050405020303" pitchFamily="18" charset="0"/>
                  </a:rPr>
                  <a:t>Joan Morris at</a:t>
                </a:r>
              </a:p>
              <a:p>
                <a:r>
                  <a:rPr lang="en-US" sz="1950" dirty="0" smtClean="0">
                    <a:solidFill>
                      <a:schemeClr val="tx1">
                        <a:lumMod val="85000"/>
                        <a:lumOff val="15000"/>
                      </a:schemeClr>
                    </a:solidFill>
                    <a:latin typeface="Georgia" panose="02040502050405020303" pitchFamily="18" charset="0"/>
                  </a:rPr>
                  <a:t>Wed., January 30, 2020		   jmorris@madisonhealth.ca.gov</a:t>
                </a:r>
                <a:endParaRPr lang="en-US" sz="1950" dirty="0">
                  <a:solidFill>
                    <a:schemeClr val="tx1">
                      <a:lumMod val="85000"/>
                      <a:lumOff val="15000"/>
                    </a:schemeClr>
                  </a:solidFill>
                </a:endParaRPr>
              </a:p>
            </p:txBody>
          </p:sp>
          <p:sp>
            <p:nvSpPr>
              <p:cNvPr id="9" name="Rectangle 8"/>
              <p:cNvSpPr/>
              <p:nvPr/>
            </p:nvSpPr>
            <p:spPr>
              <a:xfrm>
                <a:off x="3245809" y="2633472"/>
                <a:ext cx="7469413" cy="830997"/>
              </a:xfrm>
              <a:prstGeom prst="rect">
                <a:avLst/>
              </a:prstGeom>
            </p:spPr>
            <p:txBody>
              <a:bodyPr wrap="square">
                <a:spAutoFit/>
              </a:bodyPr>
              <a:lstStyle/>
              <a:p>
                <a:r>
                  <a:rPr lang="en-US" sz="2400" b="1" dirty="0" smtClean="0">
                    <a:solidFill>
                      <a:schemeClr val="tx1">
                        <a:lumMod val="85000"/>
                        <a:lumOff val="15000"/>
                      </a:schemeClr>
                    </a:solidFill>
                    <a:latin typeface="Georgia" panose="02040502050405020303" pitchFamily="18" charset="0"/>
                  </a:rPr>
                  <a:t>Madison Co. launches campaign to raise kids’ participation in kindergarten dental screening</a:t>
                </a:r>
                <a:endParaRPr lang="en-US" sz="2400" b="1" dirty="0">
                  <a:solidFill>
                    <a:schemeClr val="tx1">
                      <a:lumMod val="85000"/>
                      <a:lumOff val="15000"/>
                    </a:schemeClr>
                  </a:solidFill>
                </a:endParaRPr>
              </a:p>
            </p:txBody>
          </p:sp>
        </p:grpSp>
        <p:sp>
          <p:nvSpPr>
            <p:cNvPr id="11" name="Rectangle 10"/>
            <p:cNvSpPr/>
            <p:nvPr/>
          </p:nvSpPr>
          <p:spPr>
            <a:xfrm>
              <a:off x="3297325" y="2048256"/>
              <a:ext cx="3198311" cy="538609"/>
            </a:xfrm>
            <a:prstGeom prst="rect">
              <a:avLst/>
            </a:prstGeom>
          </p:spPr>
          <p:txBody>
            <a:bodyPr wrap="none">
              <a:spAutoFit/>
            </a:bodyPr>
            <a:lstStyle/>
            <a:p>
              <a:r>
                <a:rPr lang="en-US" sz="2900" b="1" i="1" dirty="0" smtClean="0">
                  <a:solidFill>
                    <a:srgbClr val="0070C0"/>
                  </a:solidFill>
                  <a:latin typeface="Georgia" panose="02040502050405020303" pitchFamily="18" charset="0"/>
                </a:rPr>
                <a:t>N</a:t>
              </a:r>
              <a:r>
                <a:rPr lang="en-US" sz="2700" b="1" i="1" dirty="0" smtClean="0">
                  <a:solidFill>
                    <a:srgbClr val="0070C0"/>
                  </a:solidFill>
                  <a:latin typeface="Georgia" panose="02040502050405020303" pitchFamily="18" charset="0"/>
                </a:rPr>
                <a:t>EWS </a:t>
              </a:r>
              <a:r>
                <a:rPr lang="en-US" sz="2900" b="1" i="1" dirty="0" smtClean="0">
                  <a:solidFill>
                    <a:srgbClr val="0070C0"/>
                  </a:solidFill>
                  <a:latin typeface="Georgia" panose="02040502050405020303" pitchFamily="18" charset="0"/>
                </a:rPr>
                <a:t>R</a:t>
              </a:r>
              <a:r>
                <a:rPr lang="en-US" sz="2700" b="1" i="1" dirty="0" smtClean="0">
                  <a:solidFill>
                    <a:srgbClr val="0070C0"/>
                  </a:solidFill>
                  <a:latin typeface="Georgia" panose="02040502050405020303" pitchFamily="18" charset="0"/>
                </a:rPr>
                <a:t>ELEASE</a:t>
              </a:r>
              <a:endParaRPr lang="en-US" sz="2700" i="1" dirty="0">
                <a:solidFill>
                  <a:srgbClr val="0070C0"/>
                </a:solidFill>
              </a:endParaRPr>
            </a:p>
          </p:txBody>
        </p:sp>
        <p:cxnSp>
          <p:nvCxnSpPr>
            <p:cNvPr id="13" name="Straight Connector 12"/>
            <p:cNvCxnSpPr/>
            <p:nvPr/>
          </p:nvCxnSpPr>
          <p:spPr>
            <a:xfrm>
              <a:off x="3116687" y="1880315"/>
              <a:ext cx="788187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16687" y="1880315"/>
              <a:ext cx="0" cy="522390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996411" y="1880314"/>
              <a:ext cx="0" cy="522390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19"/>
          <p:cNvSpPr/>
          <p:nvPr/>
        </p:nvSpPr>
        <p:spPr>
          <a:xfrm>
            <a:off x="6452315" y="4718304"/>
            <a:ext cx="3788536" cy="338330"/>
          </a:xfrm>
          <a:custGeom>
            <a:avLst/>
            <a:gdLst>
              <a:gd name="connsiteX0" fmla="*/ 914400 w 914400"/>
              <a:gd name="connsiteY0" fmla="*/ 40168 h 400776"/>
              <a:gd name="connsiteX1" fmla="*/ 850006 w 914400"/>
              <a:gd name="connsiteY1" fmla="*/ 27289 h 400776"/>
              <a:gd name="connsiteX2" fmla="*/ 811369 w 914400"/>
              <a:gd name="connsiteY2" fmla="*/ 14410 h 400776"/>
              <a:gd name="connsiteX3" fmla="*/ 437882 w 914400"/>
              <a:gd name="connsiteY3" fmla="*/ 1531 h 400776"/>
              <a:gd name="connsiteX4" fmla="*/ 103031 w 914400"/>
              <a:gd name="connsiteY4" fmla="*/ 14410 h 400776"/>
              <a:gd name="connsiteX5" fmla="*/ 51515 w 914400"/>
              <a:gd name="connsiteY5" fmla="*/ 91683 h 400776"/>
              <a:gd name="connsiteX6" fmla="*/ 12879 w 914400"/>
              <a:gd name="connsiteY6" fmla="*/ 117441 h 400776"/>
              <a:gd name="connsiteX7" fmla="*/ 0 w 914400"/>
              <a:gd name="connsiteY7" fmla="*/ 156078 h 400776"/>
              <a:gd name="connsiteX8" fmla="*/ 12879 w 914400"/>
              <a:gd name="connsiteY8" fmla="*/ 233351 h 400776"/>
              <a:gd name="connsiteX9" fmla="*/ 103031 w 914400"/>
              <a:gd name="connsiteY9" fmla="*/ 336382 h 400776"/>
              <a:gd name="connsiteX10" fmla="*/ 180304 w 914400"/>
              <a:gd name="connsiteY10" fmla="*/ 362140 h 400776"/>
              <a:gd name="connsiteX11" fmla="*/ 257577 w 914400"/>
              <a:gd name="connsiteY11" fmla="*/ 387897 h 400776"/>
              <a:gd name="connsiteX12" fmla="*/ 321972 w 914400"/>
              <a:gd name="connsiteY12" fmla="*/ 400776 h 400776"/>
              <a:gd name="connsiteX13" fmla="*/ 811369 w 914400"/>
              <a:gd name="connsiteY13" fmla="*/ 387897 h 400776"/>
              <a:gd name="connsiteX14" fmla="*/ 888642 w 914400"/>
              <a:gd name="connsiteY14" fmla="*/ 336382 h 400776"/>
              <a:gd name="connsiteX15" fmla="*/ 888642 w 914400"/>
              <a:gd name="connsiteY15" fmla="*/ 143199 h 400776"/>
              <a:gd name="connsiteX16" fmla="*/ 875763 w 914400"/>
              <a:gd name="connsiteY16" fmla="*/ 104562 h 400776"/>
              <a:gd name="connsiteX17" fmla="*/ 811369 w 914400"/>
              <a:gd name="connsiteY17" fmla="*/ 65926 h 40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 h="400776">
                <a:moveTo>
                  <a:pt x="914400" y="40168"/>
                </a:moveTo>
                <a:cubicBezTo>
                  <a:pt x="892935" y="35875"/>
                  <a:pt x="871242" y="32598"/>
                  <a:pt x="850006" y="27289"/>
                </a:cubicBezTo>
                <a:cubicBezTo>
                  <a:pt x="836836" y="23996"/>
                  <a:pt x="824918" y="15257"/>
                  <a:pt x="811369" y="14410"/>
                </a:cubicBezTo>
                <a:cubicBezTo>
                  <a:pt x="687042" y="6639"/>
                  <a:pt x="562378" y="5824"/>
                  <a:pt x="437882" y="1531"/>
                </a:cubicBezTo>
                <a:cubicBezTo>
                  <a:pt x="326265" y="5824"/>
                  <a:pt x="211809" y="-10971"/>
                  <a:pt x="103031" y="14410"/>
                </a:cubicBezTo>
                <a:cubicBezTo>
                  <a:pt x="72884" y="21444"/>
                  <a:pt x="77273" y="74511"/>
                  <a:pt x="51515" y="91683"/>
                </a:cubicBezTo>
                <a:lnTo>
                  <a:pt x="12879" y="117441"/>
                </a:lnTo>
                <a:cubicBezTo>
                  <a:pt x="8586" y="130320"/>
                  <a:pt x="0" y="142502"/>
                  <a:pt x="0" y="156078"/>
                </a:cubicBezTo>
                <a:cubicBezTo>
                  <a:pt x="0" y="182191"/>
                  <a:pt x="2836" y="209247"/>
                  <a:pt x="12879" y="233351"/>
                </a:cubicBezTo>
                <a:cubicBezTo>
                  <a:pt x="30685" y="276086"/>
                  <a:pt x="59784" y="317161"/>
                  <a:pt x="103031" y="336382"/>
                </a:cubicBezTo>
                <a:cubicBezTo>
                  <a:pt x="127842" y="347409"/>
                  <a:pt x="154546" y="353554"/>
                  <a:pt x="180304" y="362140"/>
                </a:cubicBezTo>
                <a:lnTo>
                  <a:pt x="257577" y="387897"/>
                </a:lnTo>
                <a:lnTo>
                  <a:pt x="321972" y="400776"/>
                </a:lnTo>
                <a:lnTo>
                  <a:pt x="811369" y="387897"/>
                </a:lnTo>
                <a:cubicBezTo>
                  <a:pt x="842128" y="384402"/>
                  <a:pt x="888642" y="336382"/>
                  <a:pt x="888642" y="336382"/>
                </a:cubicBezTo>
                <a:cubicBezTo>
                  <a:pt x="916292" y="253433"/>
                  <a:pt x="908651" y="293266"/>
                  <a:pt x="888642" y="143199"/>
                </a:cubicBezTo>
                <a:cubicBezTo>
                  <a:pt x="886848" y="129742"/>
                  <a:pt x="884244" y="115163"/>
                  <a:pt x="875763" y="104562"/>
                </a:cubicBezTo>
                <a:cubicBezTo>
                  <a:pt x="865400" y="91608"/>
                  <a:pt x="828484" y="74483"/>
                  <a:pt x="811369" y="6592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5307" y="3660604"/>
            <a:ext cx="2500648" cy="1877437"/>
          </a:xfrm>
          <a:prstGeom prst="rect">
            <a:avLst/>
          </a:prstGeom>
        </p:spPr>
        <p:txBody>
          <a:bodyPr wrap="square">
            <a:spAutoFit/>
          </a:bodyPr>
          <a:lstStyle/>
          <a:p>
            <a:pPr lvl="0" algn="r">
              <a:spcAft>
                <a:spcPts val="1200"/>
              </a:spcAft>
              <a:buClr>
                <a:srgbClr val="238178"/>
              </a:buClr>
            </a:pPr>
            <a:r>
              <a:rPr lang="en-US" sz="2900" dirty="0" smtClean="0">
                <a:solidFill>
                  <a:schemeClr val="tx1">
                    <a:lumMod val="85000"/>
                    <a:lumOff val="15000"/>
                  </a:schemeClr>
                </a:solidFill>
              </a:rPr>
              <a:t>Share a fact or statistic that may </a:t>
            </a:r>
            <a:r>
              <a:rPr lang="en-US" sz="2900" b="1" dirty="0" smtClean="0">
                <a:solidFill>
                  <a:schemeClr val="tx1">
                    <a:lumMod val="75000"/>
                    <a:lumOff val="25000"/>
                  </a:schemeClr>
                </a:solidFill>
              </a:rPr>
              <a:t>shatter assumptions</a:t>
            </a:r>
            <a:endParaRPr lang="en-US" sz="2900" b="1" dirty="0">
              <a:solidFill>
                <a:schemeClr val="tx1">
                  <a:lumMod val="75000"/>
                  <a:lumOff val="25000"/>
                </a:schemeClr>
              </a:solidFill>
            </a:endParaRPr>
          </a:p>
        </p:txBody>
      </p:sp>
      <p:sp>
        <p:nvSpPr>
          <p:cNvPr id="22" name="Rectangle 21"/>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Check these boxes as early as possible</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6429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7432" y="1124712"/>
            <a:ext cx="9736428" cy="3026470"/>
          </a:xfrm>
          <a:prstGeom prst="rect">
            <a:avLst/>
          </a:prstGeom>
        </p:spPr>
        <p:txBody>
          <a:bodyPr wrap="square">
            <a:spAutoFit/>
          </a:bodyPr>
          <a:lstStyle/>
          <a:p>
            <a:pPr marL="514350" indent="-514350">
              <a:spcAft>
                <a:spcPts val="1000"/>
              </a:spcAft>
              <a:buClr>
                <a:srgbClr val="1F7773"/>
              </a:buClr>
              <a:buFont typeface="+mj-lt"/>
              <a:buAutoNum type="arabicPeriod"/>
            </a:pPr>
            <a:r>
              <a:rPr lang="en-US" altLang="en-US" sz="2900" spc="-40" dirty="0" smtClean="0">
                <a:solidFill>
                  <a:schemeClr val="tx1">
                    <a:lumMod val="85000"/>
                    <a:lumOff val="15000"/>
                  </a:schemeClr>
                </a:solidFill>
              </a:rPr>
              <a:t>Identify some basic steps you can start taking now to </a:t>
            </a:r>
            <a:r>
              <a:rPr lang="en-US" altLang="en-US" sz="2900" b="1" spc="-40" dirty="0" smtClean="0">
                <a:solidFill>
                  <a:schemeClr val="tx1">
                    <a:lumMod val="75000"/>
                    <a:lumOff val="25000"/>
                  </a:schemeClr>
                </a:solidFill>
              </a:rPr>
              <a:t>lay the groundwork </a:t>
            </a:r>
            <a:r>
              <a:rPr lang="en-US" altLang="en-US" sz="2900" spc="-40" dirty="0" smtClean="0">
                <a:solidFill>
                  <a:schemeClr val="tx1">
                    <a:lumMod val="85000"/>
                    <a:lumOff val="15000"/>
                  </a:schemeClr>
                </a:solidFill>
              </a:rPr>
              <a:t>for successful media outreach in February</a:t>
            </a:r>
          </a:p>
          <a:p>
            <a:pPr marL="514350" indent="-514350">
              <a:spcAft>
                <a:spcPts val="1000"/>
              </a:spcAft>
              <a:buClr>
                <a:srgbClr val="1F7773"/>
              </a:buClr>
              <a:buFont typeface="+mj-lt"/>
              <a:buAutoNum type="arabicPeriod"/>
            </a:pPr>
            <a:r>
              <a:rPr lang="en-US" altLang="en-US" sz="2900" spc="-40" dirty="0" smtClean="0">
                <a:solidFill>
                  <a:schemeClr val="tx1">
                    <a:lumMod val="85000"/>
                    <a:lumOff val="15000"/>
                  </a:schemeClr>
                </a:solidFill>
              </a:rPr>
              <a:t>Explain what it means to </a:t>
            </a:r>
            <a:r>
              <a:rPr lang="en-US" altLang="en-US" sz="2900" b="1" spc="-40" dirty="0" smtClean="0">
                <a:solidFill>
                  <a:schemeClr val="tx1">
                    <a:lumMod val="75000"/>
                    <a:lumOff val="25000"/>
                  </a:schemeClr>
                </a:solidFill>
              </a:rPr>
              <a:t>put a face on the issue </a:t>
            </a:r>
            <a:r>
              <a:rPr lang="en-US" altLang="en-US" sz="2900" spc="-40" dirty="0" smtClean="0">
                <a:solidFill>
                  <a:schemeClr val="tx1">
                    <a:lumMod val="85000"/>
                    <a:lumOff val="15000"/>
                  </a:schemeClr>
                </a:solidFill>
              </a:rPr>
              <a:t>of oral health</a:t>
            </a:r>
            <a:r>
              <a:rPr lang="en-US" altLang="en-US" sz="1200" spc="-40" dirty="0">
                <a:solidFill>
                  <a:schemeClr val="tx1">
                    <a:lumMod val="85000"/>
                    <a:lumOff val="15000"/>
                  </a:schemeClr>
                </a:solidFill>
              </a:rPr>
              <a:t> </a:t>
            </a:r>
            <a:r>
              <a:rPr lang="en-US" altLang="en-US" sz="2900" spc="-40" dirty="0" smtClean="0">
                <a:solidFill>
                  <a:schemeClr val="tx1">
                    <a:lumMod val="85000"/>
                    <a:lumOff val="15000"/>
                  </a:schemeClr>
                </a:solidFill>
              </a:rPr>
              <a:t>and why it’s a key ingredient for drawing the media’s interest</a:t>
            </a:r>
            <a:endParaRPr lang="en-US" altLang="en-US" sz="2900" b="1" spc="-40" dirty="0" smtClean="0">
              <a:solidFill>
                <a:schemeClr val="tx1">
                  <a:lumMod val="85000"/>
                  <a:lumOff val="15000"/>
                </a:schemeClr>
              </a:solidFill>
            </a:endParaRPr>
          </a:p>
          <a:p>
            <a:pPr marL="514350" indent="-514350">
              <a:spcAft>
                <a:spcPts val="1000"/>
              </a:spcAft>
              <a:buClr>
                <a:srgbClr val="1F7773"/>
              </a:buClr>
              <a:buFont typeface="+mj-lt"/>
              <a:buAutoNum type="arabicPeriod"/>
            </a:pPr>
            <a:r>
              <a:rPr lang="en-US" altLang="en-US" sz="2900" spc="-40" dirty="0" smtClean="0">
                <a:solidFill>
                  <a:schemeClr val="tx1">
                    <a:lumMod val="85000"/>
                    <a:lumOff val="15000"/>
                  </a:schemeClr>
                </a:solidFill>
              </a:rPr>
              <a:t>Share </a:t>
            </a:r>
            <a:r>
              <a:rPr lang="en-US" altLang="en-US" sz="2900" b="1" spc="-40" dirty="0" smtClean="0">
                <a:solidFill>
                  <a:schemeClr val="tx1">
                    <a:lumMod val="75000"/>
                    <a:lumOff val="25000"/>
                  </a:schemeClr>
                </a:solidFill>
              </a:rPr>
              <a:t>10 tips for successful outreach </a:t>
            </a:r>
            <a:r>
              <a:rPr lang="en-US" altLang="en-US" sz="2900" spc="-40" dirty="0" smtClean="0">
                <a:solidFill>
                  <a:schemeClr val="tx1">
                    <a:lumMod val="85000"/>
                    <a:lumOff val="15000"/>
                  </a:schemeClr>
                </a:solidFill>
              </a:rPr>
              <a:t>to reporters and other media</a:t>
            </a:r>
          </a:p>
        </p:txBody>
      </p:sp>
      <p:grpSp>
        <p:nvGrpSpPr>
          <p:cNvPr id="9" name="Group 8"/>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My objectives</a:t>
            </a:r>
            <a:endParaRPr lang="en-US" sz="42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242" y="3898427"/>
            <a:ext cx="5167516" cy="2562962"/>
          </a:xfrm>
          <a:prstGeom prst="rect">
            <a:avLst/>
          </a:prstGeom>
        </p:spPr>
      </p:pic>
    </p:spTree>
    <p:extLst>
      <p:ext uri="{BB962C8B-B14F-4D97-AF65-F5344CB8AC3E}">
        <p14:creationId xmlns:p14="http://schemas.microsoft.com/office/powerpoint/2010/main" val="25179160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C-PAS: A structure for your message</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57732" y="1097280"/>
            <a:ext cx="10282492" cy="5235101"/>
            <a:chOff x="857732" y="1143000"/>
            <a:chExt cx="10282492" cy="5235101"/>
          </a:xfrm>
        </p:grpSpPr>
        <p:sp>
          <p:nvSpPr>
            <p:cNvPr id="31" name="Rectangle 30"/>
            <p:cNvSpPr/>
            <p:nvPr/>
          </p:nvSpPr>
          <p:spPr>
            <a:xfrm>
              <a:off x="857732" y="3912686"/>
              <a:ext cx="10282492" cy="111007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5763" y="1143000"/>
              <a:ext cx="10264461" cy="1388729"/>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52544" y="1161288"/>
              <a:ext cx="6634680" cy="4875694"/>
            </a:xfrm>
            <a:prstGeom prst="rect">
              <a:avLst/>
            </a:prstGeom>
          </p:spPr>
          <p:txBody>
            <a:bodyPr wrap="square">
              <a:spAutoFit/>
            </a:bodyPr>
            <a:lstStyle/>
            <a:p>
              <a:pPr>
                <a:spcAft>
                  <a:spcPts val="1400"/>
                </a:spcAft>
                <a:buClr>
                  <a:srgbClr val="007370"/>
                </a:buClr>
              </a:pPr>
              <a:r>
                <a:rPr lang="en-US" sz="2700" dirty="0" smtClean="0">
                  <a:solidFill>
                    <a:schemeClr val="tx1">
                      <a:lumMod val="85000"/>
                      <a:lumOff val="15000"/>
                    </a:schemeClr>
                  </a:solidFill>
                </a:rPr>
                <a:t>Tooth decay is the most common chronic disease for children and teens</a:t>
              </a:r>
              <a:r>
                <a:rPr lang="en-US" sz="1200" dirty="0" smtClean="0">
                  <a:solidFill>
                    <a:schemeClr val="tx1">
                      <a:lumMod val="85000"/>
                      <a:lumOff val="15000"/>
                    </a:schemeClr>
                  </a:solidFill>
                </a:rPr>
                <a:t> </a:t>
              </a:r>
              <a:r>
                <a:rPr lang="en-US" sz="2700" dirty="0" smtClean="0">
                  <a:solidFill>
                    <a:schemeClr val="tx1">
                      <a:lumMod val="85000"/>
                      <a:lumOff val="15000"/>
                    </a:schemeClr>
                  </a:solidFill>
                </a:rPr>
                <a:t>—</a:t>
              </a:r>
              <a:r>
                <a:rPr lang="en-US" sz="1200" dirty="0" smtClean="0">
                  <a:solidFill>
                    <a:schemeClr val="tx1">
                      <a:lumMod val="85000"/>
                      <a:lumOff val="15000"/>
                    </a:schemeClr>
                  </a:solidFill>
                </a:rPr>
                <a:t> </a:t>
              </a:r>
              <a:r>
                <a:rPr lang="en-US" sz="2700" dirty="0" smtClean="0">
                  <a:solidFill>
                    <a:schemeClr val="tx1">
                      <a:lumMod val="85000"/>
                      <a:lumOff val="15000"/>
                    </a:schemeClr>
                  </a:solidFill>
                </a:rPr>
                <a:t>and millions of adults also suffer decay or toothaches.</a:t>
              </a:r>
            </a:p>
            <a:p>
              <a:pPr>
                <a:spcAft>
                  <a:spcPts val="1600"/>
                </a:spcAft>
                <a:buClr>
                  <a:srgbClr val="007370"/>
                </a:buClr>
              </a:pPr>
              <a:r>
                <a:rPr lang="en-US" sz="2700" dirty="0" smtClean="0">
                  <a:solidFill>
                    <a:schemeClr val="tx1">
                      <a:lumMod val="85000"/>
                      <a:lumOff val="15000"/>
                    </a:schemeClr>
                  </a:solidFill>
                </a:rPr>
                <a:t>In our county, poor oral health is holding back many adults and children from reaching their full potential.*</a:t>
              </a:r>
            </a:p>
            <a:p>
              <a:pPr>
                <a:spcAft>
                  <a:spcPts val="1900"/>
                </a:spcAft>
                <a:buClr>
                  <a:srgbClr val="007370"/>
                </a:buClr>
              </a:pPr>
              <a:r>
                <a:rPr lang="en-US" sz="2700" dirty="0" smtClean="0">
                  <a:solidFill>
                    <a:schemeClr val="tx1">
                      <a:lumMod val="85000"/>
                      <a:lumOff val="15000"/>
                    </a:schemeClr>
                  </a:solidFill>
                </a:rPr>
                <a:t>This is why we have developed a plan with new strategies that focus on prevention.</a:t>
              </a:r>
            </a:p>
            <a:p>
              <a:pPr>
                <a:spcAft>
                  <a:spcPts val="1200"/>
                </a:spcAft>
                <a:buClr>
                  <a:srgbClr val="007370"/>
                </a:buClr>
              </a:pPr>
              <a:r>
                <a:rPr lang="en-US" sz="2700" dirty="0" smtClean="0">
                  <a:solidFill>
                    <a:schemeClr val="tx1">
                      <a:lumMod val="85000"/>
                      <a:lumOff val="15000"/>
                    </a:schemeClr>
                  </a:solidFill>
                </a:rPr>
                <a:t>We firmly believe this plan will reduce tooth decay and make our county a healthier place.</a:t>
              </a:r>
              <a:endParaRPr lang="en-US" sz="2700" b="1" dirty="0" smtClean="0">
                <a:solidFill>
                  <a:schemeClr val="tx1">
                    <a:lumMod val="75000"/>
                    <a:lumOff val="25000"/>
                  </a:schemeClr>
                </a:solidFill>
              </a:endParaRPr>
            </a:p>
          </p:txBody>
        </p:sp>
        <p:sp>
          <p:nvSpPr>
            <p:cNvPr id="3" name="Rectangle 2"/>
            <p:cNvSpPr/>
            <p:nvPr/>
          </p:nvSpPr>
          <p:spPr>
            <a:xfrm>
              <a:off x="969264" y="1161288"/>
              <a:ext cx="3013657" cy="5216813"/>
            </a:xfrm>
            <a:prstGeom prst="rect">
              <a:avLst/>
            </a:prstGeom>
          </p:spPr>
          <p:txBody>
            <a:bodyPr wrap="square">
              <a:spAutoFit/>
            </a:bodyPr>
            <a:lstStyle/>
            <a:p>
              <a:r>
                <a:rPr lang="en-US" sz="2600" b="1" dirty="0" smtClean="0">
                  <a:solidFill>
                    <a:srgbClr val="006866"/>
                  </a:solidFill>
                </a:rPr>
                <a:t>CONTEXT</a:t>
              </a:r>
            </a:p>
            <a:p>
              <a:r>
                <a:rPr lang="en-US" sz="2600" i="1" dirty="0" smtClean="0">
                  <a:solidFill>
                    <a:schemeClr val="tx1">
                      <a:lumMod val="85000"/>
                      <a:lumOff val="15000"/>
                    </a:schemeClr>
                  </a:solidFill>
                </a:rPr>
                <a:t>Why should I care?</a:t>
              </a:r>
            </a:p>
            <a:p>
              <a:endParaRPr lang="en-US" sz="4100" i="1" dirty="0">
                <a:solidFill>
                  <a:schemeClr val="tx1">
                    <a:lumMod val="85000"/>
                    <a:lumOff val="15000"/>
                  </a:schemeClr>
                </a:solidFill>
              </a:endParaRPr>
            </a:p>
            <a:p>
              <a:r>
                <a:rPr lang="en-US" sz="2600" b="1" dirty="0" smtClean="0">
                  <a:solidFill>
                    <a:srgbClr val="006866"/>
                  </a:solidFill>
                </a:rPr>
                <a:t>PROBLEM</a:t>
              </a:r>
              <a:endParaRPr lang="en-US" sz="2600" b="1" dirty="0">
                <a:solidFill>
                  <a:srgbClr val="006866"/>
                </a:solidFill>
              </a:endParaRPr>
            </a:p>
            <a:p>
              <a:r>
                <a:rPr lang="en-US" sz="2600" i="1" dirty="0" smtClean="0">
                  <a:solidFill>
                    <a:schemeClr val="tx1">
                      <a:lumMod val="85000"/>
                      <a:lumOff val="15000"/>
                    </a:schemeClr>
                  </a:solidFill>
                </a:rPr>
                <a:t>How does this affect our community?</a:t>
              </a:r>
            </a:p>
            <a:p>
              <a:endParaRPr lang="en-US" sz="1700" i="1" dirty="0">
                <a:solidFill>
                  <a:schemeClr val="tx1">
                    <a:lumMod val="85000"/>
                    <a:lumOff val="15000"/>
                  </a:schemeClr>
                </a:solidFill>
              </a:endParaRPr>
            </a:p>
            <a:p>
              <a:r>
                <a:rPr lang="en-US" sz="2600" b="1" dirty="0" smtClean="0">
                  <a:solidFill>
                    <a:srgbClr val="006866"/>
                  </a:solidFill>
                </a:rPr>
                <a:t>ACTION</a:t>
              </a:r>
            </a:p>
            <a:p>
              <a:r>
                <a:rPr lang="en-US" sz="2600" i="1" dirty="0" smtClean="0">
                  <a:solidFill>
                    <a:schemeClr val="tx1">
                      <a:lumMod val="85000"/>
                      <a:lumOff val="15000"/>
                    </a:schemeClr>
                  </a:solidFill>
                </a:rPr>
                <a:t>What are you doing?</a:t>
              </a:r>
            </a:p>
            <a:p>
              <a:endParaRPr lang="en-US" b="1" dirty="0" smtClean="0">
                <a:solidFill>
                  <a:schemeClr val="tx1">
                    <a:lumMod val="75000"/>
                    <a:lumOff val="25000"/>
                  </a:schemeClr>
                </a:solidFill>
              </a:endParaRPr>
            </a:p>
            <a:p>
              <a:r>
                <a:rPr lang="en-US" sz="2600" b="1" dirty="0" smtClean="0">
                  <a:solidFill>
                    <a:srgbClr val="006866"/>
                  </a:solidFill>
                </a:rPr>
                <a:t>SOLUTION</a:t>
              </a:r>
              <a:endParaRPr lang="en-US" sz="2600" b="1" dirty="0">
                <a:solidFill>
                  <a:srgbClr val="006866"/>
                </a:solidFill>
              </a:endParaRPr>
            </a:p>
            <a:p>
              <a:r>
                <a:rPr lang="en-US" sz="2600" i="1" dirty="0">
                  <a:solidFill>
                    <a:schemeClr val="tx1">
                      <a:lumMod val="85000"/>
                      <a:lumOff val="15000"/>
                    </a:schemeClr>
                  </a:solidFill>
                </a:rPr>
                <a:t>What are you doing?</a:t>
              </a:r>
            </a:p>
            <a:p>
              <a:endParaRPr lang="en-US" sz="2600" i="1" dirty="0">
                <a:solidFill>
                  <a:schemeClr val="tx1">
                    <a:lumMod val="85000"/>
                    <a:lumOff val="15000"/>
                  </a:schemeClr>
                </a:solidFill>
              </a:endParaRPr>
            </a:p>
          </p:txBody>
        </p:sp>
      </p:grpSp>
    </p:spTree>
    <p:extLst>
      <p:ext uri="{BB962C8B-B14F-4D97-AF65-F5344CB8AC3E}">
        <p14:creationId xmlns:p14="http://schemas.microsoft.com/office/powerpoint/2010/main" val="70066768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402"/>
            <a:ext cx="12192000" cy="6887280"/>
            <a:chOff x="0" y="-9402"/>
            <a:chExt cx="12192000" cy="688728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68" r="9943" b="10952"/>
            <a:stretch/>
          </p:blipFill>
          <p:spPr>
            <a:xfrm>
              <a:off x="0" y="0"/>
              <a:ext cx="12192000" cy="6877878"/>
            </a:xfrm>
            <a:prstGeom prst="rect">
              <a:avLst/>
            </a:prstGeom>
          </p:spPr>
        </p:pic>
        <p:sp>
          <p:nvSpPr>
            <p:cNvPr id="7" name="Rectangle 6"/>
            <p:cNvSpPr/>
            <p:nvPr/>
          </p:nvSpPr>
          <p:spPr>
            <a:xfrm>
              <a:off x="0" y="-9402"/>
              <a:ext cx="1219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3754098" y="1216152"/>
            <a:ext cx="4683803" cy="2664928"/>
            <a:chOff x="3754098" y="667512"/>
            <a:chExt cx="4683803" cy="2664928"/>
          </a:xfrm>
        </p:grpSpPr>
        <p:grpSp>
          <p:nvGrpSpPr>
            <p:cNvPr id="6" name="Group 5"/>
            <p:cNvGrpSpPr/>
            <p:nvPr/>
          </p:nvGrpSpPr>
          <p:grpSpPr>
            <a:xfrm>
              <a:off x="3754098" y="1499616"/>
              <a:ext cx="4683803" cy="1832824"/>
              <a:chOff x="3851670" y="1461011"/>
              <a:chExt cx="4683803" cy="1832824"/>
            </a:xfrm>
          </p:grpSpPr>
          <p:sp>
            <p:nvSpPr>
              <p:cNvPr id="15" name="Rectangle 3"/>
              <p:cNvSpPr>
                <a:spLocks noChangeArrowheads="1"/>
              </p:cNvSpPr>
              <p:nvPr/>
            </p:nvSpPr>
            <p:spPr bwMode="auto">
              <a:xfrm>
                <a:off x="3950595" y="1461011"/>
                <a:ext cx="4389734"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200" b="1" spc="-80" dirty="0">
                    <a:solidFill>
                      <a:srgbClr val="1F736B"/>
                    </a:solidFill>
                    <a:latin typeface="+mn-lt"/>
                    <a:ea typeface="Calibri" panose="020F0502020204030204" pitchFamily="34" charset="0"/>
                    <a:cs typeface="Times New Roman" panose="02020603050405020304" pitchFamily="18" charset="0"/>
                  </a:rPr>
                  <a:t>t</a:t>
                </a:r>
                <a:r>
                  <a:rPr lang="en-US" altLang="en-US" sz="6200" b="1" spc="-80" dirty="0" smtClean="0">
                    <a:solidFill>
                      <a:srgbClr val="1F736B"/>
                    </a:solidFill>
                    <a:latin typeface="+mn-lt"/>
                    <a:ea typeface="Calibri" panose="020F0502020204030204" pitchFamily="34" charset="0"/>
                    <a:cs typeface="Times New Roman" panose="02020603050405020304" pitchFamily="18" charset="0"/>
                  </a:rPr>
                  <a:t>he media’s</a:t>
                </a:r>
                <a:endParaRPr kumimoji="0" lang="en-US" altLang="en-US" sz="6200" b="0" i="0" u="none" strike="noStrike" cap="none" spc="-80" normalizeH="0" dirty="0" smtClean="0">
                  <a:ln>
                    <a:noFill/>
                  </a:ln>
                  <a:solidFill>
                    <a:srgbClr val="1F736B"/>
                  </a:solidFill>
                  <a:effectLst/>
                  <a:latin typeface="+mn-lt"/>
                </a:endParaRPr>
              </a:p>
            </p:txBody>
          </p:sp>
          <p:sp>
            <p:nvSpPr>
              <p:cNvPr id="3" name="Rectangle 2"/>
              <p:cNvSpPr/>
              <p:nvPr/>
            </p:nvSpPr>
            <p:spPr>
              <a:xfrm>
                <a:off x="3851670" y="2247395"/>
                <a:ext cx="4683803"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smtClean="0">
                    <a:solidFill>
                      <a:srgbClr val="1F736B"/>
                    </a:solidFill>
                    <a:ea typeface="Calibri" panose="020F0502020204030204" pitchFamily="34" charset="0"/>
                    <a:cs typeface="Times New Roman" panose="02020603050405020304" pitchFamily="18" charset="0"/>
                  </a:rPr>
                  <a:t>bad news bias</a:t>
                </a:r>
                <a:endParaRPr lang="en-US" altLang="en-US" sz="6200" spc="-80" dirty="0">
                  <a:solidFill>
                    <a:srgbClr val="1F736B"/>
                  </a:solidFill>
                </a:endParaRPr>
              </a:p>
            </p:txBody>
          </p:sp>
        </p:grpSp>
        <p:sp>
          <p:nvSpPr>
            <p:cNvPr id="9" name="Rectangle 3"/>
            <p:cNvSpPr>
              <a:spLocks noChangeArrowheads="1"/>
            </p:cNvSpPr>
            <p:nvPr/>
          </p:nvSpPr>
          <p:spPr bwMode="auto">
            <a:xfrm>
              <a:off x="3853023" y="667512"/>
              <a:ext cx="4389734"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200" b="1" spc="-80" dirty="0" smtClean="0">
                  <a:solidFill>
                    <a:srgbClr val="1F736B"/>
                  </a:solidFill>
                  <a:latin typeface="+mn-lt"/>
                  <a:ea typeface="Calibri" panose="020F0502020204030204" pitchFamily="34" charset="0"/>
                  <a:cs typeface="Times New Roman" panose="02020603050405020304" pitchFamily="18" charset="0"/>
                </a:rPr>
                <a:t>Recognizing</a:t>
              </a:r>
              <a:endParaRPr kumimoji="0" lang="en-US" altLang="en-US" sz="6200" b="0" i="0" u="none" strike="noStrike" cap="none" spc="-80" normalizeH="0" dirty="0" smtClean="0">
                <a:ln>
                  <a:noFill/>
                </a:ln>
                <a:solidFill>
                  <a:srgbClr val="1F736B"/>
                </a:solidFill>
                <a:effectLst/>
                <a:latin typeface="+mn-lt"/>
              </a:endParaRPr>
            </a:p>
          </p:txBody>
        </p:sp>
      </p:grpSp>
    </p:spTree>
    <p:extLst>
      <p:ext uri="{BB962C8B-B14F-4D97-AF65-F5344CB8AC3E}">
        <p14:creationId xmlns:p14="http://schemas.microsoft.com/office/powerpoint/2010/main" val="170281538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Most news is bad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a:t>
            </a:r>
            <a:r>
              <a:rPr lang="en-US" sz="2900" dirty="0">
                <a:solidFill>
                  <a:schemeClr val="tx1">
                    <a:lumMod val="85000"/>
                    <a:lumOff val="15000"/>
                  </a:schemeClr>
                </a:solidFill>
              </a:rPr>
              <a:t>something that just happened or </a:t>
            </a:r>
            <a:r>
              <a:rPr lang="en-US" sz="2900" dirty="0" smtClean="0">
                <a:solidFill>
                  <a:schemeClr val="tx1">
                    <a:lumMod val="85000"/>
                    <a:lumOff val="15000"/>
                  </a:schemeClr>
                </a:solidFill>
              </a:rPr>
              <a:t>is </a:t>
            </a:r>
            <a:r>
              <a:rPr lang="en-US" sz="2900" dirty="0">
                <a:solidFill>
                  <a:schemeClr val="tx1">
                    <a:lumMod val="85000"/>
                    <a:lumOff val="15000"/>
                  </a:schemeClr>
                </a:solidFill>
              </a:rPr>
              <a:t>about to happen</a:t>
            </a: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585613"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t>
            </a:r>
            <a:r>
              <a:rPr lang="en-US" sz="2900" dirty="0" smtClean="0">
                <a:solidFill>
                  <a:schemeClr val="tx1">
                    <a:lumMod val="85000"/>
                    <a:lumOff val="15000"/>
                  </a:schemeClr>
                </a:solidFill>
              </a:rPr>
              <a:t>about something </a:t>
            </a:r>
            <a:r>
              <a:rPr lang="en-US" sz="2900" b="1" dirty="0" smtClean="0">
                <a:solidFill>
                  <a:schemeClr val="tx1">
                    <a:lumMod val="75000"/>
                    <a:lumOff val="25000"/>
                  </a:schemeClr>
                </a:solidFill>
              </a:rPr>
              <a:t>happening in or near our community</a:t>
            </a:r>
            <a:endParaRPr lang="en-US" sz="2900" dirty="0" smtClean="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that </a:t>
            </a:r>
            <a:r>
              <a:rPr lang="en-US" sz="2900" b="1" dirty="0" smtClean="0">
                <a:solidFill>
                  <a:schemeClr val="tx1">
                    <a:lumMod val="75000"/>
                    <a:lumOff val="25000"/>
                  </a:schemeClr>
                </a:solidFill>
              </a:rPr>
              <a:t>shatters assumptions</a:t>
            </a:r>
            <a:endParaRPr lang="en-US" sz="2900" b="1" dirty="0">
              <a:solidFill>
                <a:schemeClr val="tx1">
                  <a:lumMod val="75000"/>
                  <a:lumOff val="25000"/>
                </a:schemeClr>
              </a:solidFill>
            </a:endParaRPr>
          </a:p>
          <a:p>
            <a:pPr>
              <a:spcAft>
                <a:spcPts val="1200"/>
              </a:spcAft>
              <a:buClr>
                <a:srgbClr val="007370"/>
              </a:buClr>
            </a:pPr>
            <a:r>
              <a:rPr lang="en-US" sz="2900" dirty="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celebrities,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V="1">
            <a:off x="3814763" y="2487168"/>
            <a:ext cx="6905625" cy="45719"/>
          </a:xfrm>
          <a:custGeom>
            <a:avLst/>
            <a:gdLst>
              <a:gd name="connsiteX0" fmla="*/ 0 w 2852737"/>
              <a:gd name="connsiteY0" fmla="*/ 0 h 66675"/>
              <a:gd name="connsiteX1" fmla="*/ 23812 w 2852737"/>
              <a:gd name="connsiteY1" fmla="*/ 14287 h 66675"/>
              <a:gd name="connsiteX2" fmla="*/ 52387 w 2852737"/>
              <a:gd name="connsiteY2" fmla="*/ 23812 h 66675"/>
              <a:gd name="connsiteX3" fmla="*/ 123825 w 2852737"/>
              <a:gd name="connsiteY3" fmla="*/ 19050 h 66675"/>
              <a:gd name="connsiteX4" fmla="*/ 166687 w 2852737"/>
              <a:gd name="connsiteY4" fmla="*/ 14287 h 66675"/>
              <a:gd name="connsiteX5" fmla="*/ 352425 w 2852737"/>
              <a:gd name="connsiteY5" fmla="*/ 19050 h 66675"/>
              <a:gd name="connsiteX6" fmla="*/ 376237 w 2852737"/>
              <a:gd name="connsiteY6" fmla="*/ 23812 h 66675"/>
              <a:gd name="connsiteX7" fmla="*/ 404812 w 2852737"/>
              <a:gd name="connsiteY7" fmla="*/ 33337 h 66675"/>
              <a:gd name="connsiteX8" fmla="*/ 690562 w 2852737"/>
              <a:gd name="connsiteY8" fmla="*/ 23812 h 66675"/>
              <a:gd name="connsiteX9" fmla="*/ 757237 w 2852737"/>
              <a:gd name="connsiteY9" fmla="*/ 14287 h 66675"/>
              <a:gd name="connsiteX10" fmla="*/ 876300 w 2852737"/>
              <a:gd name="connsiteY10" fmla="*/ 19050 h 66675"/>
              <a:gd name="connsiteX11" fmla="*/ 904875 w 2852737"/>
              <a:gd name="connsiteY11" fmla="*/ 28575 h 66675"/>
              <a:gd name="connsiteX12" fmla="*/ 919162 w 2852737"/>
              <a:gd name="connsiteY12" fmla="*/ 33337 h 66675"/>
              <a:gd name="connsiteX13" fmla="*/ 966787 w 2852737"/>
              <a:gd name="connsiteY13" fmla="*/ 38100 h 66675"/>
              <a:gd name="connsiteX14" fmla="*/ 1066800 w 2852737"/>
              <a:gd name="connsiteY14" fmla="*/ 33337 h 66675"/>
              <a:gd name="connsiteX15" fmla="*/ 1209675 w 2852737"/>
              <a:gd name="connsiteY15" fmla="*/ 28575 h 66675"/>
              <a:gd name="connsiteX16" fmla="*/ 1223962 w 2852737"/>
              <a:gd name="connsiteY16" fmla="*/ 23812 h 66675"/>
              <a:gd name="connsiteX17" fmla="*/ 1271587 w 2852737"/>
              <a:gd name="connsiteY17" fmla="*/ 19050 h 66675"/>
              <a:gd name="connsiteX18" fmla="*/ 1395412 w 2852737"/>
              <a:gd name="connsiteY18" fmla="*/ 28575 h 66675"/>
              <a:gd name="connsiteX19" fmla="*/ 1423987 w 2852737"/>
              <a:gd name="connsiteY19" fmla="*/ 38100 h 66675"/>
              <a:gd name="connsiteX20" fmla="*/ 1438275 w 2852737"/>
              <a:gd name="connsiteY20" fmla="*/ 47625 h 66675"/>
              <a:gd name="connsiteX21" fmla="*/ 1481137 w 2852737"/>
              <a:gd name="connsiteY21" fmla="*/ 66675 h 66675"/>
              <a:gd name="connsiteX22" fmla="*/ 1552575 w 2852737"/>
              <a:gd name="connsiteY22" fmla="*/ 61912 h 66675"/>
              <a:gd name="connsiteX23" fmla="*/ 1609725 w 2852737"/>
              <a:gd name="connsiteY23" fmla="*/ 52387 h 66675"/>
              <a:gd name="connsiteX24" fmla="*/ 1643062 w 2852737"/>
              <a:gd name="connsiteY24" fmla="*/ 47625 h 66675"/>
              <a:gd name="connsiteX25" fmla="*/ 1685925 w 2852737"/>
              <a:gd name="connsiteY25" fmla="*/ 38100 h 66675"/>
              <a:gd name="connsiteX26" fmla="*/ 1700212 w 2852737"/>
              <a:gd name="connsiteY26" fmla="*/ 33337 h 66675"/>
              <a:gd name="connsiteX27" fmla="*/ 1733550 w 2852737"/>
              <a:gd name="connsiteY27" fmla="*/ 28575 h 66675"/>
              <a:gd name="connsiteX28" fmla="*/ 1757362 w 2852737"/>
              <a:gd name="connsiteY28" fmla="*/ 23812 h 66675"/>
              <a:gd name="connsiteX29" fmla="*/ 1771650 w 2852737"/>
              <a:gd name="connsiteY29" fmla="*/ 19050 h 66675"/>
              <a:gd name="connsiteX30" fmla="*/ 1881187 w 2852737"/>
              <a:gd name="connsiteY30" fmla="*/ 9525 h 66675"/>
              <a:gd name="connsiteX31" fmla="*/ 2038350 w 2852737"/>
              <a:gd name="connsiteY31" fmla="*/ 14287 h 66675"/>
              <a:gd name="connsiteX32" fmla="*/ 2057400 w 2852737"/>
              <a:gd name="connsiteY32" fmla="*/ 19050 h 66675"/>
              <a:gd name="connsiteX33" fmla="*/ 2105025 w 2852737"/>
              <a:gd name="connsiteY33" fmla="*/ 23812 h 66675"/>
              <a:gd name="connsiteX34" fmla="*/ 2124075 w 2852737"/>
              <a:gd name="connsiteY34" fmla="*/ 28575 h 66675"/>
              <a:gd name="connsiteX35" fmla="*/ 2347912 w 2852737"/>
              <a:gd name="connsiteY35" fmla="*/ 28575 h 66675"/>
              <a:gd name="connsiteX36" fmla="*/ 2600325 w 2852737"/>
              <a:gd name="connsiteY36" fmla="*/ 28575 h 66675"/>
              <a:gd name="connsiteX37" fmla="*/ 2614612 w 2852737"/>
              <a:gd name="connsiteY37" fmla="*/ 33337 h 66675"/>
              <a:gd name="connsiteX38" fmla="*/ 2647950 w 2852737"/>
              <a:gd name="connsiteY38" fmla="*/ 38100 h 66675"/>
              <a:gd name="connsiteX39" fmla="*/ 2676525 w 2852737"/>
              <a:gd name="connsiteY39" fmla="*/ 42862 h 66675"/>
              <a:gd name="connsiteX40" fmla="*/ 2690812 w 2852737"/>
              <a:gd name="connsiteY40" fmla="*/ 47625 h 66675"/>
              <a:gd name="connsiteX41" fmla="*/ 2824162 w 2852737"/>
              <a:gd name="connsiteY41" fmla="*/ 47625 h 66675"/>
              <a:gd name="connsiteX42" fmla="*/ 2852737 w 2852737"/>
              <a:gd name="connsiteY42" fmla="*/ 4286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2737" h="66675">
                <a:moveTo>
                  <a:pt x="0" y="0"/>
                </a:moveTo>
                <a:cubicBezTo>
                  <a:pt x="7937" y="4762"/>
                  <a:pt x="15385" y="10457"/>
                  <a:pt x="23812" y="14287"/>
                </a:cubicBezTo>
                <a:cubicBezTo>
                  <a:pt x="32952" y="18442"/>
                  <a:pt x="52387" y="23812"/>
                  <a:pt x="52387" y="23812"/>
                </a:cubicBezTo>
                <a:lnTo>
                  <a:pt x="123825" y="19050"/>
                </a:lnTo>
                <a:cubicBezTo>
                  <a:pt x="138151" y="17856"/>
                  <a:pt x="152312" y="14287"/>
                  <a:pt x="166687" y="14287"/>
                </a:cubicBezTo>
                <a:cubicBezTo>
                  <a:pt x="228620" y="14287"/>
                  <a:pt x="290512" y="17462"/>
                  <a:pt x="352425" y="19050"/>
                </a:cubicBezTo>
                <a:cubicBezTo>
                  <a:pt x="360362" y="20637"/>
                  <a:pt x="368428" y="21682"/>
                  <a:pt x="376237" y="23812"/>
                </a:cubicBezTo>
                <a:cubicBezTo>
                  <a:pt x="385923" y="26454"/>
                  <a:pt x="404812" y="33337"/>
                  <a:pt x="404812" y="33337"/>
                </a:cubicBezTo>
                <a:cubicBezTo>
                  <a:pt x="500062" y="30162"/>
                  <a:pt x="600148" y="53946"/>
                  <a:pt x="690562" y="23812"/>
                </a:cubicBezTo>
                <a:cubicBezTo>
                  <a:pt x="721485" y="13506"/>
                  <a:pt x="699850" y="19505"/>
                  <a:pt x="757237" y="14287"/>
                </a:cubicBezTo>
                <a:cubicBezTo>
                  <a:pt x="796925" y="15875"/>
                  <a:pt x="836765" y="15224"/>
                  <a:pt x="876300" y="19050"/>
                </a:cubicBezTo>
                <a:cubicBezTo>
                  <a:pt x="886294" y="20017"/>
                  <a:pt x="895350" y="25400"/>
                  <a:pt x="904875" y="28575"/>
                </a:cubicBezTo>
                <a:cubicBezTo>
                  <a:pt x="909637" y="30162"/>
                  <a:pt x="914167" y="32837"/>
                  <a:pt x="919162" y="33337"/>
                </a:cubicBezTo>
                <a:lnTo>
                  <a:pt x="966787" y="38100"/>
                </a:lnTo>
                <a:lnTo>
                  <a:pt x="1066800" y="33337"/>
                </a:lnTo>
                <a:cubicBezTo>
                  <a:pt x="1114415" y="31470"/>
                  <a:pt x="1162111" y="31458"/>
                  <a:pt x="1209675" y="28575"/>
                </a:cubicBezTo>
                <a:cubicBezTo>
                  <a:pt x="1214686" y="28271"/>
                  <a:pt x="1219000" y="24575"/>
                  <a:pt x="1223962" y="23812"/>
                </a:cubicBezTo>
                <a:cubicBezTo>
                  <a:pt x="1239731" y="21386"/>
                  <a:pt x="1255712" y="20637"/>
                  <a:pt x="1271587" y="19050"/>
                </a:cubicBezTo>
                <a:cubicBezTo>
                  <a:pt x="1304388" y="20612"/>
                  <a:pt x="1357135" y="18135"/>
                  <a:pt x="1395412" y="28575"/>
                </a:cubicBezTo>
                <a:cubicBezTo>
                  <a:pt x="1405098" y="31217"/>
                  <a:pt x="1415633" y="32531"/>
                  <a:pt x="1423987" y="38100"/>
                </a:cubicBezTo>
                <a:cubicBezTo>
                  <a:pt x="1428750" y="41275"/>
                  <a:pt x="1433044" y="45300"/>
                  <a:pt x="1438275" y="47625"/>
                </a:cubicBezTo>
                <a:cubicBezTo>
                  <a:pt x="1489279" y="70293"/>
                  <a:pt x="1448805" y="45120"/>
                  <a:pt x="1481137" y="66675"/>
                </a:cubicBezTo>
                <a:cubicBezTo>
                  <a:pt x="1504950" y="65087"/>
                  <a:pt x="1528807" y="64073"/>
                  <a:pt x="1552575" y="61912"/>
                </a:cubicBezTo>
                <a:cubicBezTo>
                  <a:pt x="1586834" y="58798"/>
                  <a:pt x="1580019" y="57338"/>
                  <a:pt x="1609725" y="52387"/>
                </a:cubicBezTo>
                <a:cubicBezTo>
                  <a:pt x="1620797" y="50542"/>
                  <a:pt x="1631950" y="49212"/>
                  <a:pt x="1643062" y="47625"/>
                </a:cubicBezTo>
                <a:cubicBezTo>
                  <a:pt x="1675228" y="36902"/>
                  <a:pt x="1635632" y="49276"/>
                  <a:pt x="1685925" y="38100"/>
                </a:cubicBezTo>
                <a:cubicBezTo>
                  <a:pt x="1690825" y="37011"/>
                  <a:pt x="1695289" y="34322"/>
                  <a:pt x="1700212" y="33337"/>
                </a:cubicBezTo>
                <a:cubicBezTo>
                  <a:pt x="1711219" y="31136"/>
                  <a:pt x="1722477" y="30420"/>
                  <a:pt x="1733550" y="28575"/>
                </a:cubicBezTo>
                <a:cubicBezTo>
                  <a:pt x="1741534" y="27244"/>
                  <a:pt x="1749509" y="25775"/>
                  <a:pt x="1757362" y="23812"/>
                </a:cubicBezTo>
                <a:cubicBezTo>
                  <a:pt x="1762232" y="22594"/>
                  <a:pt x="1766688" y="19813"/>
                  <a:pt x="1771650" y="19050"/>
                </a:cubicBezTo>
                <a:cubicBezTo>
                  <a:pt x="1792130" y="15899"/>
                  <a:pt x="1865304" y="10747"/>
                  <a:pt x="1881187" y="9525"/>
                </a:cubicBezTo>
                <a:cubicBezTo>
                  <a:pt x="1933575" y="11112"/>
                  <a:pt x="1986015" y="11458"/>
                  <a:pt x="2038350" y="14287"/>
                </a:cubicBezTo>
                <a:cubicBezTo>
                  <a:pt x="2044886" y="14640"/>
                  <a:pt x="2050920" y="18124"/>
                  <a:pt x="2057400" y="19050"/>
                </a:cubicBezTo>
                <a:cubicBezTo>
                  <a:pt x="2073194" y="21306"/>
                  <a:pt x="2089150" y="22225"/>
                  <a:pt x="2105025" y="23812"/>
                </a:cubicBezTo>
                <a:cubicBezTo>
                  <a:pt x="2111375" y="25400"/>
                  <a:pt x="2117635" y="27404"/>
                  <a:pt x="2124075" y="28575"/>
                </a:cubicBezTo>
                <a:cubicBezTo>
                  <a:pt x="2202161" y="42773"/>
                  <a:pt x="2248799" y="31053"/>
                  <a:pt x="2347912" y="28575"/>
                </a:cubicBezTo>
                <a:cubicBezTo>
                  <a:pt x="2466779" y="21971"/>
                  <a:pt x="2448454" y="20582"/>
                  <a:pt x="2600325" y="28575"/>
                </a:cubicBezTo>
                <a:cubicBezTo>
                  <a:pt x="2605338" y="28839"/>
                  <a:pt x="2609690" y="32353"/>
                  <a:pt x="2614612" y="33337"/>
                </a:cubicBezTo>
                <a:cubicBezTo>
                  <a:pt x="2625620" y="35539"/>
                  <a:pt x="2636855" y="36393"/>
                  <a:pt x="2647950" y="38100"/>
                </a:cubicBezTo>
                <a:cubicBezTo>
                  <a:pt x="2657494" y="39568"/>
                  <a:pt x="2667000" y="41275"/>
                  <a:pt x="2676525" y="42862"/>
                </a:cubicBezTo>
                <a:cubicBezTo>
                  <a:pt x="2681287" y="44450"/>
                  <a:pt x="2685985" y="46246"/>
                  <a:pt x="2690812" y="47625"/>
                </a:cubicBezTo>
                <a:cubicBezTo>
                  <a:pt x="2740738" y="61890"/>
                  <a:pt x="2738972" y="51174"/>
                  <a:pt x="2824162" y="47625"/>
                </a:cubicBezTo>
                <a:cubicBezTo>
                  <a:pt x="2846292" y="42092"/>
                  <a:pt x="2836667" y="42862"/>
                  <a:pt x="2852737" y="42862"/>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737757" y="3326114"/>
            <a:ext cx="4095481" cy="3321553"/>
            <a:chOff x="7897015" y="3153715"/>
            <a:chExt cx="4095481" cy="3321553"/>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72" t="13271" r="5716" b="35712"/>
            <a:stretch/>
          </p:blipFill>
          <p:spPr>
            <a:xfrm>
              <a:off x="7897015" y="3153715"/>
              <a:ext cx="4095481" cy="2023592"/>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2878" t="71811" r="5717"/>
            <a:stretch/>
          </p:blipFill>
          <p:spPr>
            <a:xfrm>
              <a:off x="8555732" y="5191236"/>
              <a:ext cx="3125136" cy="1284032"/>
            </a:xfrm>
            <a:prstGeom prst="rect">
              <a:avLst/>
            </a:prstGeom>
          </p:spPr>
        </p:pic>
      </p:grpSp>
    </p:spTree>
    <p:extLst>
      <p:ext uri="{BB962C8B-B14F-4D97-AF65-F5344CB8AC3E}">
        <p14:creationId xmlns:p14="http://schemas.microsoft.com/office/powerpoint/2010/main" val="36413362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Most news is bad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a:t>
            </a:r>
            <a:r>
              <a:rPr lang="en-US" sz="2900" dirty="0">
                <a:solidFill>
                  <a:schemeClr val="tx1">
                    <a:lumMod val="85000"/>
                    <a:lumOff val="15000"/>
                  </a:schemeClr>
                </a:solidFill>
              </a:rPr>
              <a:t>something that just happened or </a:t>
            </a:r>
            <a:r>
              <a:rPr lang="en-US" sz="2900" dirty="0" smtClean="0">
                <a:solidFill>
                  <a:schemeClr val="tx1">
                    <a:lumMod val="85000"/>
                    <a:lumOff val="15000"/>
                  </a:schemeClr>
                </a:solidFill>
              </a:rPr>
              <a:t>is </a:t>
            </a:r>
            <a:r>
              <a:rPr lang="en-US" sz="2900" dirty="0">
                <a:solidFill>
                  <a:schemeClr val="tx1">
                    <a:lumMod val="85000"/>
                    <a:lumOff val="15000"/>
                  </a:schemeClr>
                </a:solidFill>
              </a:rPr>
              <a:t>about to happen</a:t>
            </a: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585613"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t>
            </a:r>
            <a:r>
              <a:rPr lang="en-US" sz="2900" dirty="0" smtClean="0">
                <a:solidFill>
                  <a:schemeClr val="tx1">
                    <a:lumMod val="85000"/>
                    <a:lumOff val="15000"/>
                  </a:schemeClr>
                </a:solidFill>
              </a:rPr>
              <a:t>about something </a:t>
            </a:r>
            <a:r>
              <a:rPr lang="en-US" sz="2900" b="1" dirty="0" smtClean="0">
                <a:solidFill>
                  <a:schemeClr val="tx1">
                    <a:lumMod val="75000"/>
                    <a:lumOff val="25000"/>
                  </a:schemeClr>
                </a:solidFill>
              </a:rPr>
              <a:t>happening in or near our community</a:t>
            </a:r>
            <a:endParaRPr lang="en-US" sz="2900" dirty="0" smtClean="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that </a:t>
            </a:r>
            <a:r>
              <a:rPr lang="en-US" sz="2900" b="1" dirty="0" smtClean="0">
                <a:solidFill>
                  <a:schemeClr val="tx1">
                    <a:lumMod val="75000"/>
                    <a:lumOff val="25000"/>
                  </a:schemeClr>
                </a:solidFill>
              </a:rPr>
              <a:t>shatters assumptions</a:t>
            </a:r>
            <a:endParaRPr lang="en-US" sz="2900" b="1" dirty="0">
              <a:solidFill>
                <a:schemeClr val="tx1">
                  <a:lumMod val="75000"/>
                  <a:lumOff val="25000"/>
                </a:schemeClr>
              </a:solidFill>
            </a:endParaRPr>
          </a:p>
          <a:p>
            <a:pPr>
              <a:spcAft>
                <a:spcPts val="1200"/>
              </a:spcAft>
              <a:buClr>
                <a:srgbClr val="007370"/>
              </a:buClr>
            </a:pPr>
            <a:r>
              <a:rPr lang="en-US" sz="2900" dirty="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celebrities,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V="1">
            <a:off x="3814763" y="2487168"/>
            <a:ext cx="6905625" cy="45719"/>
          </a:xfrm>
          <a:custGeom>
            <a:avLst/>
            <a:gdLst>
              <a:gd name="connsiteX0" fmla="*/ 0 w 2852737"/>
              <a:gd name="connsiteY0" fmla="*/ 0 h 66675"/>
              <a:gd name="connsiteX1" fmla="*/ 23812 w 2852737"/>
              <a:gd name="connsiteY1" fmla="*/ 14287 h 66675"/>
              <a:gd name="connsiteX2" fmla="*/ 52387 w 2852737"/>
              <a:gd name="connsiteY2" fmla="*/ 23812 h 66675"/>
              <a:gd name="connsiteX3" fmla="*/ 123825 w 2852737"/>
              <a:gd name="connsiteY3" fmla="*/ 19050 h 66675"/>
              <a:gd name="connsiteX4" fmla="*/ 166687 w 2852737"/>
              <a:gd name="connsiteY4" fmla="*/ 14287 h 66675"/>
              <a:gd name="connsiteX5" fmla="*/ 352425 w 2852737"/>
              <a:gd name="connsiteY5" fmla="*/ 19050 h 66675"/>
              <a:gd name="connsiteX6" fmla="*/ 376237 w 2852737"/>
              <a:gd name="connsiteY6" fmla="*/ 23812 h 66675"/>
              <a:gd name="connsiteX7" fmla="*/ 404812 w 2852737"/>
              <a:gd name="connsiteY7" fmla="*/ 33337 h 66675"/>
              <a:gd name="connsiteX8" fmla="*/ 690562 w 2852737"/>
              <a:gd name="connsiteY8" fmla="*/ 23812 h 66675"/>
              <a:gd name="connsiteX9" fmla="*/ 757237 w 2852737"/>
              <a:gd name="connsiteY9" fmla="*/ 14287 h 66675"/>
              <a:gd name="connsiteX10" fmla="*/ 876300 w 2852737"/>
              <a:gd name="connsiteY10" fmla="*/ 19050 h 66675"/>
              <a:gd name="connsiteX11" fmla="*/ 904875 w 2852737"/>
              <a:gd name="connsiteY11" fmla="*/ 28575 h 66675"/>
              <a:gd name="connsiteX12" fmla="*/ 919162 w 2852737"/>
              <a:gd name="connsiteY12" fmla="*/ 33337 h 66675"/>
              <a:gd name="connsiteX13" fmla="*/ 966787 w 2852737"/>
              <a:gd name="connsiteY13" fmla="*/ 38100 h 66675"/>
              <a:gd name="connsiteX14" fmla="*/ 1066800 w 2852737"/>
              <a:gd name="connsiteY14" fmla="*/ 33337 h 66675"/>
              <a:gd name="connsiteX15" fmla="*/ 1209675 w 2852737"/>
              <a:gd name="connsiteY15" fmla="*/ 28575 h 66675"/>
              <a:gd name="connsiteX16" fmla="*/ 1223962 w 2852737"/>
              <a:gd name="connsiteY16" fmla="*/ 23812 h 66675"/>
              <a:gd name="connsiteX17" fmla="*/ 1271587 w 2852737"/>
              <a:gd name="connsiteY17" fmla="*/ 19050 h 66675"/>
              <a:gd name="connsiteX18" fmla="*/ 1395412 w 2852737"/>
              <a:gd name="connsiteY18" fmla="*/ 28575 h 66675"/>
              <a:gd name="connsiteX19" fmla="*/ 1423987 w 2852737"/>
              <a:gd name="connsiteY19" fmla="*/ 38100 h 66675"/>
              <a:gd name="connsiteX20" fmla="*/ 1438275 w 2852737"/>
              <a:gd name="connsiteY20" fmla="*/ 47625 h 66675"/>
              <a:gd name="connsiteX21" fmla="*/ 1481137 w 2852737"/>
              <a:gd name="connsiteY21" fmla="*/ 66675 h 66675"/>
              <a:gd name="connsiteX22" fmla="*/ 1552575 w 2852737"/>
              <a:gd name="connsiteY22" fmla="*/ 61912 h 66675"/>
              <a:gd name="connsiteX23" fmla="*/ 1609725 w 2852737"/>
              <a:gd name="connsiteY23" fmla="*/ 52387 h 66675"/>
              <a:gd name="connsiteX24" fmla="*/ 1643062 w 2852737"/>
              <a:gd name="connsiteY24" fmla="*/ 47625 h 66675"/>
              <a:gd name="connsiteX25" fmla="*/ 1685925 w 2852737"/>
              <a:gd name="connsiteY25" fmla="*/ 38100 h 66675"/>
              <a:gd name="connsiteX26" fmla="*/ 1700212 w 2852737"/>
              <a:gd name="connsiteY26" fmla="*/ 33337 h 66675"/>
              <a:gd name="connsiteX27" fmla="*/ 1733550 w 2852737"/>
              <a:gd name="connsiteY27" fmla="*/ 28575 h 66675"/>
              <a:gd name="connsiteX28" fmla="*/ 1757362 w 2852737"/>
              <a:gd name="connsiteY28" fmla="*/ 23812 h 66675"/>
              <a:gd name="connsiteX29" fmla="*/ 1771650 w 2852737"/>
              <a:gd name="connsiteY29" fmla="*/ 19050 h 66675"/>
              <a:gd name="connsiteX30" fmla="*/ 1881187 w 2852737"/>
              <a:gd name="connsiteY30" fmla="*/ 9525 h 66675"/>
              <a:gd name="connsiteX31" fmla="*/ 2038350 w 2852737"/>
              <a:gd name="connsiteY31" fmla="*/ 14287 h 66675"/>
              <a:gd name="connsiteX32" fmla="*/ 2057400 w 2852737"/>
              <a:gd name="connsiteY32" fmla="*/ 19050 h 66675"/>
              <a:gd name="connsiteX33" fmla="*/ 2105025 w 2852737"/>
              <a:gd name="connsiteY33" fmla="*/ 23812 h 66675"/>
              <a:gd name="connsiteX34" fmla="*/ 2124075 w 2852737"/>
              <a:gd name="connsiteY34" fmla="*/ 28575 h 66675"/>
              <a:gd name="connsiteX35" fmla="*/ 2347912 w 2852737"/>
              <a:gd name="connsiteY35" fmla="*/ 28575 h 66675"/>
              <a:gd name="connsiteX36" fmla="*/ 2600325 w 2852737"/>
              <a:gd name="connsiteY36" fmla="*/ 28575 h 66675"/>
              <a:gd name="connsiteX37" fmla="*/ 2614612 w 2852737"/>
              <a:gd name="connsiteY37" fmla="*/ 33337 h 66675"/>
              <a:gd name="connsiteX38" fmla="*/ 2647950 w 2852737"/>
              <a:gd name="connsiteY38" fmla="*/ 38100 h 66675"/>
              <a:gd name="connsiteX39" fmla="*/ 2676525 w 2852737"/>
              <a:gd name="connsiteY39" fmla="*/ 42862 h 66675"/>
              <a:gd name="connsiteX40" fmla="*/ 2690812 w 2852737"/>
              <a:gd name="connsiteY40" fmla="*/ 47625 h 66675"/>
              <a:gd name="connsiteX41" fmla="*/ 2824162 w 2852737"/>
              <a:gd name="connsiteY41" fmla="*/ 47625 h 66675"/>
              <a:gd name="connsiteX42" fmla="*/ 2852737 w 2852737"/>
              <a:gd name="connsiteY42" fmla="*/ 4286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2737" h="66675">
                <a:moveTo>
                  <a:pt x="0" y="0"/>
                </a:moveTo>
                <a:cubicBezTo>
                  <a:pt x="7937" y="4762"/>
                  <a:pt x="15385" y="10457"/>
                  <a:pt x="23812" y="14287"/>
                </a:cubicBezTo>
                <a:cubicBezTo>
                  <a:pt x="32952" y="18442"/>
                  <a:pt x="52387" y="23812"/>
                  <a:pt x="52387" y="23812"/>
                </a:cubicBezTo>
                <a:lnTo>
                  <a:pt x="123825" y="19050"/>
                </a:lnTo>
                <a:cubicBezTo>
                  <a:pt x="138151" y="17856"/>
                  <a:pt x="152312" y="14287"/>
                  <a:pt x="166687" y="14287"/>
                </a:cubicBezTo>
                <a:cubicBezTo>
                  <a:pt x="228620" y="14287"/>
                  <a:pt x="290512" y="17462"/>
                  <a:pt x="352425" y="19050"/>
                </a:cubicBezTo>
                <a:cubicBezTo>
                  <a:pt x="360362" y="20637"/>
                  <a:pt x="368428" y="21682"/>
                  <a:pt x="376237" y="23812"/>
                </a:cubicBezTo>
                <a:cubicBezTo>
                  <a:pt x="385923" y="26454"/>
                  <a:pt x="404812" y="33337"/>
                  <a:pt x="404812" y="33337"/>
                </a:cubicBezTo>
                <a:cubicBezTo>
                  <a:pt x="500062" y="30162"/>
                  <a:pt x="600148" y="53946"/>
                  <a:pt x="690562" y="23812"/>
                </a:cubicBezTo>
                <a:cubicBezTo>
                  <a:pt x="721485" y="13506"/>
                  <a:pt x="699850" y="19505"/>
                  <a:pt x="757237" y="14287"/>
                </a:cubicBezTo>
                <a:cubicBezTo>
                  <a:pt x="796925" y="15875"/>
                  <a:pt x="836765" y="15224"/>
                  <a:pt x="876300" y="19050"/>
                </a:cubicBezTo>
                <a:cubicBezTo>
                  <a:pt x="886294" y="20017"/>
                  <a:pt x="895350" y="25400"/>
                  <a:pt x="904875" y="28575"/>
                </a:cubicBezTo>
                <a:cubicBezTo>
                  <a:pt x="909637" y="30162"/>
                  <a:pt x="914167" y="32837"/>
                  <a:pt x="919162" y="33337"/>
                </a:cubicBezTo>
                <a:lnTo>
                  <a:pt x="966787" y="38100"/>
                </a:lnTo>
                <a:lnTo>
                  <a:pt x="1066800" y="33337"/>
                </a:lnTo>
                <a:cubicBezTo>
                  <a:pt x="1114415" y="31470"/>
                  <a:pt x="1162111" y="31458"/>
                  <a:pt x="1209675" y="28575"/>
                </a:cubicBezTo>
                <a:cubicBezTo>
                  <a:pt x="1214686" y="28271"/>
                  <a:pt x="1219000" y="24575"/>
                  <a:pt x="1223962" y="23812"/>
                </a:cubicBezTo>
                <a:cubicBezTo>
                  <a:pt x="1239731" y="21386"/>
                  <a:pt x="1255712" y="20637"/>
                  <a:pt x="1271587" y="19050"/>
                </a:cubicBezTo>
                <a:cubicBezTo>
                  <a:pt x="1304388" y="20612"/>
                  <a:pt x="1357135" y="18135"/>
                  <a:pt x="1395412" y="28575"/>
                </a:cubicBezTo>
                <a:cubicBezTo>
                  <a:pt x="1405098" y="31217"/>
                  <a:pt x="1415633" y="32531"/>
                  <a:pt x="1423987" y="38100"/>
                </a:cubicBezTo>
                <a:cubicBezTo>
                  <a:pt x="1428750" y="41275"/>
                  <a:pt x="1433044" y="45300"/>
                  <a:pt x="1438275" y="47625"/>
                </a:cubicBezTo>
                <a:cubicBezTo>
                  <a:pt x="1489279" y="70293"/>
                  <a:pt x="1448805" y="45120"/>
                  <a:pt x="1481137" y="66675"/>
                </a:cubicBezTo>
                <a:cubicBezTo>
                  <a:pt x="1504950" y="65087"/>
                  <a:pt x="1528807" y="64073"/>
                  <a:pt x="1552575" y="61912"/>
                </a:cubicBezTo>
                <a:cubicBezTo>
                  <a:pt x="1586834" y="58798"/>
                  <a:pt x="1580019" y="57338"/>
                  <a:pt x="1609725" y="52387"/>
                </a:cubicBezTo>
                <a:cubicBezTo>
                  <a:pt x="1620797" y="50542"/>
                  <a:pt x="1631950" y="49212"/>
                  <a:pt x="1643062" y="47625"/>
                </a:cubicBezTo>
                <a:cubicBezTo>
                  <a:pt x="1675228" y="36902"/>
                  <a:pt x="1635632" y="49276"/>
                  <a:pt x="1685925" y="38100"/>
                </a:cubicBezTo>
                <a:cubicBezTo>
                  <a:pt x="1690825" y="37011"/>
                  <a:pt x="1695289" y="34322"/>
                  <a:pt x="1700212" y="33337"/>
                </a:cubicBezTo>
                <a:cubicBezTo>
                  <a:pt x="1711219" y="31136"/>
                  <a:pt x="1722477" y="30420"/>
                  <a:pt x="1733550" y="28575"/>
                </a:cubicBezTo>
                <a:cubicBezTo>
                  <a:pt x="1741534" y="27244"/>
                  <a:pt x="1749509" y="25775"/>
                  <a:pt x="1757362" y="23812"/>
                </a:cubicBezTo>
                <a:cubicBezTo>
                  <a:pt x="1762232" y="22594"/>
                  <a:pt x="1766688" y="19813"/>
                  <a:pt x="1771650" y="19050"/>
                </a:cubicBezTo>
                <a:cubicBezTo>
                  <a:pt x="1792130" y="15899"/>
                  <a:pt x="1865304" y="10747"/>
                  <a:pt x="1881187" y="9525"/>
                </a:cubicBezTo>
                <a:cubicBezTo>
                  <a:pt x="1933575" y="11112"/>
                  <a:pt x="1986015" y="11458"/>
                  <a:pt x="2038350" y="14287"/>
                </a:cubicBezTo>
                <a:cubicBezTo>
                  <a:pt x="2044886" y="14640"/>
                  <a:pt x="2050920" y="18124"/>
                  <a:pt x="2057400" y="19050"/>
                </a:cubicBezTo>
                <a:cubicBezTo>
                  <a:pt x="2073194" y="21306"/>
                  <a:pt x="2089150" y="22225"/>
                  <a:pt x="2105025" y="23812"/>
                </a:cubicBezTo>
                <a:cubicBezTo>
                  <a:pt x="2111375" y="25400"/>
                  <a:pt x="2117635" y="27404"/>
                  <a:pt x="2124075" y="28575"/>
                </a:cubicBezTo>
                <a:cubicBezTo>
                  <a:pt x="2202161" y="42773"/>
                  <a:pt x="2248799" y="31053"/>
                  <a:pt x="2347912" y="28575"/>
                </a:cubicBezTo>
                <a:cubicBezTo>
                  <a:pt x="2466779" y="21971"/>
                  <a:pt x="2448454" y="20582"/>
                  <a:pt x="2600325" y="28575"/>
                </a:cubicBezTo>
                <a:cubicBezTo>
                  <a:pt x="2605338" y="28839"/>
                  <a:pt x="2609690" y="32353"/>
                  <a:pt x="2614612" y="33337"/>
                </a:cubicBezTo>
                <a:cubicBezTo>
                  <a:pt x="2625620" y="35539"/>
                  <a:pt x="2636855" y="36393"/>
                  <a:pt x="2647950" y="38100"/>
                </a:cubicBezTo>
                <a:cubicBezTo>
                  <a:pt x="2657494" y="39568"/>
                  <a:pt x="2667000" y="41275"/>
                  <a:pt x="2676525" y="42862"/>
                </a:cubicBezTo>
                <a:cubicBezTo>
                  <a:pt x="2681287" y="44450"/>
                  <a:pt x="2685985" y="46246"/>
                  <a:pt x="2690812" y="47625"/>
                </a:cubicBezTo>
                <a:cubicBezTo>
                  <a:pt x="2740738" y="61890"/>
                  <a:pt x="2738972" y="51174"/>
                  <a:pt x="2824162" y="47625"/>
                </a:cubicBezTo>
                <a:cubicBezTo>
                  <a:pt x="2846292" y="42092"/>
                  <a:pt x="2836667" y="42862"/>
                  <a:pt x="2852737" y="42862"/>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134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Most news is bad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a:t>
            </a:r>
            <a:r>
              <a:rPr lang="en-US" sz="2900" dirty="0">
                <a:solidFill>
                  <a:schemeClr val="tx1">
                    <a:lumMod val="85000"/>
                    <a:lumOff val="15000"/>
                  </a:schemeClr>
                </a:solidFill>
              </a:rPr>
              <a:t>something that just happened or </a:t>
            </a:r>
            <a:r>
              <a:rPr lang="en-US" sz="2900" dirty="0" smtClean="0">
                <a:solidFill>
                  <a:schemeClr val="tx1">
                    <a:lumMod val="85000"/>
                    <a:lumOff val="15000"/>
                  </a:schemeClr>
                </a:solidFill>
              </a:rPr>
              <a:t>is </a:t>
            </a:r>
            <a:r>
              <a:rPr lang="en-US" sz="2900" dirty="0">
                <a:solidFill>
                  <a:schemeClr val="tx1">
                    <a:lumMod val="85000"/>
                    <a:lumOff val="15000"/>
                  </a:schemeClr>
                </a:solidFill>
              </a:rPr>
              <a:t>about to happen</a:t>
            </a: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585613"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t>
            </a:r>
            <a:r>
              <a:rPr lang="en-US" sz="2900" dirty="0" smtClean="0">
                <a:solidFill>
                  <a:schemeClr val="tx1">
                    <a:lumMod val="85000"/>
                    <a:lumOff val="15000"/>
                  </a:schemeClr>
                </a:solidFill>
              </a:rPr>
              <a:t>about something </a:t>
            </a:r>
            <a:r>
              <a:rPr lang="en-US" sz="2900" b="1" dirty="0" smtClean="0">
                <a:solidFill>
                  <a:schemeClr val="tx1">
                    <a:lumMod val="75000"/>
                    <a:lumOff val="25000"/>
                  </a:schemeClr>
                </a:solidFill>
              </a:rPr>
              <a:t>happening in or near our community</a:t>
            </a:r>
            <a:endParaRPr lang="en-US" sz="2900" dirty="0" smtClean="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that </a:t>
            </a:r>
            <a:r>
              <a:rPr lang="en-US" sz="2900" b="1" dirty="0" smtClean="0">
                <a:solidFill>
                  <a:schemeClr val="tx1">
                    <a:lumMod val="75000"/>
                    <a:lumOff val="25000"/>
                  </a:schemeClr>
                </a:solidFill>
              </a:rPr>
              <a:t>shatters assumptions</a:t>
            </a:r>
            <a:endParaRPr lang="en-US" sz="2900" b="1" dirty="0">
              <a:solidFill>
                <a:schemeClr val="tx1">
                  <a:lumMod val="75000"/>
                  <a:lumOff val="25000"/>
                </a:schemeClr>
              </a:solidFill>
            </a:endParaRPr>
          </a:p>
          <a:p>
            <a:pPr>
              <a:spcAft>
                <a:spcPts val="1200"/>
              </a:spcAft>
              <a:buClr>
                <a:srgbClr val="007370"/>
              </a:buClr>
            </a:pPr>
            <a:r>
              <a:rPr lang="en-US" sz="2900" dirty="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celebrities,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flipV="1">
            <a:off x="3814763" y="2487168"/>
            <a:ext cx="6905625" cy="45719"/>
          </a:xfrm>
          <a:custGeom>
            <a:avLst/>
            <a:gdLst>
              <a:gd name="connsiteX0" fmla="*/ 0 w 2852737"/>
              <a:gd name="connsiteY0" fmla="*/ 0 h 66675"/>
              <a:gd name="connsiteX1" fmla="*/ 23812 w 2852737"/>
              <a:gd name="connsiteY1" fmla="*/ 14287 h 66675"/>
              <a:gd name="connsiteX2" fmla="*/ 52387 w 2852737"/>
              <a:gd name="connsiteY2" fmla="*/ 23812 h 66675"/>
              <a:gd name="connsiteX3" fmla="*/ 123825 w 2852737"/>
              <a:gd name="connsiteY3" fmla="*/ 19050 h 66675"/>
              <a:gd name="connsiteX4" fmla="*/ 166687 w 2852737"/>
              <a:gd name="connsiteY4" fmla="*/ 14287 h 66675"/>
              <a:gd name="connsiteX5" fmla="*/ 352425 w 2852737"/>
              <a:gd name="connsiteY5" fmla="*/ 19050 h 66675"/>
              <a:gd name="connsiteX6" fmla="*/ 376237 w 2852737"/>
              <a:gd name="connsiteY6" fmla="*/ 23812 h 66675"/>
              <a:gd name="connsiteX7" fmla="*/ 404812 w 2852737"/>
              <a:gd name="connsiteY7" fmla="*/ 33337 h 66675"/>
              <a:gd name="connsiteX8" fmla="*/ 690562 w 2852737"/>
              <a:gd name="connsiteY8" fmla="*/ 23812 h 66675"/>
              <a:gd name="connsiteX9" fmla="*/ 757237 w 2852737"/>
              <a:gd name="connsiteY9" fmla="*/ 14287 h 66675"/>
              <a:gd name="connsiteX10" fmla="*/ 876300 w 2852737"/>
              <a:gd name="connsiteY10" fmla="*/ 19050 h 66675"/>
              <a:gd name="connsiteX11" fmla="*/ 904875 w 2852737"/>
              <a:gd name="connsiteY11" fmla="*/ 28575 h 66675"/>
              <a:gd name="connsiteX12" fmla="*/ 919162 w 2852737"/>
              <a:gd name="connsiteY12" fmla="*/ 33337 h 66675"/>
              <a:gd name="connsiteX13" fmla="*/ 966787 w 2852737"/>
              <a:gd name="connsiteY13" fmla="*/ 38100 h 66675"/>
              <a:gd name="connsiteX14" fmla="*/ 1066800 w 2852737"/>
              <a:gd name="connsiteY14" fmla="*/ 33337 h 66675"/>
              <a:gd name="connsiteX15" fmla="*/ 1209675 w 2852737"/>
              <a:gd name="connsiteY15" fmla="*/ 28575 h 66675"/>
              <a:gd name="connsiteX16" fmla="*/ 1223962 w 2852737"/>
              <a:gd name="connsiteY16" fmla="*/ 23812 h 66675"/>
              <a:gd name="connsiteX17" fmla="*/ 1271587 w 2852737"/>
              <a:gd name="connsiteY17" fmla="*/ 19050 h 66675"/>
              <a:gd name="connsiteX18" fmla="*/ 1395412 w 2852737"/>
              <a:gd name="connsiteY18" fmla="*/ 28575 h 66675"/>
              <a:gd name="connsiteX19" fmla="*/ 1423987 w 2852737"/>
              <a:gd name="connsiteY19" fmla="*/ 38100 h 66675"/>
              <a:gd name="connsiteX20" fmla="*/ 1438275 w 2852737"/>
              <a:gd name="connsiteY20" fmla="*/ 47625 h 66675"/>
              <a:gd name="connsiteX21" fmla="*/ 1481137 w 2852737"/>
              <a:gd name="connsiteY21" fmla="*/ 66675 h 66675"/>
              <a:gd name="connsiteX22" fmla="*/ 1552575 w 2852737"/>
              <a:gd name="connsiteY22" fmla="*/ 61912 h 66675"/>
              <a:gd name="connsiteX23" fmla="*/ 1609725 w 2852737"/>
              <a:gd name="connsiteY23" fmla="*/ 52387 h 66675"/>
              <a:gd name="connsiteX24" fmla="*/ 1643062 w 2852737"/>
              <a:gd name="connsiteY24" fmla="*/ 47625 h 66675"/>
              <a:gd name="connsiteX25" fmla="*/ 1685925 w 2852737"/>
              <a:gd name="connsiteY25" fmla="*/ 38100 h 66675"/>
              <a:gd name="connsiteX26" fmla="*/ 1700212 w 2852737"/>
              <a:gd name="connsiteY26" fmla="*/ 33337 h 66675"/>
              <a:gd name="connsiteX27" fmla="*/ 1733550 w 2852737"/>
              <a:gd name="connsiteY27" fmla="*/ 28575 h 66675"/>
              <a:gd name="connsiteX28" fmla="*/ 1757362 w 2852737"/>
              <a:gd name="connsiteY28" fmla="*/ 23812 h 66675"/>
              <a:gd name="connsiteX29" fmla="*/ 1771650 w 2852737"/>
              <a:gd name="connsiteY29" fmla="*/ 19050 h 66675"/>
              <a:gd name="connsiteX30" fmla="*/ 1881187 w 2852737"/>
              <a:gd name="connsiteY30" fmla="*/ 9525 h 66675"/>
              <a:gd name="connsiteX31" fmla="*/ 2038350 w 2852737"/>
              <a:gd name="connsiteY31" fmla="*/ 14287 h 66675"/>
              <a:gd name="connsiteX32" fmla="*/ 2057400 w 2852737"/>
              <a:gd name="connsiteY32" fmla="*/ 19050 h 66675"/>
              <a:gd name="connsiteX33" fmla="*/ 2105025 w 2852737"/>
              <a:gd name="connsiteY33" fmla="*/ 23812 h 66675"/>
              <a:gd name="connsiteX34" fmla="*/ 2124075 w 2852737"/>
              <a:gd name="connsiteY34" fmla="*/ 28575 h 66675"/>
              <a:gd name="connsiteX35" fmla="*/ 2347912 w 2852737"/>
              <a:gd name="connsiteY35" fmla="*/ 28575 h 66675"/>
              <a:gd name="connsiteX36" fmla="*/ 2600325 w 2852737"/>
              <a:gd name="connsiteY36" fmla="*/ 28575 h 66675"/>
              <a:gd name="connsiteX37" fmla="*/ 2614612 w 2852737"/>
              <a:gd name="connsiteY37" fmla="*/ 33337 h 66675"/>
              <a:gd name="connsiteX38" fmla="*/ 2647950 w 2852737"/>
              <a:gd name="connsiteY38" fmla="*/ 38100 h 66675"/>
              <a:gd name="connsiteX39" fmla="*/ 2676525 w 2852737"/>
              <a:gd name="connsiteY39" fmla="*/ 42862 h 66675"/>
              <a:gd name="connsiteX40" fmla="*/ 2690812 w 2852737"/>
              <a:gd name="connsiteY40" fmla="*/ 47625 h 66675"/>
              <a:gd name="connsiteX41" fmla="*/ 2824162 w 2852737"/>
              <a:gd name="connsiteY41" fmla="*/ 47625 h 66675"/>
              <a:gd name="connsiteX42" fmla="*/ 2852737 w 2852737"/>
              <a:gd name="connsiteY42" fmla="*/ 4286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2737" h="66675">
                <a:moveTo>
                  <a:pt x="0" y="0"/>
                </a:moveTo>
                <a:cubicBezTo>
                  <a:pt x="7937" y="4762"/>
                  <a:pt x="15385" y="10457"/>
                  <a:pt x="23812" y="14287"/>
                </a:cubicBezTo>
                <a:cubicBezTo>
                  <a:pt x="32952" y="18442"/>
                  <a:pt x="52387" y="23812"/>
                  <a:pt x="52387" y="23812"/>
                </a:cubicBezTo>
                <a:lnTo>
                  <a:pt x="123825" y="19050"/>
                </a:lnTo>
                <a:cubicBezTo>
                  <a:pt x="138151" y="17856"/>
                  <a:pt x="152312" y="14287"/>
                  <a:pt x="166687" y="14287"/>
                </a:cubicBezTo>
                <a:cubicBezTo>
                  <a:pt x="228620" y="14287"/>
                  <a:pt x="290512" y="17462"/>
                  <a:pt x="352425" y="19050"/>
                </a:cubicBezTo>
                <a:cubicBezTo>
                  <a:pt x="360362" y="20637"/>
                  <a:pt x="368428" y="21682"/>
                  <a:pt x="376237" y="23812"/>
                </a:cubicBezTo>
                <a:cubicBezTo>
                  <a:pt x="385923" y="26454"/>
                  <a:pt x="404812" y="33337"/>
                  <a:pt x="404812" y="33337"/>
                </a:cubicBezTo>
                <a:cubicBezTo>
                  <a:pt x="500062" y="30162"/>
                  <a:pt x="600148" y="53946"/>
                  <a:pt x="690562" y="23812"/>
                </a:cubicBezTo>
                <a:cubicBezTo>
                  <a:pt x="721485" y="13506"/>
                  <a:pt x="699850" y="19505"/>
                  <a:pt x="757237" y="14287"/>
                </a:cubicBezTo>
                <a:cubicBezTo>
                  <a:pt x="796925" y="15875"/>
                  <a:pt x="836765" y="15224"/>
                  <a:pt x="876300" y="19050"/>
                </a:cubicBezTo>
                <a:cubicBezTo>
                  <a:pt x="886294" y="20017"/>
                  <a:pt x="895350" y="25400"/>
                  <a:pt x="904875" y="28575"/>
                </a:cubicBezTo>
                <a:cubicBezTo>
                  <a:pt x="909637" y="30162"/>
                  <a:pt x="914167" y="32837"/>
                  <a:pt x="919162" y="33337"/>
                </a:cubicBezTo>
                <a:lnTo>
                  <a:pt x="966787" y="38100"/>
                </a:lnTo>
                <a:lnTo>
                  <a:pt x="1066800" y="33337"/>
                </a:lnTo>
                <a:cubicBezTo>
                  <a:pt x="1114415" y="31470"/>
                  <a:pt x="1162111" y="31458"/>
                  <a:pt x="1209675" y="28575"/>
                </a:cubicBezTo>
                <a:cubicBezTo>
                  <a:pt x="1214686" y="28271"/>
                  <a:pt x="1219000" y="24575"/>
                  <a:pt x="1223962" y="23812"/>
                </a:cubicBezTo>
                <a:cubicBezTo>
                  <a:pt x="1239731" y="21386"/>
                  <a:pt x="1255712" y="20637"/>
                  <a:pt x="1271587" y="19050"/>
                </a:cubicBezTo>
                <a:cubicBezTo>
                  <a:pt x="1304388" y="20612"/>
                  <a:pt x="1357135" y="18135"/>
                  <a:pt x="1395412" y="28575"/>
                </a:cubicBezTo>
                <a:cubicBezTo>
                  <a:pt x="1405098" y="31217"/>
                  <a:pt x="1415633" y="32531"/>
                  <a:pt x="1423987" y="38100"/>
                </a:cubicBezTo>
                <a:cubicBezTo>
                  <a:pt x="1428750" y="41275"/>
                  <a:pt x="1433044" y="45300"/>
                  <a:pt x="1438275" y="47625"/>
                </a:cubicBezTo>
                <a:cubicBezTo>
                  <a:pt x="1489279" y="70293"/>
                  <a:pt x="1448805" y="45120"/>
                  <a:pt x="1481137" y="66675"/>
                </a:cubicBezTo>
                <a:cubicBezTo>
                  <a:pt x="1504950" y="65087"/>
                  <a:pt x="1528807" y="64073"/>
                  <a:pt x="1552575" y="61912"/>
                </a:cubicBezTo>
                <a:cubicBezTo>
                  <a:pt x="1586834" y="58798"/>
                  <a:pt x="1580019" y="57338"/>
                  <a:pt x="1609725" y="52387"/>
                </a:cubicBezTo>
                <a:cubicBezTo>
                  <a:pt x="1620797" y="50542"/>
                  <a:pt x="1631950" y="49212"/>
                  <a:pt x="1643062" y="47625"/>
                </a:cubicBezTo>
                <a:cubicBezTo>
                  <a:pt x="1675228" y="36902"/>
                  <a:pt x="1635632" y="49276"/>
                  <a:pt x="1685925" y="38100"/>
                </a:cubicBezTo>
                <a:cubicBezTo>
                  <a:pt x="1690825" y="37011"/>
                  <a:pt x="1695289" y="34322"/>
                  <a:pt x="1700212" y="33337"/>
                </a:cubicBezTo>
                <a:cubicBezTo>
                  <a:pt x="1711219" y="31136"/>
                  <a:pt x="1722477" y="30420"/>
                  <a:pt x="1733550" y="28575"/>
                </a:cubicBezTo>
                <a:cubicBezTo>
                  <a:pt x="1741534" y="27244"/>
                  <a:pt x="1749509" y="25775"/>
                  <a:pt x="1757362" y="23812"/>
                </a:cubicBezTo>
                <a:cubicBezTo>
                  <a:pt x="1762232" y="22594"/>
                  <a:pt x="1766688" y="19813"/>
                  <a:pt x="1771650" y="19050"/>
                </a:cubicBezTo>
                <a:cubicBezTo>
                  <a:pt x="1792130" y="15899"/>
                  <a:pt x="1865304" y="10747"/>
                  <a:pt x="1881187" y="9525"/>
                </a:cubicBezTo>
                <a:cubicBezTo>
                  <a:pt x="1933575" y="11112"/>
                  <a:pt x="1986015" y="11458"/>
                  <a:pt x="2038350" y="14287"/>
                </a:cubicBezTo>
                <a:cubicBezTo>
                  <a:pt x="2044886" y="14640"/>
                  <a:pt x="2050920" y="18124"/>
                  <a:pt x="2057400" y="19050"/>
                </a:cubicBezTo>
                <a:cubicBezTo>
                  <a:pt x="2073194" y="21306"/>
                  <a:pt x="2089150" y="22225"/>
                  <a:pt x="2105025" y="23812"/>
                </a:cubicBezTo>
                <a:cubicBezTo>
                  <a:pt x="2111375" y="25400"/>
                  <a:pt x="2117635" y="27404"/>
                  <a:pt x="2124075" y="28575"/>
                </a:cubicBezTo>
                <a:cubicBezTo>
                  <a:pt x="2202161" y="42773"/>
                  <a:pt x="2248799" y="31053"/>
                  <a:pt x="2347912" y="28575"/>
                </a:cubicBezTo>
                <a:cubicBezTo>
                  <a:pt x="2466779" y="21971"/>
                  <a:pt x="2448454" y="20582"/>
                  <a:pt x="2600325" y="28575"/>
                </a:cubicBezTo>
                <a:cubicBezTo>
                  <a:pt x="2605338" y="28839"/>
                  <a:pt x="2609690" y="32353"/>
                  <a:pt x="2614612" y="33337"/>
                </a:cubicBezTo>
                <a:cubicBezTo>
                  <a:pt x="2625620" y="35539"/>
                  <a:pt x="2636855" y="36393"/>
                  <a:pt x="2647950" y="38100"/>
                </a:cubicBezTo>
                <a:cubicBezTo>
                  <a:pt x="2657494" y="39568"/>
                  <a:pt x="2667000" y="41275"/>
                  <a:pt x="2676525" y="42862"/>
                </a:cubicBezTo>
                <a:cubicBezTo>
                  <a:pt x="2681287" y="44450"/>
                  <a:pt x="2685985" y="46246"/>
                  <a:pt x="2690812" y="47625"/>
                </a:cubicBezTo>
                <a:cubicBezTo>
                  <a:pt x="2740738" y="61890"/>
                  <a:pt x="2738972" y="51174"/>
                  <a:pt x="2824162" y="47625"/>
                </a:cubicBezTo>
                <a:cubicBezTo>
                  <a:pt x="2846292" y="42092"/>
                  <a:pt x="2836667" y="42862"/>
                  <a:pt x="2852737" y="42862"/>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691424" y="3409906"/>
            <a:ext cx="3860925" cy="2927691"/>
            <a:chOff x="8115472" y="3368605"/>
            <a:chExt cx="3860925" cy="2927691"/>
          </a:xfrm>
        </p:grpSpPr>
        <p:sp>
          <p:nvSpPr>
            <p:cNvPr id="3" name="Rectangle 2"/>
            <p:cNvSpPr/>
            <p:nvPr/>
          </p:nvSpPr>
          <p:spPr>
            <a:xfrm>
              <a:off x="8115472" y="3368605"/>
              <a:ext cx="3860925" cy="29276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055372" y="4844324"/>
              <a:ext cx="2381067" cy="1270151"/>
              <a:chOff x="7990045" y="3945825"/>
              <a:chExt cx="2381067" cy="1270151"/>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0045" y="3946054"/>
                <a:ext cx="1269922" cy="1269922"/>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368" y="3945825"/>
                <a:ext cx="1269922" cy="126992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0284" y="3954093"/>
                <a:ext cx="630828" cy="1261654"/>
              </a:xfrm>
              <a:prstGeom prst="rect">
                <a:avLst/>
              </a:prstGeom>
            </p:spPr>
          </p:pic>
        </p:grpSp>
        <p:sp>
          <p:nvSpPr>
            <p:cNvPr id="15" name="Rectangle 14"/>
            <p:cNvSpPr/>
            <p:nvPr/>
          </p:nvSpPr>
          <p:spPr>
            <a:xfrm>
              <a:off x="8321063" y="3488283"/>
              <a:ext cx="3500788" cy="1200329"/>
            </a:xfrm>
            <a:prstGeom prst="rect">
              <a:avLst/>
            </a:prstGeom>
          </p:spPr>
          <p:txBody>
            <a:bodyPr wrap="square">
              <a:spAutoFit/>
            </a:bodyPr>
            <a:lstStyle/>
            <a:p>
              <a:pPr algn="ctr"/>
              <a:r>
                <a:rPr lang="en-US" sz="2400" b="1" spc="-40" dirty="0" smtClean="0">
                  <a:solidFill>
                    <a:schemeClr val="tx1">
                      <a:lumMod val="85000"/>
                      <a:lumOff val="15000"/>
                    </a:schemeClr>
                  </a:solidFill>
                  <a:latin typeface="Times New Roman" panose="02020603050405020304" pitchFamily="18" charset="0"/>
                  <a:cs typeface="Times New Roman" panose="02020603050405020304" pitchFamily="18" charset="0"/>
                </a:rPr>
                <a:t>3 in 4 children in our county did </a:t>
              </a:r>
              <a:r>
                <a:rPr lang="en-US" sz="2400" b="1" u="sng" spc="-40" dirty="0" smtClean="0">
                  <a:latin typeface="Times New Roman" panose="02020603050405020304" pitchFamily="18" charset="0"/>
                  <a:cs typeface="Times New Roman" panose="02020603050405020304" pitchFamily="18" charset="0"/>
                </a:rPr>
                <a:t>not</a:t>
              </a:r>
              <a:r>
                <a:rPr lang="en-US" sz="2400" b="1" spc="-40" dirty="0" smtClean="0">
                  <a:solidFill>
                    <a:schemeClr val="tx1">
                      <a:lumMod val="85000"/>
                      <a:lumOff val="15000"/>
                    </a:schemeClr>
                  </a:solidFill>
                  <a:latin typeface="Times New Roman" panose="02020603050405020304" pitchFamily="18" charset="0"/>
                  <a:cs typeface="Times New Roman" panose="02020603050405020304" pitchFamily="18" charset="0"/>
                </a:rPr>
                <a:t> receive a dental screening last year</a:t>
              </a:r>
              <a:endParaRPr lang="en-US" sz="2400" b="1" spc="-4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907" y="4852592"/>
              <a:ext cx="1269922" cy="1269922"/>
            </a:xfrm>
            <a:prstGeom prst="rect">
              <a:avLst/>
            </a:prstGeom>
          </p:spPr>
        </p:pic>
      </p:grpSp>
    </p:spTree>
    <p:extLst>
      <p:ext uri="{BB962C8B-B14F-4D97-AF65-F5344CB8AC3E}">
        <p14:creationId xmlns:p14="http://schemas.microsoft.com/office/powerpoint/2010/main" val="755604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402"/>
            <a:ext cx="12192000" cy="6887280"/>
            <a:chOff x="0" y="-9402"/>
            <a:chExt cx="12192000" cy="688728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68" r="9943" b="10952"/>
            <a:stretch/>
          </p:blipFill>
          <p:spPr>
            <a:xfrm>
              <a:off x="0" y="0"/>
              <a:ext cx="12192000" cy="6877878"/>
            </a:xfrm>
            <a:prstGeom prst="rect">
              <a:avLst/>
            </a:prstGeom>
          </p:spPr>
        </p:pic>
        <p:sp>
          <p:nvSpPr>
            <p:cNvPr id="7" name="Rectangle 6"/>
            <p:cNvSpPr/>
            <p:nvPr/>
          </p:nvSpPr>
          <p:spPr>
            <a:xfrm>
              <a:off x="0" y="-9402"/>
              <a:ext cx="1219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073499" y="1207008"/>
            <a:ext cx="7907628" cy="2710648"/>
            <a:chOff x="2096038" y="1439162"/>
            <a:chExt cx="7598535" cy="2710648"/>
          </a:xfrm>
        </p:grpSpPr>
        <p:sp>
          <p:nvSpPr>
            <p:cNvPr id="15" name="Rectangle 3"/>
            <p:cNvSpPr>
              <a:spLocks noChangeArrowheads="1"/>
            </p:cNvSpPr>
            <p:nvPr/>
          </p:nvSpPr>
          <p:spPr bwMode="auto">
            <a:xfrm>
              <a:off x="2946044" y="1439162"/>
              <a:ext cx="6040192"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200" b="1" spc="-80" dirty="0" smtClean="0">
                  <a:solidFill>
                    <a:srgbClr val="1F736B"/>
                  </a:solidFill>
                  <a:latin typeface="+mn-lt"/>
                  <a:ea typeface="Calibri" panose="020F0502020204030204" pitchFamily="34" charset="0"/>
                  <a:cs typeface="Times New Roman" panose="02020603050405020304" pitchFamily="18" charset="0"/>
                </a:rPr>
                <a:t>Putting a face</a:t>
              </a:r>
              <a:endParaRPr kumimoji="0" lang="en-US" altLang="en-US" sz="6200" b="0" i="0" u="none" strike="noStrike" cap="none" spc="-80" normalizeH="0" dirty="0" smtClean="0">
                <a:ln>
                  <a:noFill/>
                </a:ln>
                <a:solidFill>
                  <a:srgbClr val="1F736B"/>
                </a:solidFill>
                <a:effectLst/>
                <a:latin typeface="+mn-lt"/>
              </a:endParaRPr>
            </a:p>
          </p:txBody>
        </p:sp>
        <p:sp>
          <p:nvSpPr>
            <p:cNvPr id="3" name="Rectangle 2"/>
            <p:cNvSpPr/>
            <p:nvPr/>
          </p:nvSpPr>
          <p:spPr>
            <a:xfrm>
              <a:off x="2096038" y="2280410"/>
              <a:ext cx="7598535"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smtClean="0">
                  <a:solidFill>
                    <a:srgbClr val="1F736B"/>
                  </a:solidFill>
                  <a:ea typeface="Calibri" panose="020F0502020204030204" pitchFamily="34" charset="0"/>
                  <a:cs typeface="Times New Roman" panose="02020603050405020304" pitchFamily="18" charset="0"/>
                </a:rPr>
                <a:t>on the issue</a:t>
              </a:r>
              <a:endParaRPr lang="en-US" altLang="en-US" sz="6200" spc="-80" dirty="0">
                <a:solidFill>
                  <a:srgbClr val="1F736B"/>
                </a:solidFill>
              </a:endParaRPr>
            </a:p>
          </p:txBody>
        </p:sp>
        <p:sp>
          <p:nvSpPr>
            <p:cNvPr id="25" name="Rectangle 24"/>
            <p:cNvSpPr/>
            <p:nvPr/>
          </p:nvSpPr>
          <p:spPr>
            <a:xfrm>
              <a:off x="3531592" y="3103370"/>
              <a:ext cx="4853815"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a:solidFill>
                    <a:srgbClr val="1F736B"/>
                  </a:solidFill>
                  <a:ea typeface="Calibri" panose="020F0502020204030204" pitchFamily="34" charset="0"/>
                  <a:cs typeface="Times New Roman" panose="02020603050405020304" pitchFamily="18" charset="0"/>
                </a:rPr>
                <a:t>o</a:t>
              </a:r>
              <a:r>
                <a:rPr lang="en-US" altLang="en-US" sz="6200" b="1" spc="-80" dirty="0" smtClean="0">
                  <a:solidFill>
                    <a:srgbClr val="1F736B"/>
                  </a:solidFill>
                  <a:ea typeface="Calibri" panose="020F0502020204030204" pitchFamily="34" charset="0"/>
                  <a:cs typeface="Times New Roman" panose="02020603050405020304" pitchFamily="18" charset="0"/>
                </a:rPr>
                <a:t>f oral health</a:t>
              </a:r>
              <a:endParaRPr lang="en-US" altLang="en-US" sz="6200" spc="-80" dirty="0">
                <a:solidFill>
                  <a:srgbClr val="1F736B"/>
                </a:solidFill>
              </a:endParaRPr>
            </a:p>
          </p:txBody>
        </p:sp>
      </p:grpSp>
    </p:spTree>
    <p:extLst>
      <p:ext uri="{BB962C8B-B14F-4D97-AF65-F5344CB8AC3E}">
        <p14:creationId xmlns:p14="http://schemas.microsoft.com/office/powerpoint/2010/main" val="180204556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79601"/>
            <a:chOff x="1711431" y="538115"/>
            <a:chExt cx="5182403" cy="5579601"/>
          </a:xfrm>
        </p:grpSpPr>
        <p:grpSp>
          <p:nvGrpSpPr>
            <p:cNvPr id="23" name="Group 22"/>
            <p:cNvGrpSpPr/>
            <p:nvPr/>
          </p:nvGrpSpPr>
          <p:grpSpPr>
            <a:xfrm>
              <a:off x="1711431" y="538115"/>
              <a:ext cx="5182403" cy="5579601"/>
              <a:chOff x="3023988" y="1616299"/>
              <a:chExt cx="5182403" cy="5579601"/>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5796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sp>
        <p:nvSpPr>
          <p:cNvPr id="49" name="Rectangle 48"/>
          <p:cNvSpPr/>
          <p:nvPr/>
        </p:nvSpPr>
        <p:spPr>
          <a:xfrm>
            <a:off x="8412480" y="6385512"/>
            <a:ext cx="3138488" cy="369332"/>
          </a:xfrm>
          <a:prstGeom prst="rect">
            <a:avLst/>
          </a:prstGeom>
        </p:spPr>
        <p:txBody>
          <a:bodyPr wrap="square">
            <a:spAutoFit/>
          </a:bodyPr>
          <a:lstStyle/>
          <a:p>
            <a:r>
              <a:rPr lang="en-US" sz="900" b="0" i="1" dirty="0" smtClean="0">
                <a:solidFill>
                  <a:schemeClr val="tx1">
                    <a:lumMod val="85000"/>
                    <a:lumOff val="15000"/>
                  </a:schemeClr>
                </a:solidFill>
                <a:effectLst/>
                <a:cs typeface="Times New Roman" panose="02020603050405020304" pitchFamily="18" charset="0"/>
              </a:rPr>
              <a:t>(</a:t>
            </a:r>
            <a:r>
              <a:rPr lang="en-US" sz="900" b="1" i="1" dirty="0" smtClean="0">
                <a:solidFill>
                  <a:schemeClr val="tx1">
                    <a:lumMod val="85000"/>
                    <a:lumOff val="15000"/>
                  </a:schemeClr>
                </a:solidFill>
                <a:effectLst/>
                <a:cs typeface="Times New Roman" panose="02020603050405020304" pitchFamily="18" charset="0"/>
              </a:rPr>
              <a:t>Sources: </a:t>
            </a:r>
            <a:r>
              <a:rPr lang="en-US" sz="900" b="0" i="1" dirty="0" smtClean="0">
                <a:solidFill>
                  <a:schemeClr val="tx1">
                    <a:lumMod val="85000"/>
                    <a:lumOff val="15000"/>
                  </a:schemeClr>
                </a:solidFill>
                <a:effectLst/>
                <a:cs typeface="Times New Roman" panose="02020603050405020304" pitchFamily="18" charset="0"/>
              </a:rPr>
              <a:t>Excerpts of articles appearing in NPR, Aug. 11, 2019 and the Washington Post, Sept. 8, 2019.)</a:t>
            </a:r>
            <a:endParaRPr lang="en-US" sz="900" i="1" dirty="0">
              <a:solidFill>
                <a:schemeClr val="tx1">
                  <a:lumMod val="85000"/>
                  <a:lumOff val="15000"/>
                </a:schemeClr>
              </a:solidFill>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175267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26663"/>
            <a:chOff x="1711431" y="538115"/>
            <a:chExt cx="5182403" cy="5526663"/>
          </a:xfrm>
        </p:grpSpPr>
        <p:grpSp>
          <p:nvGrpSpPr>
            <p:cNvPr id="23" name="Group 22"/>
            <p:cNvGrpSpPr/>
            <p:nvPr/>
          </p:nvGrpSpPr>
          <p:grpSpPr>
            <a:xfrm>
              <a:off x="1711431" y="538115"/>
              <a:ext cx="5182403" cy="5526663"/>
              <a:chOff x="3023988" y="1616299"/>
              <a:chExt cx="5182403" cy="5526663"/>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Freeform 46"/>
          <p:cNvSpPr/>
          <p:nvPr/>
        </p:nvSpPr>
        <p:spPr>
          <a:xfrm>
            <a:off x="3824134" y="4681728"/>
            <a:ext cx="1881208" cy="412124"/>
          </a:xfrm>
          <a:custGeom>
            <a:avLst/>
            <a:gdLst>
              <a:gd name="connsiteX0" fmla="*/ 1842571 w 1958481"/>
              <a:gd name="connsiteY0" fmla="*/ 103031 h 412124"/>
              <a:gd name="connsiteX1" fmla="*/ 1778177 w 1958481"/>
              <a:gd name="connsiteY1" fmla="*/ 90152 h 412124"/>
              <a:gd name="connsiteX2" fmla="*/ 1623630 w 1958481"/>
              <a:gd name="connsiteY2" fmla="*/ 64394 h 412124"/>
              <a:gd name="connsiteX3" fmla="*/ 1546357 w 1958481"/>
              <a:gd name="connsiteY3" fmla="*/ 38636 h 412124"/>
              <a:gd name="connsiteX4" fmla="*/ 1507721 w 1958481"/>
              <a:gd name="connsiteY4" fmla="*/ 25757 h 412124"/>
              <a:gd name="connsiteX5" fmla="*/ 1469084 w 1958481"/>
              <a:gd name="connsiteY5" fmla="*/ 0 h 412124"/>
              <a:gd name="connsiteX6" fmla="*/ 889535 w 1958481"/>
              <a:gd name="connsiteY6" fmla="*/ 12879 h 412124"/>
              <a:gd name="connsiteX7" fmla="*/ 812261 w 1958481"/>
              <a:gd name="connsiteY7" fmla="*/ 38636 h 412124"/>
              <a:gd name="connsiteX8" fmla="*/ 696352 w 1958481"/>
              <a:gd name="connsiteY8" fmla="*/ 51515 h 412124"/>
              <a:gd name="connsiteX9" fmla="*/ 413016 w 1958481"/>
              <a:gd name="connsiteY9" fmla="*/ 38636 h 412124"/>
              <a:gd name="connsiteX10" fmla="*/ 348622 w 1958481"/>
              <a:gd name="connsiteY10" fmla="*/ 25757 h 412124"/>
              <a:gd name="connsiteX11" fmla="*/ 219833 w 1958481"/>
              <a:gd name="connsiteY11" fmla="*/ 38636 h 412124"/>
              <a:gd name="connsiteX12" fmla="*/ 168318 w 1958481"/>
              <a:gd name="connsiteY12" fmla="*/ 64394 h 412124"/>
              <a:gd name="connsiteX13" fmla="*/ 129681 w 1958481"/>
              <a:gd name="connsiteY13" fmla="*/ 77273 h 412124"/>
              <a:gd name="connsiteX14" fmla="*/ 52408 w 1958481"/>
              <a:gd name="connsiteY14" fmla="*/ 115910 h 412124"/>
              <a:gd name="connsiteX15" fmla="*/ 892 w 1958481"/>
              <a:gd name="connsiteY15" fmla="*/ 193183 h 412124"/>
              <a:gd name="connsiteX16" fmla="*/ 13771 w 1958481"/>
              <a:gd name="connsiteY16" fmla="*/ 244698 h 412124"/>
              <a:gd name="connsiteX17" fmla="*/ 91044 w 1958481"/>
              <a:gd name="connsiteY17" fmla="*/ 296214 h 412124"/>
              <a:gd name="connsiteX18" fmla="*/ 129681 w 1958481"/>
              <a:gd name="connsiteY18" fmla="*/ 321972 h 412124"/>
              <a:gd name="connsiteX19" fmla="*/ 258470 w 1958481"/>
              <a:gd name="connsiteY19" fmla="*/ 360608 h 412124"/>
              <a:gd name="connsiteX20" fmla="*/ 464532 w 1958481"/>
              <a:gd name="connsiteY20" fmla="*/ 347729 h 412124"/>
              <a:gd name="connsiteX21" fmla="*/ 516047 w 1958481"/>
              <a:gd name="connsiteY21" fmla="*/ 334850 h 412124"/>
              <a:gd name="connsiteX22" fmla="*/ 709230 w 1958481"/>
              <a:gd name="connsiteY22" fmla="*/ 309093 h 412124"/>
              <a:gd name="connsiteX23" fmla="*/ 1159991 w 1958481"/>
              <a:gd name="connsiteY23" fmla="*/ 334850 h 412124"/>
              <a:gd name="connsiteX24" fmla="*/ 1198628 w 1958481"/>
              <a:gd name="connsiteY24" fmla="*/ 347729 h 412124"/>
              <a:gd name="connsiteX25" fmla="*/ 1250143 w 1958481"/>
              <a:gd name="connsiteY25" fmla="*/ 360608 h 412124"/>
              <a:gd name="connsiteX26" fmla="*/ 1391811 w 1958481"/>
              <a:gd name="connsiteY26" fmla="*/ 386366 h 412124"/>
              <a:gd name="connsiteX27" fmla="*/ 1443326 w 1958481"/>
              <a:gd name="connsiteY27" fmla="*/ 399245 h 412124"/>
              <a:gd name="connsiteX28" fmla="*/ 1559236 w 1958481"/>
              <a:gd name="connsiteY28" fmla="*/ 412124 h 412124"/>
              <a:gd name="connsiteX29" fmla="*/ 1855450 w 1958481"/>
              <a:gd name="connsiteY29" fmla="*/ 399245 h 412124"/>
              <a:gd name="connsiteX30" fmla="*/ 1919844 w 1958481"/>
              <a:gd name="connsiteY30" fmla="*/ 334850 h 412124"/>
              <a:gd name="connsiteX31" fmla="*/ 1958481 w 1958481"/>
              <a:gd name="connsiteY31" fmla="*/ 309093 h 412124"/>
              <a:gd name="connsiteX32" fmla="*/ 1919844 w 1958481"/>
              <a:gd name="connsiteY32" fmla="*/ 141667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58481" h="412124">
                <a:moveTo>
                  <a:pt x="1842571" y="103031"/>
                </a:moveTo>
                <a:cubicBezTo>
                  <a:pt x="1821106" y="98738"/>
                  <a:pt x="1799734" y="93956"/>
                  <a:pt x="1778177" y="90152"/>
                </a:cubicBezTo>
                <a:lnTo>
                  <a:pt x="1623630" y="64394"/>
                </a:lnTo>
                <a:lnTo>
                  <a:pt x="1546357" y="38636"/>
                </a:lnTo>
                <a:cubicBezTo>
                  <a:pt x="1533478" y="34343"/>
                  <a:pt x="1519017" y="33287"/>
                  <a:pt x="1507721" y="25757"/>
                </a:cubicBezTo>
                <a:lnTo>
                  <a:pt x="1469084" y="0"/>
                </a:lnTo>
                <a:cubicBezTo>
                  <a:pt x="1275901" y="4293"/>
                  <a:pt x="1082432" y="1532"/>
                  <a:pt x="889535" y="12879"/>
                </a:cubicBezTo>
                <a:cubicBezTo>
                  <a:pt x="862431" y="14473"/>
                  <a:pt x="839246" y="35638"/>
                  <a:pt x="812261" y="38636"/>
                </a:cubicBezTo>
                <a:lnTo>
                  <a:pt x="696352" y="51515"/>
                </a:lnTo>
                <a:cubicBezTo>
                  <a:pt x="601907" y="47222"/>
                  <a:pt x="507301" y="45620"/>
                  <a:pt x="413016" y="38636"/>
                </a:cubicBezTo>
                <a:cubicBezTo>
                  <a:pt x="391186" y="37019"/>
                  <a:pt x="370512" y="25757"/>
                  <a:pt x="348622" y="25757"/>
                </a:cubicBezTo>
                <a:cubicBezTo>
                  <a:pt x="305478" y="25757"/>
                  <a:pt x="262763" y="34343"/>
                  <a:pt x="219833" y="38636"/>
                </a:cubicBezTo>
                <a:cubicBezTo>
                  <a:pt x="202661" y="47222"/>
                  <a:pt x="185964" y="56831"/>
                  <a:pt x="168318" y="64394"/>
                </a:cubicBezTo>
                <a:cubicBezTo>
                  <a:pt x="155840" y="69742"/>
                  <a:pt x="141823" y="71202"/>
                  <a:pt x="129681" y="77273"/>
                </a:cubicBezTo>
                <a:cubicBezTo>
                  <a:pt x="29814" y="127207"/>
                  <a:pt x="149523" y="83537"/>
                  <a:pt x="52408" y="115910"/>
                </a:cubicBezTo>
                <a:cubicBezTo>
                  <a:pt x="35236" y="141668"/>
                  <a:pt x="-6616" y="163150"/>
                  <a:pt x="892" y="193183"/>
                </a:cubicBezTo>
                <a:cubicBezTo>
                  <a:pt x="5185" y="210355"/>
                  <a:pt x="2115" y="231377"/>
                  <a:pt x="13771" y="244698"/>
                </a:cubicBezTo>
                <a:cubicBezTo>
                  <a:pt x="34156" y="267996"/>
                  <a:pt x="65286" y="279042"/>
                  <a:pt x="91044" y="296214"/>
                </a:cubicBezTo>
                <a:cubicBezTo>
                  <a:pt x="103923" y="304800"/>
                  <a:pt x="114997" y="317077"/>
                  <a:pt x="129681" y="321972"/>
                </a:cubicBezTo>
                <a:cubicBezTo>
                  <a:pt x="223746" y="353326"/>
                  <a:pt x="180614" y="341144"/>
                  <a:pt x="258470" y="360608"/>
                </a:cubicBezTo>
                <a:cubicBezTo>
                  <a:pt x="327157" y="356315"/>
                  <a:pt x="396052" y="354577"/>
                  <a:pt x="464532" y="347729"/>
                </a:cubicBezTo>
                <a:cubicBezTo>
                  <a:pt x="482144" y="345968"/>
                  <a:pt x="498691" y="338321"/>
                  <a:pt x="516047" y="334850"/>
                </a:cubicBezTo>
                <a:cubicBezTo>
                  <a:pt x="588296" y="320401"/>
                  <a:pt x="631931" y="317682"/>
                  <a:pt x="709230" y="309093"/>
                </a:cubicBezTo>
                <a:cubicBezTo>
                  <a:pt x="792857" y="312577"/>
                  <a:pt x="1041086" y="317864"/>
                  <a:pt x="1159991" y="334850"/>
                </a:cubicBezTo>
                <a:cubicBezTo>
                  <a:pt x="1173430" y="336770"/>
                  <a:pt x="1185575" y="343999"/>
                  <a:pt x="1198628" y="347729"/>
                </a:cubicBezTo>
                <a:cubicBezTo>
                  <a:pt x="1215647" y="352592"/>
                  <a:pt x="1232864" y="356768"/>
                  <a:pt x="1250143" y="360608"/>
                </a:cubicBezTo>
                <a:cubicBezTo>
                  <a:pt x="1374456" y="388233"/>
                  <a:pt x="1252012" y="358406"/>
                  <a:pt x="1391811" y="386366"/>
                </a:cubicBezTo>
                <a:cubicBezTo>
                  <a:pt x="1409167" y="389837"/>
                  <a:pt x="1425832" y="396554"/>
                  <a:pt x="1443326" y="399245"/>
                </a:cubicBezTo>
                <a:cubicBezTo>
                  <a:pt x="1481748" y="405156"/>
                  <a:pt x="1520599" y="407831"/>
                  <a:pt x="1559236" y="412124"/>
                </a:cubicBezTo>
                <a:cubicBezTo>
                  <a:pt x="1657974" y="407831"/>
                  <a:pt x="1757270" y="410574"/>
                  <a:pt x="1855450" y="399245"/>
                </a:cubicBezTo>
                <a:cubicBezTo>
                  <a:pt x="1894275" y="394765"/>
                  <a:pt x="1898191" y="356503"/>
                  <a:pt x="1919844" y="334850"/>
                </a:cubicBezTo>
                <a:cubicBezTo>
                  <a:pt x="1930789" y="323905"/>
                  <a:pt x="1945602" y="317679"/>
                  <a:pt x="1958481" y="309093"/>
                </a:cubicBezTo>
                <a:cubicBezTo>
                  <a:pt x="1944503" y="155332"/>
                  <a:pt x="1979131" y="200954"/>
                  <a:pt x="1919844" y="14166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412480" y="6385512"/>
            <a:ext cx="3138488" cy="369332"/>
          </a:xfrm>
          <a:prstGeom prst="rect">
            <a:avLst/>
          </a:prstGeom>
        </p:spPr>
        <p:txBody>
          <a:bodyPr wrap="square">
            <a:spAutoFit/>
          </a:bodyPr>
          <a:lstStyle/>
          <a:p>
            <a:r>
              <a:rPr lang="en-US" sz="900" b="0" i="1" dirty="0" smtClean="0">
                <a:solidFill>
                  <a:schemeClr val="tx1">
                    <a:lumMod val="85000"/>
                    <a:lumOff val="15000"/>
                  </a:schemeClr>
                </a:solidFill>
                <a:effectLst/>
                <a:cs typeface="Times New Roman" panose="02020603050405020304" pitchFamily="18" charset="0"/>
              </a:rPr>
              <a:t>(</a:t>
            </a:r>
            <a:r>
              <a:rPr lang="en-US" sz="900" b="1" i="1" dirty="0" smtClean="0">
                <a:solidFill>
                  <a:schemeClr val="tx1">
                    <a:lumMod val="85000"/>
                    <a:lumOff val="15000"/>
                  </a:schemeClr>
                </a:solidFill>
                <a:effectLst/>
                <a:cs typeface="Times New Roman" panose="02020603050405020304" pitchFamily="18" charset="0"/>
              </a:rPr>
              <a:t>Sources: </a:t>
            </a:r>
            <a:r>
              <a:rPr lang="en-US" sz="900" b="0" i="1" dirty="0" smtClean="0">
                <a:solidFill>
                  <a:schemeClr val="tx1">
                    <a:lumMod val="85000"/>
                    <a:lumOff val="15000"/>
                  </a:schemeClr>
                </a:solidFill>
                <a:effectLst/>
                <a:cs typeface="Times New Roman" panose="02020603050405020304" pitchFamily="18" charset="0"/>
              </a:rPr>
              <a:t>Excerpts of articles appearing in NPR, Aug. 11, 2019 and the Washington Post, Sept. 8, 2019.)</a:t>
            </a:r>
            <a:endParaRPr lang="en-US" sz="900" i="1" dirty="0">
              <a:solidFill>
                <a:schemeClr val="tx1">
                  <a:lumMod val="85000"/>
                  <a:lumOff val="15000"/>
                </a:schemeClr>
              </a:solidFill>
            </a:endParaRPr>
          </a:p>
        </p:txBody>
      </p:sp>
    </p:spTree>
    <p:extLst>
      <p:ext uri="{BB962C8B-B14F-4D97-AF65-F5344CB8AC3E}">
        <p14:creationId xmlns:p14="http://schemas.microsoft.com/office/powerpoint/2010/main" val="2889400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26663"/>
            <a:chOff x="1711431" y="538115"/>
            <a:chExt cx="5182403" cy="5526663"/>
          </a:xfrm>
        </p:grpSpPr>
        <p:grpSp>
          <p:nvGrpSpPr>
            <p:cNvPr id="23" name="Group 22"/>
            <p:cNvGrpSpPr/>
            <p:nvPr/>
          </p:nvGrpSpPr>
          <p:grpSpPr>
            <a:xfrm>
              <a:off x="1711431" y="538115"/>
              <a:ext cx="5182403" cy="5526663"/>
              <a:chOff x="3023988" y="1616299"/>
              <a:chExt cx="5182403" cy="5526663"/>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Freeform 46"/>
          <p:cNvSpPr/>
          <p:nvPr/>
        </p:nvSpPr>
        <p:spPr>
          <a:xfrm>
            <a:off x="3824134" y="4681728"/>
            <a:ext cx="1881208" cy="412124"/>
          </a:xfrm>
          <a:custGeom>
            <a:avLst/>
            <a:gdLst>
              <a:gd name="connsiteX0" fmla="*/ 1842571 w 1958481"/>
              <a:gd name="connsiteY0" fmla="*/ 103031 h 412124"/>
              <a:gd name="connsiteX1" fmla="*/ 1778177 w 1958481"/>
              <a:gd name="connsiteY1" fmla="*/ 90152 h 412124"/>
              <a:gd name="connsiteX2" fmla="*/ 1623630 w 1958481"/>
              <a:gd name="connsiteY2" fmla="*/ 64394 h 412124"/>
              <a:gd name="connsiteX3" fmla="*/ 1546357 w 1958481"/>
              <a:gd name="connsiteY3" fmla="*/ 38636 h 412124"/>
              <a:gd name="connsiteX4" fmla="*/ 1507721 w 1958481"/>
              <a:gd name="connsiteY4" fmla="*/ 25757 h 412124"/>
              <a:gd name="connsiteX5" fmla="*/ 1469084 w 1958481"/>
              <a:gd name="connsiteY5" fmla="*/ 0 h 412124"/>
              <a:gd name="connsiteX6" fmla="*/ 889535 w 1958481"/>
              <a:gd name="connsiteY6" fmla="*/ 12879 h 412124"/>
              <a:gd name="connsiteX7" fmla="*/ 812261 w 1958481"/>
              <a:gd name="connsiteY7" fmla="*/ 38636 h 412124"/>
              <a:gd name="connsiteX8" fmla="*/ 696352 w 1958481"/>
              <a:gd name="connsiteY8" fmla="*/ 51515 h 412124"/>
              <a:gd name="connsiteX9" fmla="*/ 413016 w 1958481"/>
              <a:gd name="connsiteY9" fmla="*/ 38636 h 412124"/>
              <a:gd name="connsiteX10" fmla="*/ 348622 w 1958481"/>
              <a:gd name="connsiteY10" fmla="*/ 25757 h 412124"/>
              <a:gd name="connsiteX11" fmla="*/ 219833 w 1958481"/>
              <a:gd name="connsiteY11" fmla="*/ 38636 h 412124"/>
              <a:gd name="connsiteX12" fmla="*/ 168318 w 1958481"/>
              <a:gd name="connsiteY12" fmla="*/ 64394 h 412124"/>
              <a:gd name="connsiteX13" fmla="*/ 129681 w 1958481"/>
              <a:gd name="connsiteY13" fmla="*/ 77273 h 412124"/>
              <a:gd name="connsiteX14" fmla="*/ 52408 w 1958481"/>
              <a:gd name="connsiteY14" fmla="*/ 115910 h 412124"/>
              <a:gd name="connsiteX15" fmla="*/ 892 w 1958481"/>
              <a:gd name="connsiteY15" fmla="*/ 193183 h 412124"/>
              <a:gd name="connsiteX16" fmla="*/ 13771 w 1958481"/>
              <a:gd name="connsiteY16" fmla="*/ 244698 h 412124"/>
              <a:gd name="connsiteX17" fmla="*/ 91044 w 1958481"/>
              <a:gd name="connsiteY17" fmla="*/ 296214 h 412124"/>
              <a:gd name="connsiteX18" fmla="*/ 129681 w 1958481"/>
              <a:gd name="connsiteY18" fmla="*/ 321972 h 412124"/>
              <a:gd name="connsiteX19" fmla="*/ 258470 w 1958481"/>
              <a:gd name="connsiteY19" fmla="*/ 360608 h 412124"/>
              <a:gd name="connsiteX20" fmla="*/ 464532 w 1958481"/>
              <a:gd name="connsiteY20" fmla="*/ 347729 h 412124"/>
              <a:gd name="connsiteX21" fmla="*/ 516047 w 1958481"/>
              <a:gd name="connsiteY21" fmla="*/ 334850 h 412124"/>
              <a:gd name="connsiteX22" fmla="*/ 709230 w 1958481"/>
              <a:gd name="connsiteY22" fmla="*/ 309093 h 412124"/>
              <a:gd name="connsiteX23" fmla="*/ 1159991 w 1958481"/>
              <a:gd name="connsiteY23" fmla="*/ 334850 h 412124"/>
              <a:gd name="connsiteX24" fmla="*/ 1198628 w 1958481"/>
              <a:gd name="connsiteY24" fmla="*/ 347729 h 412124"/>
              <a:gd name="connsiteX25" fmla="*/ 1250143 w 1958481"/>
              <a:gd name="connsiteY25" fmla="*/ 360608 h 412124"/>
              <a:gd name="connsiteX26" fmla="*/ 1391811 w 1958481"/>
              <a:gd name="connsiteY26" fmla="*/ 386366 h 412124"/>
              <a:gd name="connsiteX27" fmla="*/ 1443326 w 1958481"/>
              <a:gd name="connsiteY27" fmla="*/ 399245 h 412124"/>
              <a:gd name="connsiteX28" fmla="*/ 1559236 w 1958481"/>
              <a:gd name="connsiteY28" fmla="*/ 412124 h 412124"/>
              <a:gd name="connsiteX29" fmla="*/ 1855450 w 1958481"/>
              <a:gd name="connsiteY29" fmla="*/ 399245 h 412124"/>
              <a:gd name="connsiteX30" fmla="*/ 1919844 w 1958481"/>
              <a:gd name="connsiteY30" fmla="*/ 334850 h 412124"/>
              <a:gd name="connsiteX31" fmla="*/ 1958481 w 1958481"/>
              <a:gd name="connsiteY31" fmla="*/ 309093 h 412124"/>
              <a:gd name="connsiteX32" fmla="*/ 1919844 w 1958481"/>
              <a:gd name="connsiteY32" fmla="*/ 141667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58481" h="412124">
                <a:moveTo>
                  <a:pt x="1842571" y="103031"/>
                </a:moveTo>
                <a:cubicBezTo>
                  <a:pt x="1821106" y="98738"/>
                  <a:pt x="1799734" y="93956"/>
                  <a:pt x="1778177" y="90152"/>
                </a:cubicBezTo>
                <a:lnTo>
                  <a:pt x="1623630" y="64394"/>
                </a:lnTo>
                <a:lnTo>
                  <a:pt x="1546357" y="38636"/>
                </a:lnTo>
                <a:cubicBezTo>
                  <a:pt x="1533478" y="34343"/>
                  <a:pt x="1519017" y="33287"/>
                  <a:pt x="1507721" y="25757"/>
                </a:cubicBezTo>
                <a:lnTo>
                  <a:pt x="1469084" y="0"/>
                </a:lnTo>
                <a:cubicBezTo>
                  <a:pt x="1275901" y="4293"/>
                  <a:pt x="1082432" y="1532"/>
                  <a:pt x="889535" y="12879"/>
                </a:cubicBezTo>
                <a:cubicBezTo>
                  <a:pt x="862431" y="14473"/>
                  <a:pt x="839246" y="35638"/>
                  <a:pt x="812261" y="38636"/>
                </a:cubicBezTo>
                <a:lnTo>
                  <a:pt x="696352" y="51515"/>
                </a:lnTo>
                <a:cubicBezTo>
                  <a:pt x="601907" y="47222"/>
                  <a:pt x="507301" y="45620"/>
                  <a:pt x="413016" y="38636"/>
                </a:cubicBezTo>
                <a:cubicBezTo>
                  <a:pt x="391186" y="37019"/>
                  <a:pt x="370512" y="25757"/>
                  <a:pt x="348622" y="25757"/>
                </a:cubicBezTo>
                <a:cubicBezTo>
                  <a:pt x="305478" y="25757"/>
                  <a:pt x="262763" y="34343"/>
                  <a:pt x="219833" y="38636"/>
                </a:cubicBezTo>
                <a:cubicBezTo>
                  <a:pt x="202661" y="47222"/>
                  <a:pt x="185964" y="56831"/>
                  <a:pt x="168318" y="64394"/>
                </a:cubicBezTo>
                <a:cubicBezTo>
                  <a:pt x="155840" y="69742"/>
                  <a:pt x="141823" y="71202"/>
                  <a:pt x="129681" y="77273"/>
                </a:cubicBezTo>
                <a:cubicBezTo>
                  <a:pt x="29814" y="127207"/>
                  <a:pt x="149523" y="83537"/>
                  <a:pt x="52408" y="115910"/>
                </a:cubicBezTo>
                <a:cubicBezTo>
                  <a:pt x="35236" y="141668"/>
                  <a:pt x="-6616" y="163150"/>
                  <a:pt x="892" y="193183"/>
                </a:cubicBezTo>
                <a:cubicBezTo>
                  <a:pt x="5185" y="210355"/>
                  <a:pt x="2115" y="231377"/>
                  <a:pt x="13771" y="244698"/>
                </a:cubicBezTo>
                <a:cubicBezTo>
                  <a:pt x="34156" y="267996"/>
                  <a:pt x="65286" y="279042"/>
                  <a:pt x="91044" y="296214"/>
                </a:cubicBezTo>
                <a:cubicBezTo>
                  <a:pt x="103923" y="304800"/>
                  <a:pt x="114997" y="317077"/>
                  <a:pt x="129681" y="321972"/>
                </a:cubicBezTo>
                <a:cubicBezTo>
                  <a:pt x="223746" y="353326"/>
                  <a:pt x="180614" y="341144"/>
                  <a:pt x="258470" y="360608"/>
                </a:cubicBezTo>
                <a:cubicBezTo>
                  <a:pt x="327157" y="356315"/>
                  <a:pt x="396052" y="354577"/>
                  <a:pt x="464532" y="347729"/>
                </a:cubicBezTo>
                <a:cubicBezTo>
                  <a:pt x="482144" y="345968"/>
                  <a:pt x="498691" y="338321"/>
                  <a:pt x="516047" y="334850"/>
                </a:cubicBezTo>
                <a:cubicBezTo>
                  <a:pt x="588296" y="320401"/>
                  <a:pt x="631931" y="317682"/>
                  <a:pt x="709230" y="309093"/>
                </a:cubicBezTo>
                <a:cubicBezTo>
                  <a:pt x="792857" y="312577"/>
                  <a:pt x="1041086" y="317864"/>
                  <a:pt x="1159991" y="334850"/>
                </a:cubicBezTo>
                <a:cubicBezTo>
                  <a:pt x="1173430" y="336770"/>
                  <a:pt x="1185575" y="343999"/>
                  <a:pt x="1198628" y="347729"/>
                </a:cubicBezTo>
                <a:cubicBezTo>
                  <a:pt x="1215647" y="352592"/>
                  <a:pt x="1232864" y="356768"/>
                  <a:pt x="1250143" y="360608"/>
                </a:cubicBezTo>
                <a:cubicBezTo>
                  <a:pt x="1374456" y="388233"/>
                  <a:pt x="1252012" y="358406"/>
                  <a:pt x="1391811" y="386366"/>
                </a:cubicBezTo>
                <a:cubicBezTo>
                  <a:pt x="1409167" y="389837"/>
                  <a:pt x="1425832" y="396554"/>
                  <a:pt x="1443326" y="399245"/>
                </a:cubicBezTo>
                <a:cubicBezTo>
                  <a:pt x="1481748" y="405156"/>
                  <a:pt x="1520599" y="407831"/>
                  <a:pt x="1559236" y="412124"/>
                </a:cubicBezTo>
                <a:cubicBezTo>
                  <a:pt x="1657974" y="407831"/>
                  <a:pt x="1757270" y="410574"/>
                  <a:pt x="1855450" y="399245"/>
                </a:cubicBezTo>
                <a:cubicBezTo>
                  <a:pt x="1894275" y="394765"/>
                  <a:pt x="1898191" y="356503"/>
                  <a:pt x="1919844" y="334850"/>
                </a:cubicBezTo>
                <a:cubicBezTo>
                  <a:pt x="1930789" y="323905"/>
                  <a:pt x="1945602" y="317679"/>
                  <a:pt x="1958481" y="309093"/>
                </a:cubicBezTo>
                <a:cubicBezTo>
                  <a:pt x="1944503" y="155332"/>
                  <a:pt x="1979131" y="200954"/>
                  <a:pt x="1919844" y="14166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387144" y="5434798"/>
            <a:ext cx="1584101" cy="360695"/>
          </a:xfrm>
          <a:custGeom>
            <a:avLst/>
            <a:gdLst>
              <a:gd name="connsiteX0" fmla="*/ 90152 w 1584101"/>
              <a:gd name="connsiteY0" fmla="*/ 87 h 399332"/>
              <a:gd name="connsiteX1" fmla="*/ 64394 w 1584101"/>
              <a:gd name="connsiteY1" fmla="*/ 64481 h 399332"/>
              <a:gd name="connsiteX2" fmla="*/ 0 w 1584101"/>
              <a:gd name="connsiteY2" fmla="*/ 180391 h 399332"/>
              <a:gd name="connsiteX3" fmla="*/ 12879 w 1584101"/>
              <a:gd name="connsiteY3" fmla="*/ 309179 h 399332"/>
              <a:gd name="connsiteX4" fmla="*/ 25757 w 1584101"/>
              <a:gd name="connsiteY4" fmla="*/ 347816 h 399332"/>
              <a:gd name="connsiteX5" fmla="*/ 64394 w 1584101"/>
              <a:gd name="connsiteY5" fmla="*/ 360695 h 399332"/>
              <a:gd name="connsiteX6" fmla="*/ 141667 w 1584101"/>
              <a:gd name="connsiteY6" fmla="*/ 399332 h 399332"/>
              <a:gd name="connsiteX7" fmla="*/ 334850 w 1584101"/>
              <a:gd name="connsiteY7" fmla="*/ 386453 h 399332"/>
              <a:gd name="connsiteX8" fmla="*/ 412124 w 1584101"/>
              <a:gd name="connsiteY8" fmla="*/ 360695 h 399332"/>
              <a:gd name="connsiteX9" fmla="*/ 553791 w 1584101"/>
              <a:gd name="connsiteY9" fmla="*/ 334937 h 399332"/>
              <a:gd name="connsiteX10" fmla="*/ 1442433 w 1584101"/>
              <a:gd name="connsiteY10" fmla="*/ 322058 h 399332"/>
              <a:gd name="connsiteX11" fmla="*/ 1532586 w 1584101"/>
              <a:gd name="connsiteY11" fmla="*/ 257664 h 399332"/>
              <a:gd name="connsiteX12" fmla="*/ 1558343 w 1584101"/>
              <a:gd name="connsiteY12" fmla="*/ 219027 h 399332"/>
              <a:gd name="connsiteX13" fmla="*/ 1584101 w 1584101"/>
              <a:gd name="connsiteY13" fmla="*/ 141754 h 399332"/>
              <a:gd name="connsiteX14" fmla="*/ 1545464 w 1584101"/>
              <a:gd name="connsiteY14" fmla="*/ 64481 h 399332"/>
              <a:gd name="connsiteX15" fmla="*/ 1506828 w 1584101"/>
              <a:gd name="connsiteY15" fmla="*/ 51602 h 399332"/>
              <a:gd name="connsiteX16" fmla="*/ 1468191 w 1584101"/>
              <a:gd name="connsiteY16" fmla="*/ 25844 h 399332"/>
              <a:gd name="connsiteX17" fmla="*/ 1429555 w 1584101"/>
              <a:gd name="connsiteY17" fmla="*/ 12965 h 399332"/>
              <a:gd name="connsiteX18" fmla="*/ 1159098 w 1584101"/>
              <a:gd name="connsiteY18" fmla="*/ 87 h 399332"/>
              <a:gd name="connsiteX19" fmla="*/ 695459 w 1584101"/>
              <a:gd name="connsiteY19" fmla="*/ 12965 h 399332"/>
              <a:gd name="connsiteX20" fmla="*/ 553791 w 1584101"/>
              <a:gd name="connsiteY20" fmla="*/ 25844 h 399332"/>
              <a:gd name="connsiteX21" fmla="*/ 489397 w 1584101"/>
              <a:gd name="connsiteY21" fmla="*/ 38723 h 399332"/>
              <a:gd name="connsiteX22" fmla="*/ 399245 w 1584101"/>
              <a:gd name="connsiteY22" fmla="*/ 51602 h 399332"/>
              <a:gd name="connsiteX23" fmla="*/ 90152 w 1584101"/>
              <a:gd name="connsiteY23" fmla="*/ 87 h 3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101" h="399332">
                <a:moveTo>
                  <a:pt x="90152" y="87"/>
                </a:moveTo>
                <a:cubicBezTo>
                  <a:pt x="34344" y="2233"/>
                  <a:pt x="75464" y="44186"/>
                  <a:pt x="64394" y="64481"/>
                </a:cubicBezTo>
                <a:cubicBezTo>
                  <a:pt x="-11521" y="203658"/>
                  <a:pt x="30066" y="90192"/>
                  <a:pt x="0" y="180391"/>
                </a:cubicBezTo>
                <a:cubicBezTo>
                  <a:pt x="4293" y="223320"/>
                  <a:pt x="6319" y="266537"/>
                  <a:pt x="12879" y="309179"/>
                </a:cubicBezTo>
                <a:cubicBezTo>
                  <a:pt x="14943" y="322597"/>
                  <a:pt x="16158" y="338217"/>
                  <a:pt x="25757" y="347816"/>
                </a:cubicBezTo>
                <a:cubicBezTo>
                  <a:pt x="35356" y="357416"/>
                  <a:pt x="52252" y="354624"/>
                  <a:pt x="64394" y="360695"/>
                </a:cubicBezTo>
                <a:cubicBezTo>
                  <a:pt x="164261" y="410629"/>
                  <a:pt x="44552" y="366959"/>
                  <a:pt x="141667" y="399332"/>
                </a:cubicBezTo>
                <a:cubicBezTo>
                  <a:pt x="206061" y="395039"/>
                  <a:pt x="270961" y="395580"/>
                  <a:pt x="334850" y="386453"/>
                </a:cubicBezTo>
                <a:cubicBezTo>
                  <a:pt x="361728" y="382613"/>
                  <a:pt x="386366" y="369281"/>
                  <a:pt x="412124" y="360695"/>
                </a:cubicBezTo>
                <a:cubicBezTo>
                  <a:pt x="468874" y="341778"/>
                  <a:pt x="474821" y="336988"/>
                  <a:pt x="553791" y="334937"/>
                </a:cubicBezTo>
                <a:cubicBezTo>
                  <a:pt x="849936" y="327245"/>
                  <a:pt x="1146219" y="326351"/>
                  <a:pt x="1442433" y="322058"/>
                </a:cubicBezTo>
                <a:cubicBezTo>
                  <a:pt x="1558342" y="283423"/>
                  <a:pt x="1498243" y="326351"/>
                  <a:pt x="1532586" y="257664"/>
                </a:cubicBezTo>
                <a:cubicBezTo>
                  <a:pt x="1539508" y="243820"/>
                  <a:pt x="1552057" y="233171"/>
                  <a:pt x="1558343" y="219027"/>
                </a:cubicBezTo>
                <a:cubicBezTo>
                  <a:pt x="1569370" y="194216"/>
                  <a:pt x="1584101" y="141754"/>
                  <a:pt x="1584101" y="141754"/>
                </a:cubicBezTo>
                <a:cubicBezTo>
                  <a:pt x="1575617" y="116301"/>
                  <a:pt x="1568161" y="82639"/>
                  <a:pt x="1545464" y="64481"/>
                </a:cubicBezTo>
                <a:cubicBezTo>
                  <a:pt x="1534863" y="56001"/>
                  <a:pt x="1518970" y="57673"/>
                  <a:pt x="1506828" y="51602"/>
                </a:cubicBezTo>
                <a:cubicBezTo>
                  <a:pt x="1492984" y="44680"/>
                  <a:pt x="1482035" y="32766"/>
                  <a:pt x="1468191" y="25844"/>
                </a:cubicBezTo>
                <a:cubicBezTo>
                  <a:pt x="1456049" y="19773"/>
                  <a:pt x="1443083" y="14092"/>
                  <a:pt x="1429555" y="12965"/>
                </a:cubicBezTo>
                <a:cubicBezTo>
                  <a:pt x="1339612" y="5470"/>
                  <a:pt x="1249250" y="4380"/>
                  <a:pt x="1159098" y="87"/>
                </a:cubicBezTo>
                <a:lnTo>
                  <a:pt x="695459" y="12965"/>
                </a:lnTo>
                <a:cubicBezTo>
                  <a:pt x="648084" y="14981"/>
                  <a:pt x="600842" y="19963"/>
                  <a:pt x="553791" y="25844"/>
                </a:cubicBezTo>
                <a:cubicBezTo>
                  <a:pt x="532070" y="28559"/>
                  <a:pt x="510989" y="35124"/>
                  <a:pt x="489397" y="38723"/>
                </a:cubicBezTo>
                <a:cubicBezTo>
                  <a:pt x="459454" y="43714"/>
                  <a:pt x="429296" y="47309"/>
                  <a:pt x="399245" y="51602"/>
                </a:cubicBezTo>
                <a:cubicBezTo>
                  <a:pt x="180403" y="35970"/>
                  <a:pt x="145960" y="-2059"/>
                  <a:pt x="90152" y="87"/>
                </a:cubicBezTo>
                <a:close/>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412480" y="6385512"/>
            <a:ext cx="3138488" cy="369332"/>
          </a:xfrm>
          <a:prstGeom prst="rect">
            <a:avLst/>
          </a:prstGeom>
        </p:spPr>
        <p:txBody>
          <a:bodyPr wrap="square">
            <a:spAutoFit/>
          </a:bodyPr>
          <a:lstStyle/>
          <a:p>
            <a:r>
              <a:rPr lang="en-US" sz="900" b="0" i="1" dirty="0" smtClean="0">
                <a:solidFill>
                  <a:schemeClr val="tx1">
                    <a:lumMod val="85000"/>
                    <a:lumOff val="15000"/>
                  </a:schemeClr>
                </a:solidFill>
                <a:effectLst/>
                <a:cs typeface="Times New Roman" panose="02020603050405020304" pitchFamily="18" charset="0"/>
              </a:rPr>
              <a:t>(</a:t>
            </a:r>
            <a:r>
              <a:rPr lang="en-US" sz="900" b="1" i="1" dirty="0" smtClean="0">
                <a:solidFill>
                  <a:schemeClr val="tx1">
                    <a:lumMod val="85000"/>
                    <a:lumOff val="15000"/>
                  </a:schemeClr>
                </a:solidFill>
                <a:effectLst/>
                <a:cs typeface="Times New Roman" panose="02020603050405020304" pitchFamily="18" charset="0"/>
              </a:rPr>
              <a:t>Sources: </a:t>
            </a:r>
            <a:r>
              <a:rPr lang="en-US" sz="900" b="0" i="1" dirty="0" smtClean="0">
                <a:solidFill>
                  <a:schemeClr val="tx1">
                    <a:lumMod val="85000"/>
                    <a:lumOff val="15000"/>
                  </a:schemeClr>
                </a:solidFill>
                <a:effectLst/>
                <a:cs typeface="Times New Roman" panose="02020603050405020304" pitchFamily="18" charset="0"/>
              </a:rPr>
              <a:t>Excerpts of articles appearing in NPR, Aug. 11, 2019 and the Washington Post, Sept. 8, 2019.)</a:t>
            </a:r>
            <a:endParaRPr lang="en-US" sz="900" i="1" dirty="0">
              <a:solidFill>
                <a:schemeClr val="tx1">
                  <a:lumMod val="85000"/>
                  <a:lumOff val="15000"/>
                </a:schemeClr>
              </a:solidFill>
            </a:endParaRPr>
          </a:p>
        </p:txBody>
      </p:sp>
    </p:spTree>
    <p:extLst>
      <p:ext uri="{BB962C8B-B14F-4D97-AF65-F5344CB8AC3E}">
        <p14:creationId xmlns:p14="http://schemas.microsoft.com/office/powerpoint/2010/main" val="1941348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26663"/>
            <a:chOff x="1711431" y="538115"/>
            <a:chExt cx="5182403" cy="5526663"/>
          </a:xfrm>
        </p:grpSpPr>
        <p:grpSp>
          <p:nvGrpSpPr>
            <p:cNvPr id="23" name="Group 22"/>
            <p:cNvGrpSpPr/>
            <p:nvPr/>
          </p:nvGrpSpPr>
          <p:grpSpPr>
            <a:xfrm>
              <a:off x="1711431" y="538115"/>
              <a:ext cx="5182403" cy="5526663"/>
              <a:chOff x="3023988" y="1616299"/>
              <a:chExt cx="5182403" cy="5526663"/>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373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grpSp>
        <p:nvGrpSpPr>
          <p:cNvPr id="14" name="Group 13"/>
          <p:cNvGrpSpPr/>
          <p:nvPr/>
        </p:nvGrpSpPr>
        <p:grpSpPr>
          <a:xfrm>
            <a:off x="6780608" y="1554377"/>
            <a:ext cx="4606042" cy="5291552"/>
            <a:chOff x="7572776" y="1404585"/>
            <a:chExt cx="4606042" cy="5291552"/>
          </a:xfrm>
        </p:grpSpPr>
        <p:sp>
          <p:nvSpPr>
            <p:cNvPr id="30" name="Rectangle 29"/>
            <p:cNvSpPr/>
            <p:nvPr/>
          </p:nvSpPr>
          <p:spPr>
            <a:xfrm>
              <a:off x="7572776" y="1412211"/>
              <a:ext cx="4606042" cy="5283926"/>
            </a:xfrm>
            <a:prstGeom prst="rect">
              <a:avLst/>
            </a:prstGeom>
            <a:solidFill>
              <a:schemeClr val="bg1"/>
            </a:solidFill>
            <a:ln>
              <a:noFill/>
            </a:ln>
            <a:effectLst>
              <a:outerShdw blurRad="889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572776" y="1412211"/>
              <a:ext cx="0" cy="52808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178818" y="1404585"/>
              <a:ext cx="0" cy="52200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72776" y="1412211"/>
              <a:ext cx="46060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40203" y="2398457"/>
              <a:ext cx="4431238" cy="1031051"/>
            </a:xfrm>
            <a:prstGeom prst="rect">
              <a:avLst/>
            </a:prstGeom>
          </p:spPr>
          <p:txBody>
            <a:bodyPr wrap="square">
              <a:spAutoFit/>
            </a:bodyPr>
            <a:lstStyle/>
            <a:p>
              <a:r>
                <a:rPr lang="en-US" altLang="en-US" sz="3050" spc="-50" dirty="0" smtClean="0">
                  <a:solidFill>
                    <a:schemeClr val="tx1">
                      <a:lumMod val="85000"/>
                      <a:lumOff val="15000"/>
                    </a:schemeClr>
                  </a:solidFill>
                  <a:latin typeface="Georgia" panose="02040502050405020303" pitchFamily="18" charset="0"/>
                </a:rPr>
                <a:t>Insured and uninsured line up at free care clinic</a:t>
              </a:r>
              <a:endParaRPr lang="en-US" sz="3050" spc="-50" dirty="0">
                <a:solidFill>
                  <a:schemeClr val="tx1">
                    <a:lumMod val="85000"/>
                    <a:lumOff val="15000"/>
                  </a:schemeClr>
                </a:solidFill>
                <a:latin typeface="Georgia" panose="0204050205040502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1570450"/>
              <a:ext cx="3890360" cy="596184"/>
            </a:xfrm>
            <a:prstGeom prst="rect">
              <a:avLst/>
            </a:prstGeom>
          </p:spPr>
        </p:pic>
        <p:sp>
          <p:nvSpPr>
            <p:cNvPr id="6" name="Rectangle 5"/>
            <p:cNvSpPr/>
            <p:nvPr/>
          </p:nvSpPr>
          <p:spPr>
            <a:xfrm>
              <a:off x="7740204" y="3450017"/>
              <a:ext cx="4253014" cy="3193182"/>
            </a:xfrm>
            <a:prstGeom prst="rect">
              <a:avLst/>
            </a:prstGeom>
          </p:spPr>
          <p:txBody>
            <a:bodyPr wrap="square">
              <a:spAutoFit/>
            </a:bodyPr>
            <a:lstStyle/>
            <a:p>
              <a:pPr algn="just"/>
              <a:r>
                <a:rPr lang="en-US" altLang="en-US" sz="1550" spc="-40" dirty="0" smtClean="0">
                  <a:solidFill>
                    <a:schemeClr val="tx1">
                      <a:lumMod val="85000"/>
                      <a:lumOff val="15000"/>
                    </a:schemeClr>
                  </a:solidFill>
                  <a:latin typeface="Georgia" panose="02040502050405020303" pitchFamily="18" charset="0"/>
                </a:rPr>
                <a:t>BALTIMORE – As the sun rose Saturday, Deloros Connolly stood in line outside a public school here clutching a numbered ticket. Connolly, 61, who has health insurance, was waiting to enter a clinic offering free medical and dental care.</a:t>
              </a:r>
            </a:p>
            <a:p>
              <a:pPr algn="just"/>
              <a:r>
                <a:rPr lang="en-US" sz="1550" spc="-40" dirty="0" smtClean="0">
                  <a:solidFill>
                    <a:schemeClr val="tx1">
                      <a:lumMod val="85000"/>
                      <a:lumOff val="15000"/>
                    </a:schemeClr>
                  </a:solidFill>
                  <a:latin typeface="Georgia" panose="02040502050405020303" pitchFamily="18" charset="0"/>
                </a:rPr>
                <a:t>      “She’s playing with me now,” Connolly said, fidgeting as a uniformed woman at the entrance to Pimlico Elementary &amp; Middle School repeatedly called out No. 92 in English and Spanish. Connolly was No. 93.</a:t>
              </a:r>
            </a:p>
            <a:p>
              <a:pPr algn="just"/>
              <a:r>
                <a:rPr lang="en-US" sz="1550" spc="-40" dirty="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      Dental care was dropped from her Medicaid coverage  this  year,  Connolly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said,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and </a:t>
              </a:r>
              <a:r>
                <a:rPr lang="en-US" sz="45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her  plan</a:t>
              </a:r>
              <a:endParaRPr lang="en-US" sz="1550" dirty="0">
                <a:solidFill>
                  <a:schemeClr val="tx1">
                    <a:lumMod val="85000"/>
                    <a:lumOff val="15000"/>
                  </a:schemeClr>
                </a:solidFill>
              </a:endParaRPr>
            </a:p>
          </p:txBody>
        </p:sp>
        <p:cxnSp>
          <p:nvCxnSpPr>
            <p:cNvPr id="13" name="Straight Connector 12"/>
            <p:cNvCxnSpPr/>
            <p:nvPr/>
          </p:nvCxnSpPr>
          <p:spPr>
            <a:xfrm>
              <a:off x="7833968" y="2269665"/>
              <a:ext cx="408365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8193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402"/>
            <a:ext cx="12192000" cy="6887280"/>
            <a:chOff x="0" y="-9402"/>
            <a:chExt cx="12192000" cy="688728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68" r="9943" b="10952"/>
            <a:stretch/>
          </p:blipFill>
          <p:spPr>
            <a:xfrm>
              <a:off x="0" y="0"/>
              <a:ext cx="12192000" cy="6877878"/>
            </a:xfrm>
            <a:prstGeom prst="rect">
              <a:avLst/>
            </a:prstGeom>
          </p:spPr>
        </p:pic>
        <p:sp>
          <p:nvSpPr>
            <p:cNvPr id="7" name="Rectangle 6"/>
            <p:cNvSpPr/>
            <p:nvPr/>
          </p:nvSpPr>
          <p:spPr>
            <a:xfrm>
              <a:off x="0" y="-9402"/>
              <a:ext cx="1219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829132" y="1280160"/>
            <a:ext cx="4533735" cy="2765512"/>
            <a:chOff x="3851671" y="1430018"/>
            <a:chExt cx="4533735" cy="2765512"/>
          </a:xfrm>
        </p:grpSpPr>
        <p:sp>
          <p:nvSpPr>
            <p:cNvPr id="15" name="Rectangle 3"/>
            <p:cNvSpPr>
              <a:spLocks noChangeArrowheads="1"/>
            </p:cNvSpPr>
            <p:nvPr/>
          </p:nvSpPr>
          <p:spPr bwMode="auto">
            <a:xfrm>
              <a:off x="4141363" y="1430018"/>
              <a:ext cx="3909274"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200" b="1" spc="-80" dirty="0" smtClean="0">
                  <a:solidFill>
                    <a:srgbClr val="1F736B"/>
                  </a:solidFill>
                  <a:latin typeface="+mn-lt"/>
                  <a:ea typeface="Calibri" panose="020F0502020204030204" pitchFamily="34" charset="0"/>
                  <a:cs typeface="Times New Roman" panose="02020603050405020304" pitchFamily="18" charset="0"/>
                </a:rPr>
                <a:t>Laying the</a:t>
              </a:r>
              <a:endParaRPr kumimoji="0" lang="en-US" altLang="en-US" sz="6200" b="0" i="0" u="none" strike="noStrike" cap="none" spc="-80" normalizeH="0" dirty="0" smtClean="0">
                <a:ln>
                  <a:noFill/>
                </a:ln>
                <a:solidFill>
                  <a:srgbClr val="1F736B"/>
                </a:solidFill>
                <a:effectLst/>
                <a:latin typeface="+mn-lt"/>
              </a:endParaRPr>
            </a:p>
          </p:txBody>
        </p:sp>
        <p:sp>
          <p:nvSpPr>
            <p:cNvPr id="3" name="Rectangle 2"/>
            <p:cNvSpPr/>
            <p:nvPr/>
          </p:nvSpPr>
          <p:spPr>
            <a:xfrm>
              <a:off x="3851671" y="2316986"/>
              <a:ext cx="4488658"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a:solidFill>
                    <a:srgbClr val="1F736B"/>
                  </a:solidFill>
                  <a:ea typeface="Calibri" panose="020F0502020204030204" pitchFamily="34" charset="0"/>
                  <a:cs typeface="Times New Roman" panose="02020603050405020304" pitchFamily="18" charset="0"/>
                </a:rPr>
                <a:t>groundwork</a:t>
              </a:r>
              <a:endParaRPr lang="en-US" altLang="en-US" sz="6200" spc="-80" dirty="0">
                <a:solidFill>
                  <a:srgbClr val="1F736B"/>
                </a:solidFill>
              </a:endParaRPr>
            </a:p>
          </p:txBody>
        </p:sp>
        <p:sp>
          <p:nvSpPr>
            <p:cNvPr id="25" name="Rectangle 24"/>
            <p:cNvSpPr/>
            <p:nvPr/>
          </p:nvSpPr>
          <p:spPr>
            <a:xfrm>
              <a:off x="3896748" y="3149090"/>
              <a:ext cx="4488658"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a:solidFill>
                    <a:srgbClr val="1F736B"/>
                  </a:solidFill>
                  <a:ea typeface="Calibri" panose="020F0502020204030204" pitchFamily="34" charset="0"/>
                  <a:cs typeface="Times New Roman" panose="02020603050405020304" pitchFamily="18" charset="0"/>
                </a:rPr>
                <a:t>f</a:t>
              </a:r>
              <a:r>
                <a:rPr lang="en-US" altLang="en-US" sz="6200" b="1" spc="-80" dirty="0" smtClean="0">
                  <a:solidFill>
                    <a:srgbClr val="1F736B"/>
                  </a:solidFill>
                  <a:ea typeface="Calibri" panose="020F0502020204030204" pitchFamily="34" charset="0"/>
                  <a:cs typeface="Times New Roman" panose="02020603050405020304" pitchFamily="18" charset="0"/>
                </a:rPr>
                <a:t>or success</a:t>
              </a:r>
              <a:endParaRPr lang="en-US" altLang="en-US" sz="6200" spc="-80" dirty="0">
                <a:solidFill>
                  <a:srgbClr val="1F736B"/>
                </a:solidFill>
              </a:endParaRPr>
            </a:p>
          </p:txBody>
        </p:sp>
      </p:grpSp>
    </p:spTree>
    <p:extLst>
      <p:ext uri="{BB962C8B-B14F-4D97-AF65-F5344CB8AC3E}">
        <p14:creationId xmlns:p14="http://schemas.microsoft.com/office/powerpoint/2010/main" val="6508162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26663"/>
            <a:chOff x="1711431" y="538115"/>
            <a:chExt cx="5182403" cy="5526663"/>
          </a:xfrm>
        </p:grpSpPr>
        <p:grpSp>
          <p:nvGrpSpPr>
            <p:cNvPr id="23" name="Group 22"/>
            <p:cNvGrpSpPr/>
            <p:nvPr/>
          </p:nvGrpSpPr>
          <p:grpSpPr>
            <a:xfrm>
              <a:off x="1711431" y="538115"/>
              <a:ext cx="5182403" cy="5526663"/>
              <a:chOff x="3023988" y="1616299"/>
              <a:chExt cx="5182403" cy="5526663"/>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373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grpSp>
        <p:nvGrpSpPr>
          <p:cNvPr id="14" name="Group 13"/>
          <p:cNvGrpSpPr/>
          <p:nvPr/>
        </p:nvGrpSpPr>
        <p:grpSpPr>
          <a:xfrm>
            <a:off x="6780608" y="1554377"/>
            <a:ext cx="4606042" cy="5291552"/>
            <a:chOff x="7572776" y="1404585"/>
            <a:chExt cx="4606042" cy="5291552"/>
          </a:xfrm>
        </p:grpSpPr>
        <p:sp>
          <p:nvSpPr>
            <p:cNvPr id="30" name="Rectangle 29"/>
            <p:cNvSpPr/>
            <p:nvPr/>
          </p:nvSpPr>
          <p:spPr>
            <a:xfrm>
              <a:off x="7572776" y="1412211"/>
              <a:ext cx="4606042" cy="5283926"/>
            </a:xfrm>
            <a:prstGeom prst="rect">
              <a:avLst/>
            </a:prstGeom>
            <a:solidFill>
              <a:schemeClr val="bg1"/>
            </a:solidFill>
            <a:ln>
              <a:noFill/>
            </a:ln>
            <a:effectLst>
              <a:outerShdw blurRad="889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572776" y="1412211"/>
              <a:ext cx="0" cy="52808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178818" y="1404585"/>
              <a:ext cx="0" cy="52200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72776" y="1412211"/>
              <a:ext cx="46060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40203" y="2398457"/>
              <a:ext cx="4431238" cy="1031051"/>
            </a:xfrm>
            <a:prstGeom prst="rect">
              <a:avLst/>
            </a:prstGeom>
          </p:spPr>
          <p:txBody>
            <a:bodyPr wrap="square">
              <a:spAutoFit/>
            </a:bodyPr>
            <a:lstStyle/>
            <a:p>
              <a:r>
                <a:rPr lang="en-US" altLang="en-US" sz="3050" spc="-50" dirty="0" smtClean="0">
                  <a:solidFill>
                    <a:schemeClr val="tx1">
                      <a:lumMod val="85000"/>
                      <a:lumOff val="15000"/>
                    </a:schemeClr>
                  </a:solidFill>
                  <a:latin typeface="Georgia" panose="02040502050405020303" pitchFamily="18" charset="0"/>
                </a:rPr>
                <a:t>Insured and uninsured line up at free care clinic</a:t>
              </a:r>
              <a:endParaRPr lang="en-US" sz="3050" spc="-50" dirty="0">
                <a:solidFill>
                  <a:schemeClr val="tx1">
                    <a:lumMod val="85000"/>
                    <a:lumOff val="15000"/>
                  </a:schemeClr>
                </a:solidFill>
                <a:latin typeface="Georgia" panose="0204050205040502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1570450"/>
              <a:ext cx="3890360" cy="596184"/>
            </a:xfrm>
            <a:prstGeom prst="rect">
              <a:avLst/>
            </a:prstGeom>
          </p:spPr>
        </p:pic>
        <p:sp>
          <p:nvSpPr>
            <p:cNvPr id="6" name="Rectangle 5"/>
            <p:cNvSpPr/>
            <p:nvPr/>
          </p:nvSpPr>
          <p:spPr>
            <a:xfrm>
              <a:off x="7740204" y="3450017"/>
              <a:ext cx="4253014" cy="3193182"/>
            </a:xfrm>
            <a:prstGeom prst="rect">
              <a:avLst/>
            </a:prstGeom>
          </p:spPr>
          <p:txBody>
            <a:bodyPr wrap="square">
              <a:spAutoFit/>
            </a:bodyPr>
            <a:lstStyle/>
            <a:p>
              <a:pPr algn="just"/>
              <a:r>
                <a:rPr lang="en-US" altLang="en-US" sz="1550" spc="-40" dirty="0" smtClean="0">
                  <a:solidFill>
                    <a:schemeClr val="tx1">
                      <a:lumMod val="85000"/>
                      <a:lumOff val="15000"/>
                    </a:schemeClr>
                  </a:solidFill>
                  <a:latin typeface="Georgia" panose="02040502050405020303" pitchFamily="18" charset="0"/>
                </a:rPr>
                <a:t>BALTIMORE – As the sun rose Saturday, Deloros Connolly stood in line outside a public school here clutching a numbered ticket. Connolly, 61, who has health insurance, was waiting to enter a clinic offering free medical and dental care.</a:t>
              </a:r>
            </a:p>
            <a:p>
              <a:pPr algn="just"/>
              <a:r>
                <a:rPr lang="en-US" sz="1550" spc="-40" dirty="0" smtClean="0">
                  <a:solidFill>
                    <a:schemeClr val="tx1">
                      <a:lumMod val="85000"/>
                      <a:lumOff val="15000"/>
                    </a:schemeClr>
                  </a:solidFill>
                  <a:latin typeface="Georgia" panose="02040502050405020303" pitchFamily="18" charset="0"/>
                </a:rPr>
                <a:t>      “She’s playing with me now,” Connolly said, fidgeting as a uniformed woman at the entrance to Pimlico Elementary &amp; Middle School repeatedly called out No. 92 in English and Spanish. Connolly was No. 93.</a:t>
              </a:r>
            </a:p>
            <a:p>
              <a:pPr algn="just"/>
              <a:r>
                <a:rPr lang="en-US" sz="1550" spc="-40" dirty="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      Dental care was dropped from her Medicaid coverage  this  year,  Connolly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said,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and </a:t>
              </a:r>
              <a:r>
                <a:rPr lang="en-US" sz="45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her  plan</a:t>
              </a:r>
              <a:endParaRPr lang="en-US" sz="1550" dirty="0">
                <a:solidFill>
                  <a:schemeClr val="tx1">
                    <a:lumMod val="85000"/>
                    <a:lumOff val="15000"/>
                  </a:schemeClr>
                </a:solidFill>
              </a:endParaRPr>
            </a:p>
          </p:txBody>
        </p:sp>
        <p:cxnSp>
          <p:nvCxnSpPr>
            <p:cNvPr id="13" name="Straight Connector 12"/>
            <p:cNvCxnSpPr/>
            <p:nvPr/>
          </p:nvCxnSpPr>
          <p:spPr>
            <a:xfrm>
              <a:off x="7833968" y="2269665"/>
              <a:ext cx="408365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6846670" y="3844758"/>
            <a:ext cx="1794492" cy="341033"/>
          </a:xfrm>
          <a:custGeom>
            <a:avLst/>
            <a:gdLst>
              <a:gd name="connsiteX0" fmla="*/ 1842571 w 1958481"/>
              <a:gd name="connsiteY0" fmla="*/ 103031 h 412124"/>
              <a:gd name="connsiteX1" fmla="*/ 1778177 w 1958481"/>
              <a:gd name="connsiteY1" fmla="*/ 90152 h 412124"/>
              <a:gd name="connsiteX2" fmla="*/ 1623630 w 1958481"/>
              <a:gd name="connsiteY2" fmla="*/ 64394 h 412124"/>
              <a:gd name="connsiteX3" fmla="*/ 1546357 w 1958481"/>
              <a:gd name="connsiteY3" fmla="*/ 38636 h 412124"/>
              <a:gd name="connsiteX4" fmla="*/ 1507721 w 1958481"/>
              <a:gd name="connsiteY4" fmla="*/ 25757 h 412124"/>
              <a:gd name="connsiteX5" fmla="*/ 1469084 w 1958481"/>
              <a:gd name="connsiteY5" fmla="*/ 0 h 412124"/>
              <a:gd name="connsiteX6" fmla="*/ 889535 w 1958481"/>
              <a:gd name="connsiteY6" fmla="*/ 12879 h 412124"/>
              <a:gd name="connsiteX7" fmla="*/ 812261 w 1958481"/>
              <a:gd name="connsiteY7" fmla="*/ 38636 h 412124"/>
              <a:gd name="connsiteX8" fmla="*/ 696352 w 1958481"/>
              <a:gd name="connsiteY8" fmla="*/ 51515 h 412124"/>
              <a:gd name="connsiteX9" fmla="*/ 413016 w 1958481"/>
              <a:gd name="connsiteY9" fmla="*/ 38636 h 412124"/>
              <a:gd name="connsiteX10" fmla="*/ 348622 w 1958481"/>
              <a:gd name="connsiteY10" fmla="*/ 25757 h 412124"/>
              <a:gd name="connsiteX11" fmla="*/ 219833 w 1958481"/>
              <a:gd name="connsiteY11" fmla="*/ 38636 h 412124"/>
              <a:gd name="connsiteX12" fmla="*/ 168318 w 1958481"/>
              <a:gd name="connsiteY12" fmla="*/ 64394 h 412124"/>
              <a:gd name="connsiteX13" fmla="*/ 129681 w 1958481"/>
              <a:gd name="connsiteY13" fmla="*/ 77273 h 412124"/>
              <a:gd name="connsiteX14" fmla="*/ 52408 w 1958481"/>
              <a:gd name="connsiteY14" fmla="*/ 115910 h 412124"/>
              <a:gd name="connsiteX15" fmla="*/ 892 w 1958481"/>
              <a:gd name="connsiteY15" fmla="*/ 193183 h 412124"/>
              <a:gd name="connsiteX16" fmla="*/ 13771 w 1958481"/>
              <a:gd name="connsiteY16" fmla="*/ 244698 h 412124"/>
              <a:gd name="connsiteX17" fmla="*/ 91044 w 1958481"/>
              <a:gd name="connsiteY17" fmla="*/ 296214 h 412124"/>
              <a:gd name="connsiteX18" fmla="*/ 129681 w 1958481"/>
              <a:gd name="connsiteY18" fmla="*/ 321972 h 412124"/>
              <a:gd name="connsiteX19" fmla="*/ 258470 w 1958481"/>
              <a:gd name="connsiteY19" fmla="*/ 360608 h 412124"/>
              <a:gd name="connsiteX20" fmla="*/ 464532 w 1958481"/>
              <a:gd name="connsiteY20" fmla="*/ 347729 h 412124"/>
              <a:gd name="connsiteX21" fmla="*/ 516047 w 1958481"/>
              <a:gd name="connsiteY21" fmla="*/ 334850 h 412124"/>
              <a:gd name="connsiteX22" fmla="*/ 709230 w 1958481"/>
              <a:gd name="connsiteY22" fmla="*/ 309093 h 412124"/>
              <a:gd name="connsiteX23" fmla="*/ 1159991 w 1958481"/>
              <a:gd name="connsiteY23" fmla="*/ 334850 h 412124"/>
              <a:gd name="connsiteX24" fmla="*/ 1198628 w 1958481"/>
              <a:gd name="connsiteY24" fmla="*/ 347729 h 412124"/>
              <a:gd name="connsiteX25" fmla="*/ 1250143 w 1958481"/>
              <a:gd name="connsiteY25" fmla="*/ 360608 h 412124"/>
              <a:gd name="connsiteX26" fmla="*/ 1391811 w 1958481"/>
              <a:gd name="connsiteY26" fmla="*/ 386366 h 412124"/>
              <a:gd name="connsiteX27" fmla="*/ 1443326 w 1958481"/>
              <a:gd name="connsiteY27" fmla="*/ 399245 h 412124"/>
              <a:gd name="connsiteX28" fmla="*/ 1559236 w 1958481"/>
              <a:gd name="connsiteY28" fmla="*/ 412124 h 412124"/>
              <a:gd name="connsiteX29" fmla="*/ 1855450 w 1958481"/>
              <a:gd name="connsiteY29" fmla="*/ 399245 h 412124"/>
              <a:gd name="connsiteX30" fmla="*/ 1919844 w 1958481"/>
              <a:gd name="connsiteY30" fmla="*/ 334850 h 412124"/>
              <a:gd name="connsiteX31" fmla="*/ 1958481 w 1958481"/>
              <a:gd name="connsiteY31" fmla="*/ 309093 h 412124"/>
              <a:gd name="connsiteX32" fmla="*/ 1919844 w 1958481"/>
              <a:gd name="connsiteY32" fmla="*/ 141667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58481" h="412124">
                <a:moveTo>
                  <a:pt x="1842571" y="103031"/>
                </a:moveTo>
                <a:cubicBezTo>
                  <a:pt x="1821106" y="98738"/>
                  <a:pt x="1799734" y="93956"/>
                  <a:pt x="1778177" y="90152"/>
                </a:cubicBezTo>
                <a:lnTo>
                  <a:pt x="1623630" y="64394"/>
                </a:lnTo>
                <a:lnTo>
                  <a:pt x="1546357" y="38636"/>
                </a:lnTo>
                <a:cubicBezTo>
                  <a:pt x="1533478" y="34343"/>
                  <a:pt x="1519017" y="33287"/>
                  <a:pt x="1507721" y="25757"/>
                </a:cubicBezTo>
                <a:lnTo>
                  <a:pt x="1469084" y="0"/>
                </a:lnTo>
                <a:cubicBezTo>
                  <a:pt x="1275901" y="4293"/>
                  <a:pt x="1082432" y="1532"/>
                  <a:pt x="889535" y="12879"/>
                </a:cubicBezTo>
                <a:cubicBezTo>
                  <a:pt x="862431" y="14473"/>
                  <a:pt x="839246" y="35638"/>
                  <a:pt x="812261" y="38636"/>
                </a:cubicBezTo>
                <a:lnTo>
                  <a:pt x="696352" y="51515"/>
                </a:lnTo>
                <a:cubicBezTo>
                  <a:pt x="601907" y="47222"/>
                  <a:pt x="507301" y="45620"/>
                  <a:pt x="413016" y="38636"/>
                </a:cubicBezTo>
                <a:cubicBezTo>
                  <a:pt x="391186" y="37019"/>
                  <a:pt x="370512" y="25757"/>
                  <a:pt x="348622" y="25757"/>
                </a:cubicBezTo>
                <a:cubicBezTo>
                  <a:pt x="305478" y="25757"/>
                  <a:pt x="262763" y="34343"/>
                  <a:pt x="219833" y="38636"/>
                </a:cubicBezTo>
                <a:cubicBezTo>
                  <a:pt x="202661" y="47222"/>
                  <a:pt x="185964" y="56831"/>
                  <a:pt x="168318" y="64394"/>
                </a:cubicBezTo>
                <a:cubicBezTo>
                  <a:pt x="155840" y="69742"/>
                  <a:pt x="141823" y="71202"/>
                  <a:pt x="129681" y="77273"/>
                </a:cubicBezTo>
                <a:cubicBezTo>
                  <a:pt x="29814" y="127207"/>
                  <a:pt x="149523" y="83537"/>
                  <a:pt x="52408" y="115910"/>
                </a:cubicBezTo>
                <a:cubicBezTo>
                  <a:pt x="35236" y="141668"/>
                  <a:pt x="-6616" y="163150"/>
                  <a:pt x="892" y="193183"/>
                </a:cubicBezTo>
                <a:cubicBezTo>
                  <a:pt x="5185" y="210355"/>
                  <a:pt x="2115" y="231377"/>
                  <a:pt x="13771" y="244698"/>
                </a:cubicBezTo>
                <a:cubicBezTo>
                  <a:pt x="34156" y="267996"/>
                  <a:pt x="65286" y="279042"/>
                  <a:pt x="91044" y="296214"/>
                </a:cubicBezTo>
                <a:cubicBezTo>
                  <a:pt x="103923" y="304800"/>
                  <a:pt x="114997" y="317077"/>
                  <a:pt x="129681" y="321972"/>
                </a:cubicBezTo>
                <a:cubicBezTo>
                  <a:pt x="223746" y="353326"/>
                  <a:pt x="180614" y="341144"/>
                  <a:pt x="258470" y="360608"/>
                </a:cubicBezTo>
                <a:cubicBezTo>
                  <a:pt x="327157" y="356315"/>
                  <a:pt x="396052" y="354577"/>
                  <a:pt x="464532" y="347729"/>
                </a:cubicBezTo>
                <a:cubicBezTo>
                  <a:pt x="482144" y="345968"/>
                  <a:pt x="498691" y="338321"/>
                  <a:pt x="516047" y="334850"/>
                </a:cubicBezTo>
                <a:cubicBezTo>
                  <a:pt x="588296" y="320401"/>
                  <a:pt x="631931" y="317682"/>
                  <a:pt x="709230" y="309093"/>
                </a:cubicBezTo>
                <a:cubicBezTo>
                  <a:pt x="792857" y="312577"/>
                  <a:pt x="1041086" y="317864"/>
                  <a:pt x="1159991" y="334850"/>
                </a:cubicBezTo>
                <a:cubicBezTo>
                  <a:pt x="1173430" y="336770"/>
                  <a:pt x="1185575" y="343999"/>
                  <a:pt x="1198628" y="347729"/>
                </a:cubicBezTo>
                <a:cubicBezTo>
                  <a:pt x="1215647" y="352592"/>
                  <a:pt x="1232864" y="356768"/>
                  <a:pt x="1250143" y="360608"/>
                </a:cubicBezTo>
                <a:cubicBezTo>
                  <a:pt x="1374456" y="388233"/>
                  <a:pt x="1252012" y="358406"/>
                  <a:pt x="1391811" y="386366"/>
                </a:cubicBezTo>
                <a:cubicBezTo>
                  <a:pt x="1409167" y="389837"/>
                  <a:pt x="1425832" y="396554"/>
                  <a:pt x="1443326" y="399245"/>
                </a:cubicBezTo>
                <a:cubicBezTo>
                  <a:pt x="1481748" y="405156"/>
                  <a:pt x="1520599" y="407831"/>
                  <a:pt x="1559236" y="412124"/>
                </a:cubicBezTo>
                <a:cubicBezTo>
                  <a:pt x="1657974" y="407831"/>
                  <a:pt x="1757270" y="410574"/>
                  <a:pt x="1855450" y="399245"/>
                </a:cubicBezTo>
                <a:cubicBezTo>
                  <a:pt x="1894275" y="394765"/>
                  <a:pt x="1898191" y="356503"/>
                  <a:pt x="1919844" y="334850"/>
                </a:cubicBezTo>
                <a:cubicBezTo>
                  <a:pt x="1930789" y="323905"/>
                  <a:pt x="1945602" y="317679"/>
                  <a:pt x="1958481" y="309093"/>
                </a:cubicBezTo>
                <a:cubicBezTo>
                  <a:pt x="1944503" y="155332"/>
                  <a:pt x="1979131" y="200954"/>
                  <a:pt x="1919844" y="14166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733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26663"/>
            <a:chOff x="1711431" y="538115"/>
            <a:chExt cx="5182403" cy="5526663"/>
          </a:xfrm>
        </p:grpSpPr>
        <p:grpSp>
          <p:nvGrpSpPr>
            <p:cNvPr id="23" name="Group 22"/>
            <p:cNvGrpSpPr/>
            <p:nvPr/>
          </p:nvGrpSpPr>
          <p:grpSpPr>
            <a:xfrm>
              <a:off x="1711431" y="538115"/>
              <a:ext cx="5182403" cy="5526663"/>
              <a:chOff x="3023988" y="1616299"/>
              <a:chExt cx="5182403" cy="5526663"/>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373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grpSp>
        <p:nvGrpSpPr>
          <p:cNvPr id="14" name="Group 13"/>
          <p:cNvGrpSpPr/>
          <p:nvPr/>
        </p:nvGrpSpPr>
        <p:grpSpPr>
          <a:xfrm>
            <a:off x="6780608" y="1554377"/>
            <a:ext cx="4606042" cy="5291552"/>
            <a:chOff x="7572776" y="1404585"/>
            <a:chExt cx="4606042" cy="5291552"/>
          </a:xfrm>
        </p:grpSpPr>
        <p:sp>
          <p:nvSpPr>
            <p:cNvPr id="30" name="Rectangle 29"/>
            <p:cNvSpPr/>
            <p:nvPr/>
          </p:nvSpPr>
          <p:spPr>
            <a:xfrm>
              <a:off x="7572776" y="1412211"/>
              <a:ext cx="4606042" cy="5283926"/>
            </a:xfrm>
            <a:prstGeom prst="rect">
              <a:avLst/>
            </a:prstGeom>
            <a:solidFill>
              <a:schemeClr val="bg1"/>
            </a:solidFill>
            <a:ln>
              <a:noFill/>
            </a:ln>
            <a:effectLst>
              <a:outerShdw blurRad="889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572776" y="1412211"/>
              <a:ext cx="0" cy="52808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178818" y="1404585"/>
              <a:ext cx="0" cy="52200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72776" y="1412211"/>
              <a:ext cx="46060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40203" y="2398457"/>
              <a:ext cx="4431238" cy="1031051"/>
            </a:xfrm>
            <a:prstGeom prst="rect">
              <a:avLst/>
            </a:prstGeom>
          </p:spPr>
          <p:txBody>
            <a:bodyPr wrap="square">
              <a:spAutoFit/>
            </a:bodyPr>
            <a:lstStyle/>
            <a:p>
              <a:r>
                <a:rPr lang="en-US" altLang="en-US" sz="3050" spc="-50" dirty="0" smtClean="0">
                  <a:solidFill>
                    <a:schemeClr val="tx1">
                      <a:lumMod val="85000"/>
                      <a:lumOff val="15000"/>
                    </a:schemeClr>
                  </a:solidFill>
                  <a:latin typeface="Georgia" panose="02040502050405020303" pitchFamily="18" charset="0"/>
                </a:rPr>
                <a:t>Insured and uninsured line up at free care clinic</a:t>
              </a:r>
              <a:endParaRPr lang="en-US" sz="3050" spc="-50" dirty="0">
                <a:solidFill>
                  <a:schemeClr val="tx1">
                    <a:lumMod val="85000"/>
                    <a:lumOff val="15000"/>
                  </a:schemeClr>
                </a:solidFill>
                <a:latin typeface="Georgia" panose="0204050205040502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1570450"/>
              <a:ext cx="3890360" cy="596184"/>
            </a:xfrm>
            <a:prstGeom prst="rect">
              <a:avLst/>
            </a:prstGeom>
          </p:spPr>
        </p:pic>
        <p:sp>
          <p:nvSpPr>
            <p:cNvPr id="6" name="Rectangle 5"/>
            <p:cNvSpPr/>
            <p:nvPr/>
          </p:nvSpPr>
          <p:spPr>
            <a:xfrm>
              <a:off x="7740204" y="3450017"/>
              <a:ext cx="4253014" cy="3193182"/>
            </a:xfrm>
            <a:prstGeom prst="rect">
              <a:avLst/>
            </a:prstGeom>
          </p:spPr>
          <p:txBody>
            <a:bodyPr wrap="square">
              <a:spAutoFit/>
            </a:bodyPr>
            <a:lstStyle/>
            <a:p>
              <a:pPr algn="just"/>
              <a:r>
                <a:rPr lang="en-US" altLang="en-US" sz="1550" spc="-40" dirty="0" smtClean="0">
                  <a:solidFill>
                    <a:schemeClr val="tx1">
                      <a:lumMod val="85000"/>
                      <a:lumOff val="15000"/>
                    </a:schemeClr>
                  </a:solidFill>
                  <a:latin typeface="Georgia" panose="02040502050405020303" pitchFamily="18" charset="0"/>
                </a:rPr>
                <a:t>BALTIMORE – As the sun rose Saturday, Deloros Connolly stood in line outside a public school here clutching a numbered ticket. Connolly, 61, who has health insurance, was waiting to enter a clinic offering free medical and dental care.</a:t>
              </a:r>
            </a:p>
            <a:p>
              <a:pPr algn="just"/>
              <a:r>
                <a:rPr lang="en-US" sz="1550" spc="-40" dirty="0" smtClean="0">
                  <a:solidFill>
                    <a:schemeClr val="tx1">
                      <a:lumMod val="85000"/>
                      <a:lumOff val="15000"/>
                    </a:schemeClr>
                  </a:solidFill>
                  <a:latin typeface="Georgia" panose="02040502050405020303" pitchFamily="18" charset="0"/>
                </a:rPr>
                <a:t>      “She’s playing with me now,” Connolly said, fidgeting as a uniformed woman at the entrance to Pimlico Elementary &amp; Middle School repeatedly called out No. 92 in English and Spanish. Connolly was No. 93.</a:t>
              </a:r>
            </a:p>
            <a:p>
              <a:pPr algn="just"/>
              <a:r>
                <a:rPr lang="en-US" sz="1550" spc="-40" dirty="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      Dental care was dropped from her Medicaid coverage  this  year,  Connolly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said,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and </a:t>
              </a:r>
              <a:r>
                <a:rPr lang="en-US" sz="45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her  plan</a:t>
              </a:r>
              <a:endParaRPr lang="en-US" sz="1550" dirty="0">
                <a:solidFill>
                  <a:schemeClr val="tx1">
                    <a:lumMod val="85000"/>
                    <a:lumOff val="15000"/>
                  </a:schemeClr>
                </a:solidFill>
              </a:endParaRPr>
            </a:p>
          </p:txBody>
        </p:sp>
        <p:cxnSp>
          <p:nvCxnSpPr>
            <p:cNvPr id="13" name="Straight Connector 12"/>
            <p:cNvCxnSpPr/>
            <p:nvPr/>
          </p:nvCxnSpPr>
          <p:spPr>
            <a:xfrm>
              <a:off x="7833968" y="2269665"/>
              <a:ext cx="408365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6846670" y="3844758"/>
            <a:ext cx="1794492" cy="341033"/>
          </a:xfrm>
          <a:custGeom>
            <a:avLst/>
            <a:gdLst>
              <a:gd name="connsiteX0" fmla="*/ 1842571 w 1958481"/>
              <a:gd name="connsiteY0" fmla="*/ 103031 h 412124"/>
              <a:gd name="connsiteX1" fmla="*/ 1778177 w 1958481"/>
              <a:gd name="connsiteY1" fmla="*/ 90152 h 412124"/>
              <a:gd name="connsiteX2" fmla="*/ 1623630 w 1958481"/>
              <a:gd name="connsiteY2" fmla="*/ 64394 h 412124"/>
              <a:gd name="connsiteX3" fmla="*/ 1546357 w 1958481"/>
              <a:gd name="connsiteY3" fmla="*/ 38636 h 412124"/>
              <a:gd name="connsiteX4" fmla="*/ 1507721 w 1958481"/>
              <a:gd name="connsiteY4" fmla="*/ 25757 h 412124"/>
              <a:gd name="connsiteX5" fmla="*/ 1469084 w 1958481"/>
              <a:gd name="connsiteY5" fmla="*/ 0 h 412124"/>
              <a:gd name="connsiteX6" fmla="*/ 889535 w 1958481"/>
              <a:gd name="connsiteY6" fmla="*/ 12879 h 412124"/>
              <a:gd name="connsiteX7" fmla="*/ 812261 w 1958481"/>
              <a:gd name="connsiteY7" fmla="*/ 38636 h 412124"/>
              <a:gd name="connsiteX8" fmla="*/ 696352 w 1958481"/>
              <a:gd name="connsiteY8" fmla="*/ 51515 h 412124"/>
              <a:gd name="connsiteX9" fmla="*/ 413016 w 1958481"/>
              <a:gd name="connsiteY9" fmla="*/ 38636 h 412124"/>
              <a:gd name="connsiteX10" fmla="*/ 348622 w 1958481"/>
              <a:gd name="connsiteY10" fmla="*/ 25757 h 412124"/>
              <a:gd name="connsiteX11" fmla="*/ 219833 w 1958481"/>
              <a:gd name="connsiteY11" fmla="*/ 38636 h 412124"/>
              <a:gd name="connsiteX12" fmla="*/ 168318 w 1958481"/>
              <a:gd name="connsiteY12" fmla="*/ 64394 h 412124"/>
              <a:gd name="connsiteX13" fmla="*/ 129681 w 1958481"/>
              <a:gd name="connsiteY13" fmla="*/ 77273 h 412124"/>
              <a:gd name="connsiteX14" fmla="*/ 52408 w 1958481"/>
              <a:gd name="connsiteY14" fmla="*/ 115910 h 412124"/>
              <a:gd name="connsiteX15" fmla="*/ 892 w 1958481"/>
              <a:gd name="connsiteY15" fmla="*/ 193183 h 412124"/>
              <a:gd name="connsiteX16" fmla="*/ 13771 w 1958481"/>
              <a:gd name="connsiteY16" fmla="*/ 244698 h 412124"/>
              <a:gd name="connsiteX17" fmla="*/ 91044 w 1958481"/>
              <a:gd name="connsiteY17" fmla="*/ 296214 h 412124"/>
              <a:gd name="connsiteX18" fmla="*/ 129681 w 1958481"/>
              <a:gd name="connsiteY18" fmla="*/ 321972 h 412124"/>
              <a:gd name="connsiteX19" fmla="*/ 258470 w 1958481"/>
              <a:gd name="connsiteY19" fmla="*/ 360608 h 412124"/>
              <a:gd name="connsiteX20" fmla="*/ 464532 w 1958481"/>
              <a:gd name="connsiteY20" fmla="*/ 347729 h 412124"/>
              <a:gd name="connsiteX21" fmla="*/ 516047 w 1958481"/>
              <a:gd name="connsiteY21" fmla="*/ 334850 h 412124"/>
              <a:gd name="connsiteX22" fmla="*/ 709230 w 1958481"/>
              <a:gd name="connsiteY22" fmla="*/ 309093 h 412124"/>
              <a:gd name="connsiteX23" fmla="*/ 1159991 w 1958481"/>
              <a:gd name="connsiteY23" fmla="*/ 334850 h 412124"/>
              <a:gd name="connsiteX24" fmla="*/ 1198628 w 1958481"/>
              <a:gd name="connsiteY24" fmla="*/ 347729 h 412124"/>
              <a:gd name="connsiteX25" fmla="*/ 1250143 w 1958481"/>
              <a:gd name="connsiteY25" fmla="*/ 360608 h 412124"/>
              <a:gd name="connsiteX26" fmla="*/ 1391811 w 1958481"/>
              <a:gd name="connsiteY26" fmla="*/ 386366 h 412124"/>
              <a:gd name="connsiteX27" fmla="*/ 1443326 w 1958481"/>
              <a:gd name="connsiteY27" fmla="*/ 399245 h 412124"/>
              <a:gd name="connsiteX28" fmla="*/ 1559236 w 1958481"/>
              <a:gd name="connsiteY28" fmla="*/ 412124 h 412124"/>
              <a:gd name="connsiteX29" fmla="*/ 1855450 w 1958481"/>
              <a:gd name="connsiteY29" fmla="*/ 399245 h 412124"/>
              <a:gd name="connsiteX30" fmla="*/ 1919844 w 1958481"/>
              <a:gd name="connsiteY30" fmla="*/ 334850 h 412124"/>
              <a:gd name="connsiteX31" fmla="*/ 1958481 w 1958481"/>
              <a:gd name="connsiteY31" fmla="*/ 309093 h 412124"/>
              <a:gd name="connsiteX32" fmla="*/ 1919844 w 1958481"/>
              <a:gd name="connsiteY32" fmla="*/ 141667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58481" h="412124">
                <a:moveTo>
                  <a:pt x="1842571" y="103031"/>
                </a:moveTo>
                <a:cubicBezTo>
                  <a:pt x="1821106" y="98738"/>
                  <a:pt x="1799734" y="93956"/>
                  <a:pt x="1778177" y="90152"/>
                </a:cubicBezTo>
                <a:lnTo>
                  <a:pt x="1623630" y="64394"/>
                </a:lnTo>
                <a:lnTo>
                  <a:pt x="1546357" y="38636"/>
                </a:lnTo>
                <a:cubicBezTo>
                  <a:pt x="1533478" y="34343"/>
                  <a:pt x="1519017" y="33287"/>
                  <a:pt x="1507721" y="25757"/>
                </a:cubicBezTo>
                <a:lnTo>
                  <a:pt x="1469084" y="0"/>
                </a:lnTo>
                <a:cubicBezTo>
                  <a:pt x="1275901" y="4293"/>
                  <a:pt x="1082432" y="1532"/>
                  <a:pt x="889535" y="12879"/>
                </a:cubicBezTo>
                <a:cubicBezTo>
                  <a:pt x="862431" y="14473"/>
                  <a:pt x="839246" y="35638"/>
                  <a:pt x="812261" y="38636"/>
                </a:cubicBezTo>
                <a:lnTo>
                  <a:pt x="696352" y="51515"/>
                </a:lnTo>
                <a:cubicBezTo>
                  <a:pt x="601907" y="47222"/>
                  <a:pt x="507301" y="45620"/>
                  <a:pt x="413016" y="38636"/>
                </a:cubicBezTo>
                <a:cubicBezTo>
                  <a:pt x="391186" y="37019"/>
                  <a:pt x="370512" y="25757"/>
                  <a:pt x="348622" y="25757"/>
                </a:cubicBezTo>
                <a:cubicBezTo>
                  <a:pt x="305478" y="25757"/>
                  <a:pt x="262763" y="34343"/>
                  <a:pt x="219833" y="38636"/>
                </a:cubicBezTo>
                <a:cubicBezTo>
                  <a:pt x="202661" y="47222"/>
                  <a:pt x="185964" y="56831"/>
                  <a:pt x="168318" y="64394"/>
                </a:cubicBezTo>
                <a:cubicBezTo>
                  <a:pt x="155840" y="69742"/>
                  <a:pt x="141823" y="71202"/>
                  <a:pt x="129681" y="77273"/>
                </a:cubicBezTo>
                <a:cubicBezTo>
                  <a:pt x="29814" y="127207"/>
                  <a:pt x="149523" y="83537"/>
                  <a:pt x="52408" y="115910"/>
                </a:cubicBezTo>
                <a:cubicBezTo>
                  <a:pt x="35236" y="141668"/>
                  <a:pt x="-6616" y="163150"/>
                  <a:pt x="892" y="193183"/>
                </a:cubicBezTo>
                <a:cubicBezTo>
                  <a:pt x="5185" y="210355"/>
                  <a:pt x="2115" y="231377"/>
                  <a:pt x="13771" y="244698"/>
                </a:cubicBezTo>
                <a:cubicBezTo>
                  <a:pt x="34156" y="267996"/>
                  <a:pt x="65286" y="279042"/>
                  <a:pt x="91044" y="296214"/>
                </a:cubicBezTo>
                <a:cubicBezTo>
                  <a:pt x="103923" y="304800"/>
                  <a:pt x="114997" y="317077"/>
                  <a:pt x="129681" y="321972"/>
                </a:cubicBezTo>
                <a:cubicBezTo>
                  <a:pt x="223746" y="353326"/>
                  <a:pt x="180614" y="341144"/>
                  <a:pt x="258470" y="360608"/>
                </a:cubicBezTo>
                <a:cubicBezTo>
                  <a:pt x="327157" y="356315"/>
                  <a:pt x="396052" y="354577"/>
                  <a:pt x="464532" y="347729"/>
                </a:cubicBezTo>
                <a:cubicBezTo>
                  <a:pt x="482144" y="345968"/>
                  <a:pt x="498691" y="338321"/>
                  <a:pt x="516047" y="334850"/>
                </a:cubicBezTo>
                <a:cubicBezTo>
                  <a:pt x="588296" y="320401"/>
                  <a:pt x="631931" y="317682"/>
                  <a:pt x="709230" y="309093"/>
                </a:cubicBezTo>
                <a:cubicBezTo>
                  <a:pt x="792857" y="312577"/>
                  <a:pt x="1041086" y="317864"/>
                  <a:pt x="1159991" y="334850"/>
                </a:cubicBezTo>
                <a:cubicBezTo>
                  <a:pt x="1173430" y="336770"/>
                  <a:pt x="1185575" y="343999"/>
                  <a:pt x="1198628" y="347729"/>
                </a:cubicBezTo>
                <a:cubicBezTo>
                  <a:pt x="1215647" y="352592"/>
                  <a:pt x="1232864" y="356768"/>
                  <a:pt x="1250143" y="360608"/>
                </a:cubicBezTo>
                <a:cubicBezTo>
                  <a:pt x="1374456" y="388233"/>
                  <a:pt x="1252012" y="358406"/>
                  <a:pt x="1391811" y="386366"/>
                </a:cubicBezTo>
                <a:cubicBezTo>
                  <a:pt x="1409167" y="389837"/>
                  <a:pt x="1425832" y="396554"/>
                  <a:pt x="1443326" y="399245"/>
                </a:cubicBezTo>
                <a:cubicBezTo>
                  <a:pt x="1481748" y="405156"/>
                  <a:pt x="1520599" y="407831"/>
                  <a:pt x="1559236" y="412124"/>
                </a:cubicBezTo>
                <a:cubicBezTo>
                  <a:pt x="1657974" y="407831"/>
                  <a:pt x="1757270" y="410574"/>
                  <a:pt x="1855450" y="399245"/>
                </a:cubicBezTo>
                <a:cubicBezTo>
                  <a:pt x="1894275" y="394765"/>
                  <a:pt x="1898191" y="356503"/>
                  <a:pt x="1919844" y="334850"/>
                </a:cubicBezTo>
                <a:cubicBezTo>
                  <a:pt x="1930789" y="323905"/>
                  <a:pt x="1945602" y="317679"/>
                  <a:pt x="1958481" y="309093"/>
                </a:cubicBezTo>
                <a:cubicBezTo>
                  <a:pt x="1944503" y="155332"/>
                  <a:pt x="1979131" y="200954"/>
                  <a:pt x="1919844" y="14166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405190" y="2535259"/>
            <a:ext cx="6053071" cy="2472638"/>
            <a:chOff x="-750677" y="2203585"/>
            <a:chExt cx="6053071" cy="2472638"/>
          </a:xfrm>
        </p:grpSpPr>
        <p:sp>
          <p:nvSpPr>
            <p:cNvPr id="8" name="Rectangle 7"/>
            <p:cNvSpPr/>
            <p:nvPr/>
          </p:nvSpPr>
          <p:spPr>
            <a:xfrm>
              <a:off x="-750677" y="2203585"/>
              <a:ext cx="6053071" cy="2472638"/>
            </a:xfrm>
            <a:prstGeom prst="rect">
              <a:avLst/>
            </a:prstGeom>
            <a:solidFill>
              <a:schemeClr val="bg1"/>
            </a:solidFill>
            <a:ln>
              <a:solidFill>
                <a:schemeClr val="bg1">
                  <a:lumMod val="50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6"/>
            <a:srcRect l="23662" t="20455" r="35669" b="51362"/>
            <a:stretch/>
          </p:blipFill>
          <p:spPr>
            <a:xfrm>
              <a:off x="-621888" y="2345503"/>
              <a:ext cx="5705572" cy="2222948"/>
            </a:xfrm>
            <a:prstGeom prst="rect">
              <a:avLst/>
            </a:prstGeom>
          </p:spPr>
        </p:pic>
        <p:sp>
          <p:nvSpPr>
            <p:cNvPr id="4" name="Rectangle 3"/>
            <p:cNvSpPr/>
            <p:nvPr/>
          </p:nvSpPr>
          <p:spPr>
            <a:xfrm>
              <a:off x="3529309" y="4251453"/>
              <a:ext cx="405639" cy="26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0467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0532344"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Putting a face on your issue</a:t>
            </a:r>
            <a:endParaRPr lang="en-US" sz="4200" dirty="0">
              <a:solidFill>
                <a:schemeClr val="bg1"/>
              </a:solidFill>
              <a:effectLst>
                <a:outerShdw blurRad="38100" dist="38100" dir="2700000" algn="tl">
                  <a:srgbClr val="000000">
                    <a:alpha val="43137"/>
                  </a:srgbClr>
                </a:outerShdw>
              </a:effectLst>
            </a:endParaRPr>
          </a:p>
        </p:txBody>
      </p:sp>
      <p:grpSp>
        <p:nvGrpSpPr>
          <p:cNvPr id="46" name="Group 45"/>
          <p:cNvGrpSpPr/>
          <p:nvPr/>
        </p:nvGrpSpPr>
        <p:grpSpPr>
          <a:xfrm>
            <a:off x="2953512" y="1278399"/>
            <a:ext cx="5182403" cy="5526663"/>
            <a:chOff x="1711431" y="538115"/>
            <a:chExt cx="5182403" cy="5526663"/>
          </a:xfrm>
        </p:grpSpPr>
        <p:grpSp>
          <p:nvGrpSpPr>
            <p:cNvPr id="23" name="Group 22"/>
            <p:cNvGrpSpPr/>
            <p:nvPr/>
          </p:nvGrpSpPr>
          <p:grpSpPr>
            <a:xfrm>
              <a:off x="1711431" y="538115"/>
              <a:ext cx="5182403" cy="5526663"/>
              <a:chOff x="3023988" y="1616299"/>
              <a:chExt cx="5182403" cy="5526663"/>
            </a:xfrm>
          </p:grpSpPr>
          <p:sp>
            <p:nvSpPr>
              <p:cNvPr id="16" name="Rectangle 15"/>
              <p:cNvSpPr/>
              <p:nvPr/>
            </p:nvSpPr>
            <p:spPr>
              <a:xfrm>
                <a:off x="3023988" y="1616299"/>
                <a:ext cx="5182403" cy="5526663"/>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8206391" y="1616299"/>
                <a:ext cx="0" cy="53732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5266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65611" y="2417626"/>
              <a:ext cx="4864603" cy="3647152"/>
            </a:xfrm>
            <a:prstGeom prst="rect">
              <a:avLst/>
            </a:prstGeom>
          </p:spPr>
          <p:txBody>
            <a:bodyPr wrap="square">
              <a:spAutoFit/>
            </a:bodyPr>
            <a:lstStyle/>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Could it happen here? It’s a question a lot of people ask in the wake of a traumatic event.</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Even if you’re not directly connected to the events in El Paso, Gilroy or Dayton, chances are you’ve felt the weight of them.</a:t>
              </a:r>
            </a:p>
            <a:p>
              <a:pPr fontAlgn="base"/>
              <a:r>
                <a:rPr lang="en-US" sz="165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People do feel traumatized,” says family therapist </a:t>
              </a:r>
              <a:r>
                <a:rPr lang="en-US" sz="1650" b="0" i="0" u="none" strike="noStrike"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Jonathan Vickburg</a:t>
              </a:r>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of Cedars Sinai in Los Angeles. The idea that an act of violence could happen anywhere makes us anxious.</a:t>
              </a:r>
            </a:p>
            <a:p>
              <a:pPr fontAlgn="base"/>
              <a:r>
                <a:rPr lang="en-US" sz="1650" b="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     Rian Finney, 16, knows the feeling of vulnerability all too well. He’s never witnessed a mass shooting, but he's grown up surrounded by violence. As a young kid in west Baltimore, he’d fall asleep to the sound of fire- works — or at least that’s what he thought.</a:t>
              </a:r>
              <a:endParaRPr lang="en-US" sz="165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1850089" y="1201474"/>
              <a:ext cx="4782553" cy="861774"/>
            </a:xfrm>
            <a:prstGeom prst="rect">
              <a:avLst/>
            </a:prstGeom>
          </p:spPr>
          <p:txBody>
            <a:bodyPr wrap="square">
              <a:spAutoFit/>
            </a:bodyPr>
            <a:lstStyle/>
            <a:p>
              <a:pPr fontAlgn="base"/>
              <a:r>
                <a:rPr lang="en-US" sz="2500" b="0" i="0" spc="-30" dirty="0" smtClean="0">
                  <a:solidFill>
                    <a:schemeClr val="tx1">
                      <a:lumMod val="85000"/>
                      <a:lumOff val="15000"/>
                    </a:schemeClr>
                  </a:solidFill>
                  <a:effectLst/>
                  <a:latin typeface="Arial" panose="020B0604020202020204" pitchFamily="34" charset="0"/>
                  <a:cs typeface="Arial" panose="020B0604020202020204" pitchFamily="34" charset="0"/>
                </a:rPr>
                <a:t>From Pain to Purpose: 5 Ways To Cope in The Wake of Trauma</a:t>
              </a:r>
              <a:endParaRPr lang="en-US" sz="2500" b="0" i="0" spc="-30" dirty="0">
                <a:solidFill>
                  <a:schemeClr val="tx1">
                    <a:lumMod val="85000"/>
                    <a:lumOff val="15000"/>
                  </a:schemeClr>
                </a:solidFill>
                <a:effectLst/>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2"/>
            <a:srcRect l="13521" t="43339" r="70106" b="51589"/>
            <a:stretch/>
          </p:blipFill>
          <p:spPr>
            <a:xfrm>
              <a:off x="1865611" y="2061010"/>
              <a:ext cx="1996225" cy="34766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860" y="671122"/>
              <a:ext cx="1262800" cy="412514"/>
            </a:xfrm>
            <a:prstGeom prst="rect">
              <a:avLst/>
            </a:prstGeom>
          </p:spPr>
        </p:pic>
      </p:grpSp>
      <p:grpSp>
        <p:nvGrpSpPr>
          <p:cNvPr id="14" name="Group 13"/>
          <p:cNvGrpSpPr/>
          <p:nvPr/>
        </p:nvGrpSpPr>
        <p:grpSpPr>
          <a:xfrm>
            <a:off x="6780608" y="1554377"/>
            <a:ext cx="4606042" cy="5291552"/>
            <a:chOff x="7572776" y="1404585"/>
            <a:chExt cx="4606042" cy="5291552"/>
          </a:xfrm>
        </p:grpSpPr>
        <p:sp>
          <p:nvSpPr>
            <p:cNvPr id="30" name="Rectangle 29"/>
            <p:cNvSpPr/>
            <p:nvPr/>
          </p:nvSpPr>
          <p:spPr>
            <a:xfrm>
              <a:off x="7572776" y="1412211"/>
              <a:ext cx="4606042" cy="5283926"/>
            </a:xfrm>
            <a:prstGeom prst="rect">
              <a:avLst/>
            </a:prstGeom>
            <a:solidFill>
              <a:schemeClr val="bg1"/>
            </a:solidFill>
            <a:ln>
              <a:noFill/>
            </a:ln>
            <a:effectLst>
              <a:outerShdw blurRad="889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572776" y="1412211"/>
              <a:ext cx="0" cy="52808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178818" y="1404585"/>
              <a:ext cx="0" cy="52200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72776" y="1412211"/>
              <a:ext cx="46060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40203" y="2398457"/>
              <a:ext cx="4431238" cy="1031051"/>
            </a:xfrm>
            <a:prstGeom prst="rect">
              <a:avLst/>
            </a:prstGeom>
          </p:spPr>
          <p:txBody>
            <a:bodyPr wrap="square">
              <a:spAutoFit/>
            </a:bodyPr>
            <a:lstStyle/>
            <a:p>
              <a:r>
                <a:rPr lang="en-US" altLang="en-US" sz="3050" spc="-50" dirty="0" smtClean="0">
                  <a:solidFill>
                    <a:schemeClr val="tx1">
                      <a:lumMod val="85000"/>
                      <a:lumOff val="15000"/>
                    </a:schemeClr>
                  </a:solidFill>
                  <a:latin typeface="Georgia" panose="02040502050405020303" pitchFamily="18" charset="0"/>
                </a:rPr>
                <a:t>Insured and uninsured line up at free care clinic</a:t>
              </a:r>
              <a:endParaRPr lang="en-US" sz="3050" spc="-50" dirty="0">
                <a:solidFill>
                  <a:schemeClr val="tx1">
                    <a:lumMod val="85000"/>
                    <a:lumOff val="15000"/>
                  </a:schemeClr>
                </a:solidFill>
                <a:latin typeface="Georgia" panose="0204050205040502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1570450"/>
              <a:ext cx="3890360" cy="596184"/>
            </a:xfrm>
            <a:prstGeom prst="rect">
              <a:avLst/>
            </a:prstGeom>
          </p:spPr>
        </p:pic>
        <p:sp>
          <p:nvSpPr>
            <p:cNvPr id="6" name="Rectangle 5"/>
            <p:cNvSpPr/>
            <p:nvPr/>
          </p:nvSpPr>
          <p:spPr>
            <a:xfrm>
              <a:off x="7740204" y="3450017"/>
              <a:ext cx="4253014" cy="3193182"/>
            </a:xfrm>
            <a:prstGeom prst="rect">
              <a:avLst/>
            </a:prstGeom>
          </p:spPr>
          <p:txBody>
            <a:bodyPr wrap="square">
              <a:spAutoFit/>
            </a:bodyPr>
            <a:lstStyle/>
            <a:p>
              <a:pPr algn="just"/>
              <a:r>
                <a:rPr lang="en-US" altLang="en-US" sz="1550" spc="-40" dirty="0" smtClean="0">
                  <a:solidFill>
                    <a:schemeClr val="tx1">
                      <a:lumMod val="85000"/>
                      <a:lumOff val="15000"/>
                    </a:schemeClr>
                  </a:solidFill>
                  <a:latin typeface="Georgia" panose="02040502050405020303" pitchFamily="18" charset="0"/>
                </a:rPr>
                <a:t>BALTIMORE – As the sun rose Saturday, Deloros Connolly stood in line outside a public school here clutching a numbered ticket. Connolly, 61, who has health insurance, was waiting to enter a clinic offering free medical and dental care.</a:t>
              </a:r>
            </a:p>
            <a:p>
              <a:pPr algn="just"/>
              <a:r>
                <a:rPr lang="en-US" sz="1550" spc="-40" dirty="0" smtClean="0">
                  <a:solidFill>
                    <a:schemeClr val="tx1">
                      <a:lumMod val="85000"/>
                      <a:lumOff val="15000"/>
                    </a:schemeClr>
                  </a:solidFill>
                  <a:latin typeface="Georgia" panose="02040502050405020303" pitchFamily="18" charset="0"/>
                </a:rPr>
                <a:t>      “She’s playing with me now,” Connolly said, fidgeting as a uniformed woman at the entrance to Pimlico Elementary &amp; Middle School repeatedly called out No. 92 in English and Spanish. Connolly was No. 93.</a:t>
              </a:r>
            </a:p>
            <a:p>
              <a:pPr algn="just"/>
              <a:r>
                <a:rPr lang="en-US" sz="1550" spc="-40" dirty="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      Dental care was dropped from her Medicaid coverage  this  year,  Connolly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said,  </a:t>
              </a:r>
              <a:r>
                <a:rPr lang="en-US" sz="50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and </a:t>
              </a:r>
              <a:r>
                <a:rPr lang="en-US" sz="450" spc="-40" dirty="0" smtClean="0">
                  <a:solidFill>
                    <a:schemeClr val="tx1">
                      <a:lumMod val="85000"/>
                      <a:lumOff val="15000"/>
                    </a:schemeClr>
                  </a:solidFill>
                  <a:latin typeface="Georgia" panose="02040502050405020303" pitchFamily="18" charset="0"/>
                </a:rPr>
                <a:t> </a:t>
              </a:r>
              <a:r>
                <a:rPr lang="en-US" sz="1550" spc="-40" dirty="0" smtClean="0">
                  <a:solidFill>
                    <a:schemeClr val="tx1">
                      <a:lumMod val="85000"/>
                      <a:lumOff val="15000"/>
                    </a:schemeClr>
                  </a:solidFill>
                  <a:latin typeface="Georgia" panose="02040502050405020303" pitchFamily="18" charset="0"/>
                </a:rPr>
                <a:t>her  plan</a:t>
              </a:r>
              <a:endParaRPr lang="en-US" sz="1550" dirty="0">
                <a:solidFill>
                  <a:schemeClr val="tx1">
                    <a:lumMod val="85000"/>
                    <a:lumOff val="15000"/>
                  </a:schemeClr>
                </a:solidFill>
              </a:endParaRPr>
            </a:p>
          </p:txBody>
        </p:sp>
        <p:cxnSp>
          <p:nvCxnSpPr>
            <p:cNvPr id="13" name="Straight Connector 12"/>
            <p:cNvCxnSpPr/>
            <p:nvPr/>
          </p:nvCxnSpPr>
          <p:spPr>
            <a:xfrm>
              <a:off x="7833968" y="2269665"/>
              <a:ext cx="408365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a:off x="6846670" y="3844758"/>
            <a:ext cx="1794492" cy="341033"/>
          </a:xfrm>
          <a:custGeom>
            <a:avLst/>
            <a:gdLst>
              <a:gd name="connsiteX0" fmla="*/ 1842571 w 1958481"/>
              <a:gd name="connsiteY0" fmla="*/ 103031 h 412124"/>
              <a:gd name="connsiteX1" fmla="*/ 1778177 w 1958481"/>
              <a:gd name="connsiteY1" fmla="*/ 90152 h 412124"/>
              <a:gd name="connsiteX2" fmla="*/ 1623630 w 1958481"/>
              <a:gd name="connsiteY2" fmla="*/ 64394 h 412124"/>
              <a:gd name="connsiteX3" fmla="*/ 1546357 w 1958481"/>
              <a:gd name="connsiteY3" fmla="*/ 38636 h 412124"/>
              <a:gd name="connsiteX4" fmla="*/ 1507721 w 1958481"/>
              <a:gd name="connsiteY4" fmla="*/ 25757 h 412124"/>
              <a:gd name="connsiteX5" fmla="*/ 1469084 w 1958481"/>
              <a:gd name="connsiteY5" fmla="*/ 0 h 412124"/>
              <a:gd name="connsiteX6" fmla="*/ 889535 w 1958481"/>
              <a:gd name="connsiteY6" fmla="*/ 12879 h 412124"/>
              <a:gd name="connsiteX7" fmla="*/ 812261 w 1958481"/>
              <a:gd name="connsiteY7" fmla="*/ 38636 h 412124"/>
              <a:gd name="connsiteX8" fmla="*/ 696352 w 1958481"/>
              <a:gd name="connsiteY8" fmla="*/ 51515 h 412124"/>
              <a:gd name="connsiteX9" fmla="*/ 413016 w 1958481"/>
              <a:gd name="connsiteY9" fmla="*/ 38636 h 412124"/>
              <a:gd name="connsiteX10" fmla="*/ 348622 w 1958481"/>
              <a:gd name="connsiteY10" fmla="*/ 25757 h 412124"/>
              <a:gd name="connsiteX11" fmla="*/ 219833 w 1958481"/>
              <a:gd name="connsiteY11" fmla="*/ 38636 h 412124"/>
              <a:gd name="connsiteX12" fmla="*/ 168318 w 1958481"/>
              <a:gd name="connsiteY12" fmla="*/ 64394 h 412124"/>
              <a:gd name="connsiteX13" fmla="*/ 129681 w 1958481"/>
              <a:gd name="connsiteY13" fmla="*/ 77273 h 412124"/>
              <a:gd name="connsiteX14" fmla="*/ 52408 w 1958481"/>
              <a:gd name="connsiteY14" fmla="*/ 115910 h 412124"/>
              <a:gd name="connsiteX15" fmla="*/ 892 w 1958481"/>
              <a:gd name="connsiteY15" fmla="*/ 193183 h 412124"/>
              <a:gd name="connsiteX16" fmla="*/ 13771 w 1958481"/>
              <a:gd name="connsiteY16" fmla="*/ 244698 h 412124"/>
              <a:gd name="connsiteX17" fmla="*/ 91044 w 1958481"/>
              <a:gd name="connsiteY17" fmla="*/ 296214 h 412124"/>
              <a:gd name="connsiteX18" fmla="*/ 129681 w 1958481"/>
              <a:gd name="connsiteY18" fmla="*/ 321972 h 412124"/>
              <a:gd name="connsiteX19" fmla="*/ 258470 w 1958481"/>
              <a:gd name="connsiteY19" fmla="*/ 360608 h 412124"/>
              <a:gd name="connsiteX20" fmla="*/ 464532 w 1958481"/>
              <a:gd name="connsiteY20" fmla="*/ 347729 h 412124"/>
              <a:gd name="connsiteX21" fmla="*/ 516047 w 1958481"/>
              <a:gd name="connsiteY21" fmla="*/ 334850 h 412124"/>
              <a:gd name="connsiteX22" fmla="*/ 709230 w 1958481"/>
              <a:gd name="connsiteY22" fmla="*/ 309093 h 412124"/>
              <a:gd name="connsiteX23" fmla="*/ 1159991 w 1958481"/>
              <a:gd name="connsiteY23" fmla="*/ 334850 h 412124"/>
              <a:gd name="connsiteX24" fmla="*/ 1198628 w 1958481"/>
              <a:gd name="connsiteY24" fmla="*/ 347729 h 412124"/>
              <a:gd name="connsiteX25" fmla="*/ 1250143 w 1958481"/>
              <a:gd name="connsiteY25" fmla="*/ 360608 h 412124"/>
              <a:gd name="connsiteX26" fmla="*/ 1391811 w 1958481"/>
              <a:gd name="connsiteY26" fmla="*/ 386366 h 412124"/>
              <a:gd name="connsiteX27" fmla="*/ 1443326 w 1958481"/>
              <a:gd name="connsiteY27" fmla="*/ 399245 h 412124"/>
              <a:gd name="connsiteX28" fmla="*/ 1559236 w 1958481"/>
              <a:gd name="connsiteY28" fmla="*/ 412124 h 412124"/>
              <a:gd name="connsiteX29" fmla="*/ 1855450 w 1958481"/>
              <a:gd name="connsiteY29" fmla="*/ 399245 h 412124"/>
              <a:gd name="connsiteX30" fmla="*/ 1919844 w 1958481"/>
              <a:gd name="connsiteY30" fmla="*/ 334850 h 412124"/>
              <a:gd name="connsiteX31" fmla="*/ 1958481 w 1958481"/>
              <a:gd name="connsiteY31" fmla="*/ 309093 h 412124"/>
              <a:gd name="connsiteX32" fmla="*/ 1919844 w 1958481"/>
              <a:gd name="connsiteY32" fmla="*/ 141667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58481" h="412124">
                <a:moveTo>
                  <a:pt x="1842571" y="103031"/>
                </a:moveTo>
                <a:cubicBezTo>
                  <a:pt x="1821106" y="98738"/>
                  <a:pt x="1799734" y="93956"/>
                  <a:pt x="1778177" y="90152"/>
                </a:cubicBezTo>
                <a:lnTo>
                  <a:pt x="1623630" y="64394"/>
                </a:lnTo>
                <a:lnTo>
                  <a:pt x="1546357" y="38636"/>
                </a:lnTo>
                <a:cubicBezTo>
                  <a:pt x="1533478" y="34343"/>
                  <a:pt x="1519017" y="33287"/>
                  <a:pt x="1507721" y="25757"/>
                </a:cubicBezTo>
                <a:lnTo>
                  <a:pt x="1469084" y="0"/>
                </a:lnTo>
                <a:cubicBezTo>
                  <a:pt x="1275901" y="4293"/>
                  <a:pt x="1082432" y="1532"/>
                  <a:pt x="889535" y="12879"/>
                </a:cubicBezTo>
                <a:cubicBezTo>
                  <a:pt x="862431" y="14473"/>
                  <a:pt x="839246" y="35638"/>
                  <a:pt x="812261" y="38636"/>
                </a:cubicBezTo>
                <a:lnTo>
                  <a:pt x="696352" y="51515"/>
                </a:lnTo>
                <a:cubicBezTo>
                  <a:pt x="601907" y="47222"/>
                  <a:pt x="507301" y="45620"/>
                  <a:pt x="413016" y="38636"/>
                </a:cubicBezTo>
                <a:cubicBezTo>
                  <a:pt x="391186" y="37019"/>
                  <a:pt x="370512" y="25757"/>
                  <a:pt x="348622" y="25757"/>
                </a:cubicBezTo>
                <a:cubicBezTo>
                  <a:pt x="305478" y="25757"/>
                  <a:pt x="262763" y="34343"/>
                  <a:pt x="219833" y="38636"/>
                </a:cubicBezTo>
                <a:cubicBezTo>
                  <a:pt x="202661" y="47222"/>
                  <a:pt x="185964" y="56831"/>
                  <a:pt x="168318" y="64394"/>
                </a:cubicBezTo>
                <a:cubicBezTo>
                  <a:pt x="155840" y="69742"/>
                  <a:pt x="141823" y="71202"/>
                  <a:pt x="129681" y="77273"/>
                </a:cubicBezTo>
                <a:cubicBezTo>
                  <a:pt x="29814" y="127207"/>
                  <a:pt x="149523" y="83537"/>
                  <a:pt x="52408" y="115910"/>
                </a:cubicBezTo>
                <a:cubicBezTo>
                  <a:pt x="35236" y="141668"/>
                  <a:pt x="-6616" y="163150"/>
                  <a:pt x="892" y="193183"/>
                </a:cubicBezTo>
                <a:cubicBezTo>
                  <a:pt x="5185" y="210355"/>
                  <a:pt x="2115" y="231377"/>
                  <a:pt x="13771" y="244698"/>
                </a:cubicBezTo>
                <a:cubicBezTo>
                  <a:pt x="34156" y="267996"/>
                  <a:pt x="65286" y="279042"/>
                  <a:pt x="91044" y="296214"/>
                </a:cubicBezTo>
                <a:cubicBezTo>
                  <a:pt x="103923" y="304800"/>
                  <a:pt x="114997" y="317077"/>
                  <a:pt x="129681" y="321972"/>
                </a:cubicBezTo>
                <a:cubicBezTo>
                  <a:pt x="223746" y="353326"/>
                  <a:pt x="180614" y="341144"/>
                  <a:pt x="258470" y="360608"/>
                </a:cubicBezTo>
                <a:cubicBezTo>
                  <a:pt x="327157" y="356315"/>
                  <a:pt x="396052" y="354577"/>
                  <a:pt x="464532" y="347729"/>
                </a:cubicBezTo>
                <a:cubicBezTo>
                  <a:pt x="482144" y="345968"/>
                  <a:pt x="498691" y="338321"/>
                  <a:pt x="516047" y="334850"/>
                </a:cubicBezTo>
                <a:cubicBezTo>
                  <a:pt x="588296" y="320401"/>
                  <a:pt x="631931" y="317682"/>
                  <a:pt x="709230" y="309093"/>
                </a:cubicBezTo>
                <a:cubicBezTo>
                  <a:pt x="792857" y="312577"/>
                  <a:pt x="1041086" y="317864"/>
                  <a:pt x="1159991" y="334850"/>
                </a:cubicBezTo>
                <a:cubicBezTo>
                  <a:pt x="1173430" y="336770"/>
                  <a:pt x="1185575" y="343999"/>
                  <a:pt x="1198628" y="347729"/>
                </a:cubicBezTo>
                <a:cubicBezTo>
                  <a:pt x="1215647" y="352592"/>
                  <a:pt x="1232864" y="356768"/>
                  <a:pt x="1250143" y="360608"/>
                </a:cubicBezTo>
                <a:cubicBezTo>
                  <a:pt x="1374456" y="388233"/>
                  <a:pt x="1252012" y="358406"/>
                  <a:pt x="1391811" y="386366"/>
                </a:cubicBezTo>
                <a:cubicBezTo>
                  <a:pt x="1409167" y="389837"/>
                  <a:pt x="1425832" y="396554"/>
                  <a:pt x="1443326" y="399245"/>
                </a:cubicBezTo>
                <a:cubicBezTo>
                  <a:pt x="1481748" y="405156"/>
                  <a:pt x="1520599" y="407831"/>
                  <a:pt x="1559236" y="412124"/>
                </a:cubicBezTo>
                <a:cubicBezTo>
                  <a:pt x="1657974" y="407831"/>
                  <a:pt x="1757270" y="410574"/>
                  <a:pt x="1855450" y="399245"/>
                </a:cubicBezTo>
                <a:cubicBezTo>
                  <a:pt x="1894275" y="394765"/>
                  <a:pt x="1898191" y="356503"/>
                  <a:pt x="1919844" y="334850"/>
                </a:cubicBezTo>
                <a:cubicBezTo>
                  <a:pt x="1930789" y="323905"/>
                  <a:pt x="1945602" y="317679"/>
                  <a:pt x="1958481" y="309093"/>
                </a:cubicBezTo>
                <a:cubicBezTo>
                  <a:pt x="1944503" y="155332"/>
                  <a:pt x="1979131" y="200954"/>
                  <a:pt x="1919844" y="141667"/>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405190" y="2535259"/>
            <a:ext cx="6053071" cy="2472638"/>
            <a:chOff x="-750677" y="2203585"/>
            <a:chExt cx="6053071" cy="2472638"/>
          </a:xfrm>
        </p:grpSpPr>
        <p:sp>
          <p:nvSpPr>
            <p:cNvPr id="8" name="Rectangle 7"/>
            <p:cNvSpPr/>
            <p:nvPr/>
          </p:nvSpPr>
          <p:spPr>
            <a:xfrm>
              <a:off x="-750677" y="2203585"/>
              <a:ext cx="6053071" cy="2472638"/>
            </a:xfrm>
            <a:prstGeom prst="rect">
              <a:avLst/>
            </a:prstGeom>
            <a:solidFill>
              <a:schemeClr val="bg1"/>
            </a:solidFill>
            <a:ln>
              <a:solidFill>
                <a:schemeClr val="bg1">
                  <a:lumMod val="50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6"/>
            <a:srcRect l="23662" t="20455" r="35669" b="51362"/>
            <a:stretch/>
          </p:blipFill>
          <p:spPr>
            <a:xfrm>
              <a:off x="-621888" y="2345503"/>
              <a:ext cx="5705572" cy="2222948"/>
            </a:xfrm>
            <a:prstGeom prst="rect">
              <a:avLst/>
            </a:prstGeom>
          </p:spPr>
        </p:pic>
        <p:sp>
          <p:nvSpPr>
            <p:cNvPr id="4" name="Rectangle 3"/>
            <p:cNvSpPr/>
            <p:nvPr/>
          </p:nvSpPr>
          <p:spPr>
            <a:xfrm>
              <a:off x="3529309" y="4251453"/>
              <a:ext cx="405639" cy="26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a:off x="1499616" y="3273074"/>
            <a:ext cx="5958645" cy="400949"/>
          </a:xfrm>
          <a:custGeom>
            <a:avLst/>
            <a:gdLst>
              <a:gd name="connsiteX0" fmla="*/ 90152 w 1584101"/>
              <a:gd name="connsiteY0" fmla="*/ 87 h 399332"/>
              <a:gd name="connsiteX1" fmla="*/ 64394 w 1584101"/>
              <a:gd name="connsiteY1" fmla="*/ 64481 h 399332"/>
              <a:gd name="connsiteX2" fmla="*/ 0 w 1584101"/>
              <a:gd name="connsiteY2" fmla="*/ 180391 h 399332"/>
              <a:gd name="connsiteX3" fmla="*/ 12879 w 1584101"/>
              <a:gd name="connsiteY3" fmla="*/ 309179 h 399332"/>
              <a:gd name="connsiteX4" fmla="*/ 25757 w 1584101"/>
              <a:gd name="connsiteY4" fmla="*/ 347816 h 399332"/>
              <a:gd name="connsiteX5" fmla="*/ 64394 w 1584101"/>
              <a:gd name="connsiteY5" fmla="*/ 360695 h 399332"/>
              <a:gd name="connsiteX6" fmla="*/ 141667 w 1584101"/>
              <a:gd name="connsiteY6" fmla="*/ 399332 h 399332"/>
              <a:gd name="connsiteX7" fmla="*/ 334850 w 1584101"/>
              <a:gd name="connsiteY7" fmla="*/ 386453 h 399332"/>
              <a:gd name="connsiteX8" fmla="*/ 412124 w 1584101"/>
              <a:gd name="connsiteY8" fmla="*/ 360695 h 399332"/>
              <a:gd name="connsiteX9" fmla="*/ 553791 w 1584101"/>
              <a:gd name="connsiteY9" fmla="*/ 334937 h 399332"/>
              <a:gd name="connsiteX10" fmla="*/ 1442433 w 1584101"/>
              <a:gd name="connsiteY10" fmla="*/ 322058 h 399332"/>
              <a:gd name="connsiteX11" fmla="*/ 1532586 w 1584101"/>
              <a:gd name="connsiteY11" fmla="*/ 257664 h 399332"/>
              <a:gd name="connsiteX12" fmla="*/ 1558343 w 1584101"/>
              <a:gd name="connsiteY12" fmla="*/ 219027 h 399332"/>
              <a:gd name="connsiteX13" fmla="*/ 1584101 w 1584101"/>
              <a:gd name="connsiteY13" fmla="*/ 141754 h 399332"/>
              <a:gd name="connsiteX14" fmla="*/ 1545464 w 1584101"/>
              <a:gd name="connsiteY14" fmla="*/ 64481 h 399332"/>
              <a:gd name="connsiteX15" fmla="*/ 1506828 w 1584101"/>
              <a:gd name="connsiteY15" fmla="*/ 51602 h 399332"/>
              <a:gd name="connsiteX16" fmla="*/ 1468191 w 1584101"/>
              <a:gd name="connsiteY16" fmla="*/ 25844 h 399332"/>
              <a:gd name="connsiteX17" fmla="*/ 1429555 w 1584101"/>
              <a:gd name="connsiteY17" fmla="*/ 12965 h 399332"/>
              <a:gd name="connsiteX18" fmla="*/ 1159098 w 1584101"/>
              <a:gd name="connsiteY18" fmla="*/ 87 h 399332"/>
              <a:gd name="connsiteX19" fmla="*/ 695459 w 1584101"/>
              <a:gd name="connsiteY19" fmla="*/ 12965 h 399332"/>
              <a:gd name="connsiteX20" fmla="*/ 553791 w 1584101"/>
              <a:gd name="connsiteY20" fmla="*/ 25844 h 399332"/>
              <a:gd name="connsiteX21" fmla="*/ 489397 w 1584101"/>
              <a:gd name="connsiteY21" fmla="*/ 38723 h 399332"/>
              <a:gd name="connsiteX22" fmla="*/ 399245 w 1584101"/>
              <a:gd name="connsiteY22" fmla="*/ 51602 h 399332"/>
              <a:gd name="connsiteX23" fmla="*/ 90152 w 1584101"/>
              <a:gd name="connsiteY23" fmla="*/ 87 h 39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4101" h="399332">
                <a:moveTo>
                  <a:pt x="90152" y="87"/>
                </a:moveTo>
                <a:cubicBezTo>
                  <a:pt x="34344" y="2233"/>
                  <a:pt x="75464" y="44186"/>
                  <a:pt x="64394" y="64481"/>
                </a:cubicBezTo>
                <a:cubicBezTo>
                  <a:pt x="-11521" y="203658"/>
                  <a:pt x="30066" y="90192"/>
                  <a:pt x="0" y="180391"/>
                </a:cubicBezTo>
                <a:cubicBezTo>
                  <a:pt x="4293" y="223320"/>
                  <a:pt x="6319" y="266537"/>
                  <a:pt x="12879" y="309179"/>
                </a:cubicBezTo>
                <a:cubicBezTo>
                  <a:pt x="14943" y="322597"/>
                  <a:pt x="16158" y="338217"/>
                  <a:pt x="25757" y="347816"/>
                </a:cubicBezTo>
                <a:cubicBezTo>
                  <a:pt x="35356" y="357416"/>
                  <a:pt x="52252" y="354624"/>
                  <a:pt x="64394" y="360695"/>
                </a:cubicBezTo>
                <a:cubicBezTo>
                  <a:pt x="164261" y="410629"/>
                  <a:pt x="44552" y="366959"/>
                  <a:pt x="141667" y="399332"/>
                </a:cubicBezTo>
                <a:cubicBezTo>
                  <a:pt x="206061" y="395039"/>
                  <a:pt x="270961" y="395580"/>
                  <a:pt x="334850" y="386453"/>
                </a:cubicBezTo>
                <a:cubicBezTo>
                  <a:pt x="361728" y="382613"/>
                  <a:pt x="386366" y="369281"/>
                  <a:pt x="412124" y="360695"/>
                </a:cubicBezTo>
                <a:cubicBezTo>
                  <a:pt x="468874" y="341778"/>
                  <a:pt x="474821" y="336988"/>
                  <a:pt x="553791" y="334937"/>
                </a:cubicBezTo>
                <a:cubicBezTo>
                  <a:pt x="849936" y="327245"/>
                  <a:pt x="1146219" y="326351"/>
                  <a:pt x="1442433" y="322058"/>
                </a:cubicBezTo>
                <a:cubicBezTo>
                  <a:pt x="1558342" y="283423"/>
                  <a:pt x="1498243" y="326351"/>
                  <a:pt x="1532586" y="257664"/>
                </a:cubicBezTo>
                <a:cubicBezTo>
                  <a:pt x="1539508" y="243820"/>
                  <a:pt x="1552057" y="233171"/>
                  <a:pt x="1558343" y="219027"/>
                </a:cubicBezTo>
                <a:cubicBezTo>
                  <a:pt x="1569370" y="194216"/>
                  <a:pt x="1584101" y="141754"/>
                  <a:pt x="1584101" y="141754"/>
                </a:cubicBezTo>
                <a:cubicBezTo>
                  <a:pt x="1575617" y="116301"/>
                  <a:pt x="1568161" y="82639"/>
                  <a:pt x="1545464" y="64481"/>
                </a:cubicBezTo>
                <a:cubicBezTo>
                  <a:pt x="1534863" y="56001"/>
                  <a:pt x="1518970" y="57673"/>
                  <a:pt x="1506828" y="51602"/>
                </a:cubicBezTo>
                <a:cubicBezTo>
                  <a:pt x="1492984" y="44680"/>
                  <a:pt x="1482035" y="32766"/>
                  <a:pt x="1468191" y="25844"/>
                </a:cubicBezTo>
                <a:cubicBezTo>
                  <a:pt x="1456049" y="19773"/>
                  <a:pt x="1443083" y="14092"/>
                  <a:pt x="1429555" y="12965"/>
                </a:cubicBezTo>
                <a:cubicBezTo>
                  <a:pt x="1339612" y="5470"/>
                  <a:pt x="1249250" y="4380"/>
                  <a:pt x="1159098" y="87"/>
                </a:cubicBezTo>
                <a:lnTo>
                  <a:pt x="695459" y="12965"/>
                </a:lnTo>
                <a:cubicBezTo>
                  <a:pt x="648084" y="14981"/>
                  <a:pt x="600842" y="19963"/>
                  <a:pt x="553791" y="25844"/>
                </a:cubicBezTo>
                <a:cubicBezTo>
                  <a:pt x="532070" y="28559"/>
                  <a:pt x="510989" y="35124"/>
                  <a:pt x="489397" y="38723"/>
                </a:cubicBezTo>
                <a:cubicBezTo>
                  <a:pt x="459454" y="43714"/>
                  <a:pt x="429296" y="47309"/>
                  <a:pt x="399245" y="51602"/>
                </a:cubicBezTo>
                <a:cubicBezTo>
                  <a:pt x="180403" y="35970"/>
                  <a:pt x="145960" y="-2059"/>
                  <a:pt x="90152" y="87"/>
                </a:cubicBezTo>
                <a:close/>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817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402"/>
            <a:ext cx="12192000" cy="6887280"/>
            <a:chOff x="0" y="-9402"/>
            <a:chExt cx="12192000" cy="688728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68" r="9943" b="10952"/>
            <a:stretch/>
          </p:blipFill>
          <p:spPr>
            <a:xfrm>
              <a:off x="0" y="0"/>
              <a:ext cx="12192000" cy="6877878"/>
            </a:xfrm>
            <a:prstGeom prst="rect">
              <a:avLst/>
            </a:prstGeom>
          </p:spPr>
        </p:pic>
        <p:sp>
          <p:nvSpPr>
            <p:cNvPr id="7" name="Rectangle 6"/>
            <p:cNvSpPr/>
            <p:nvPr/>
          </p:nvSpPr>
          <p:spPr>
            <a:xfrm>
              <a:off x="0" y="-9402"/>
              <a:ext cx="1219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073499" y="1280160"/>
            <a:ext cx="7907628" cy="2655784"/>
            <a:chOff x="2096038" y="1484882"/>
            <a:chExt cx="7598535" cy="2655784"/>
          </a:xfrm>
        </p:grpSpPr>
        <p:sp>
          <p:nvSpPr>
            <p:cNvPr id="15" name="Rectangle 3"/>
            <p:cNvSpPr>
              <a:spLocks noChangeArrowheads="1"/>
            </p:cNvSpPr>
            <p:nvPr/>
          </p:nvSpPr>
          <p:spPr bwMode="auto">
            <a:xfrm>
              <a:off x="2946044" y="1484882"/>
              <a:ext cx="6040192"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200" b="1" spc="-80" dirty="0" smtClean="0">
                  <a:solidFill>
                    <a:srgbClr val="1F736B"/>
                  </a:solidFill>
                  <a:latin typeface="+mn-lt"/>
                  <a:ea typeface="Calibri" panose="020F0502020204030204" pitchFamily="34" charset="0"/>
                  <a:cs typeface="Times New Roman" panose="02020603050405020304" pitchFamily="18" charset="0"/>
                </a:rPr>
                <a:t>10 tips for</a:t>
              </a:r>
              <a:endParaRPr kumimoji="0" lang="en-US" altLang="en-US" sz="6200" b="0" i="0" u="none" strike="noStrike" cap="none" spc="-80" normalizeH="0" dirty="0" smtClean="0">
                <a:ln>
                  <a:noFill/>
                </a:ln>
                <a:solidFill>
                  <a:srgbClr val="1F736B"/>
                </a:solidFill>
                <a:effectLst/>
                <a:latin typeface="+mn-lt"/>
              </a:endParaRPr>
            </a:p>
          </p:txBody>
        </p:sp>
        <p:sp>
          <p:nvSpPr>
            <p:cNvPr id="3" name="Rectangle 2"/>
            <p:cNvSpPr/>
            <p:nvPr/>
          </p:nvSpPr>
          <p:spPr>
            <a:xfrm>
              <a:off x="2096038" y="2298698"/>
              <a:ext cx="7598535"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smtClean="0">
                  <a:solidFill>
                    <a:srgbClr val="1F736B"/>
                  </a:solidFill>
                  <a:ea typeface="Calibri" panose="020F0502020204030204" pitchFamily="34" charset="0"/>
                  <a:cs typeface="Times New Roman" panose="02020603050405020304" pitchFamily="18" charset="0"/>
                </a:rPr>
                <a:t>successful</a:t>
              </a:r>
              <a:endParaRPr lang="en-US" altLang="en-US" sz="6200" spc="-80" dirty="0">
                <a:solidFill>
                  <a:srgbClr val="1F736B"/>
                </a:solidFill>
              </a:endParaRPr>
            </a:p>
          </p:txBody>
        </p:sp>
        <p:sp>
          <p:nvSpPr>
            <p:cNvPr id="25" name="Rectangle 24"/>
            <p:cNvSpPr/>
            <p:nvPr/>
          </p:nvSpPr>
          <p:spPr>
            <a:xfrm>
              <a:off x="3319476" y="3094226"/>
              <a:ext cx="5210071"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smtClean="0">
                  <a:solidFill>
                    <a:srgbClr val="1F736B"/>
                  </a:solidFill>
                  <a:ea typeface="Calibri" panose="020F0502020204030204" pitchFamily="34" charset="0"/>
                  <a:cs typeface="Times New Roman" panose="02020603050405020304" pitchFamily="18" charset="0"/>
                </a:rPr>
                <a:t>media outreach</a:t>
              </a:r>
              <a:endParaRPr lang="en-US" altLang="en-US" sz="6200" spc="-80" dirty="0">
                <a:solidFill>
                  <a:srgbClr val="1F736B"/>
                </a:solidFill>
              </a:endParaRPr>
            </a:p>
          </p:txBody>
        </p:sp>
      </p:grpSp>
    </p:spTree>
    <p:extLst>
      <p:ext uri="{BB962C8B-B14F-4D97-AF65-F5344CB8AC3E}">
        <p14:creationId xmlns:p14="http://schemas.microsoft.com/office/powerpoint/2010/main" val="337943428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2" y="1161288"/>
            <a:ext cx="9736428" cy="1877437"/>
          </a:xfrm>
          <a:prstGeom prst="rect">
            <a:avLst/>
          </a:prstGeom>
        </p:spPr>
        <p:txBody>
          <a:bodyPr wrap="square">
            <a:spAutoFit/>
          </a:bodyPr>
          <a:lstStyle/>
          <a:p>
            <a:pPr marL="514350" indent="-514350">
              <a:spcAft>
                <a:spcPts val="1000"/>
              </a:spcAft>
              <a:buClr>
                <a:srgbClr val="1F7773"/>
              </a:buClr>
              <a:buFont typeface="+mj-lt"/>
              <a:buAutoNum type="arabicPeriod"/>
            </a:pPr>
            <a:r>
              <a:rPr lang="en-US" altLang="en-US" sz="2900" b="1" spc="-40" dirty="0" smtClean="0">
                <a:solidFill>
                  <a:schemeClr val="tx1">
                    <a:lumMod val="75000"/>
                    <a:lumOff val="25000"/>
                  </a:schemeClr>
                </a:solidFill>
              </a:rPr>
              <a:t>Review your local media list. </a:t>
            </a:r>
            <a:r>
              <a:rPr lang="en-US" altLang="en-US" sz="2900" spc="-40" dirty="0" smtClean="0">
                <a:solidFill>
                  <a:schemeClr val="tx1">
                    <a:lumMod val="85000"/>
                    <a:lumOff val="15000"/>
                  </a:schemeClr>
                </a:solidFill>
              </a:rPr>
              <a:t>Reporters come and go. Work with your communications staff to make sure your list is updated. Don’t overlook bloggers, radio show hosts and others.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700" y="2788920"/>
            <a:ext cx="6327818" cy="3559398"/>
          </a:xfrm>
          <a:prstGeom prst="rect">
            <a:avLst/>
          </a:prstGeom>
        </p:spPr>
      </p:pic>
    </p:spTree>
    <p:extLst>
      <p:ext uri="{BB962C8B-B14F-4D97-AF65-F5344CB8AC3E}">
        <p14:creationId xmlns:p14="http://schemas.microsoft.com/office/powerpoint/2010/main" val="2688463633"/>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2" y="1154073"/>
            <a:ext cx="9736428" cy="1559401"/>
          </a:xfrm>
          <a:prstGeom prst="rect">
            <a:avLst/>
          </a:prstGeom>
        </p:spPr>
        <p:txBody>
          <a:bodyPr wrap="square">
            <a:spAutoFit/>
          </a:bodyPr>
          <a:lstStyle/>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Review your local media list.</a:t>
            </a:r>
          </a:p>
          <a:p>
            <a:pPr marL="514350" indent="-514350">
              <a:spcAft>
                <a:spcPts val="1000"/>
              </a:spcAft>
              <a:buClr>
                <a:srgbClr val="1F7773"/>
              </a:buClr>
              <a:buFont typeface="+mj-lt"/>
              <a:buAutoNum type="arabicPeriod"/>
            </a:pPr>
            <a:r>
              <a:rPr lang="en-US" altLang="en-US" sz="2900" b="1" spc="-40" dirty="0" smtClean="0">
                <a:solidFill>
                  <a:schemeClr val="tx1">
                    <a:lumMod val="75000"/>
                    <a:lumOff val="25000"/>
                  </a:schemeClr>
                </a:solidFill>
              </a:rPr>
              <a:t>Get familiar with key media people. </a:t>
            </a:r>
            <a:r>
              <a:rPr lang="en-US" altLang="en-US" sz="2900" spc="-40" dirty="0" smtClean="0">
                <a:solidFill>
                  <a:schemeClr val="tx1">
                    <a:lumMod val="85000"/>
                    <a:lumOff val="15000"/>
                  </a:schemeClr>
                </a:solidFill>
              </a:rPr>
              <a:t>Skim the articles they’ve written recently so you know what topics they have covered</a:t>
            </a:r>
            <a:endParaRPr lang="en-US" altLang="en-US" sz="2900" b="1" spc="-40" dirty="0" smtClean="0">
              <a:solidFill>
                <a:schemeClr val="tx1">
                  <a:lumMod val="75000"/>
                  <a:lumOff val="25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75" r="2514"/>
          <a:stretch/>
        </p:blipFill>
        <p:spPr>
          <a:xfrm>
            <a:off x="4928616" y="2814418"/>
            <a:ext cx="5847008" cy="3415286"/>
          </a:xfrm>
          <a:prstGeom prst="rect">
            <a:avLst/>
          </a:prstGeom>
        </p:spPr>
      </p:pic>
      <p:sp>
        <p:nvSpPr>
          <p:cNvPr id="3" name="Rectangle 2"/>
          <p:cNvSpPr/>
          <p:nvPr/>
        </p:nvSpPr>
        <p:spPr>
          <a:xfrm>
            <a:off x="1536192" y="2587752"/>
            <a:ext cx="3288950" cy="984885"/>
          </a:xfrm>
          <a:prstGeom prst="rect">
            <a:avLst/>
          </a:prstGeom>
        </p:spPr>
        <p:txBody>
          <a:bodyPr wrap="square">
            <a:spAutoFit/>
          </a:bodyPr>
          <a:lstStyle/>
          <a:p>
            <a:pPr>
              <a:spcAft>
                <a:spcPts val="1000"/>
              </a:spcAft>
              <a:buClr>
                <a:srgbClr val="1F7773"/>
              </a:buClr>
            </a:pPr>
            <a:r>
              <a:rPr lang="en-US" altLang="en-US" sz="2900" spc="-40" dirty="0" smtClean="0">
                <a:solidFill>
                  <a:schemeClr val="tx1">
                    <a:lumMod val="85000"/>
                    <a:lumOff val="15000"/>
                  </a:schemeClr>
                </a:solidFill>
              </a:rPr>
              <a:t>and how they tend to write about them.</a:t>
            </a:r>
            <a:r>
              <a:rPr lang="en-US" altLang="en-US" sz="2900" b="1" spc="-40" dirty="0" smtClean="0">
                <a:solidFill>
                  <a:schemeClr val="tx1">
                    <a:lumMod val="75000"/>
                    <a:lumOff val="25000"/>
                  </a:schemeClr>
                </a:solidFill>
              </a:rPr>
              <a:t> </a:t>
            </a:r>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399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358" r="12430"/>
          <a:stretch/>
        </p:blipFill>
        <p:spPr>
          <a:xfrm>
            <a:off x="3873965" y="4168512"/>
            <a:ext cx="5836706" cy="2657436"/>
          </a:xfrm>
          <a:prstGeom prst="rect">
            <a:avLst/>
          </a:prstGeom>
        </p:spPr>
      </p:pic>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2" y="1161288"/>
            <a:ext cx="9491729" cy="2975173"/>
          </a:xfrm>
          <a:prstGeom prst="rect">
            <a:avLst/>
          </a:prstGeom>
        </p:spPr>
        <p:txBody>
          <a:bodyPr wrap="square">
            <a:spAutoFit/>
          </a:bodyPr>
          <a:lstStyle/>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Review your local media list.</a:t>
            </a:r>
          </a:p>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Get familiar with key media people.</a:t>
            </a:r>
          </a:p>
          <a:p>
            <a:pPr marL="514350" indent="-514350">
              <a:spcAft>
                <a:spcPts val="1000"/>
              </a:spcAft>
              <a:buClr>
                <a:srgbClr val="1F7773"/>
              </a:buClr>
              <a:buFont typeface="+mj-lt"/>
              <a:buAutoNum type="arabicPeriod"/>
            </a:pPr>
            <a:r>
              <a:rPr lang="en-US" altLang="en-US" sz="2900" b="1" spc="-40" dirty="0" smtClean="0">
                <a:solidFill>
                  <a:schemeClr val="tx1">
                    <a:lumMod val="75000"/>
                    <a:lumOff val="25000"/>
                  </a:schemeClr>
                </a:solidFill>
              </a:rPr>
              <a:t>Decide what your media pitch is. </a:t>
            </a:r>
            <a:r>
              <a:rPr lang="en-US" altLang="en-US" sz="2900" spc="-40" dirty="0" smtClean="0">
                <a:solidFill>
                  <a:schemeClr val="tx1">
                    <a:lumMod val="85000"/>
                    <a:lumOff val="15000"/>
                  </a:schemeClr>
                </a:solidFill>
              </a:rPr>
              <a:t>In other words, what 2-3 sentences can you use to encourage media interest. What are you sharing that their readers or listeners will care about? </a:t>
            </a:r>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094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2" y="1161288"/>
            <a:ext cx="6606862" cy="4416594"/>
          </a:xfrm>
          <a:prstGeom prst="rect">
            <a:avLst/>
          </a:prstGeom>
        </p:spPr>
        <p:txBody>
          <a:bodyPr wrap="square">
            <a:spAutoFit/>
          </a:bodyPr>
          <a:lstStyle/>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Review your local media list.</a:t>
            </a:r>
          </a:p>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Get familiar with key media people.</a:t>
            </a:r>
          </a:p>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Decide what your media pitch is.</a:t>
            </a:r>
          </a:p>
          <a:p>
            <a:pPr marL="514350" indent="-514350">
              <a:spcAft>
                <a:spcPts val="1000"/>
              </a:spcAft>
              <a:buClr>
                <a:srgbClr val="1F7773"/>
              </a:buClr>
              <a:buFont typeface="+mj-lt"/>
              <a:buAutoNum type="arabicPeriod"/>
            </a:pPr>
            <a:r>
              <a:rPr lang="en-US" altLang="en-US" sz="2900" b="1" spc="-40" dirty="0" smtClean="0">
                <a:solidFill>
                  <a:schemeClr val="tx1">
                    <a:lumMod val="75000"/>
                    <a:lumOff val="25000"/>
                  </a:schemeClr>
                </a:solidFill>
              </a:rPr>
              <a:t>Find a parent, dentist or another key person who can be interviewed. </a:t>
            </a:r>
            <a:r>
              <a:rPr lang="en-US" altLang="en-US" sz="1400" b="1" spc="-40" dirty="0" smtClean="0">
                <a:solidFill>
                  <a:schemeClr val="tx1">
                    <a:lumMod val="75000"/>
                    <a:lumOff val="25000"/>
                  </a:schemeClr>
                </a:solidFill>
              </a:rPr>
              <a:t> </a:t>
            </a:r>
            <a:r>
              <a:rPr lang="en-US" altLang="en-US" sz="2900" spc="-40" dirty="0" smtClean="0">
                <a:solidFill>
                  <a:schemeClr val="tx1">
                    <a:lumMod val="85000"/>
                    <a:lumOff val="15000"/>
                  </a:schemeClr>
                </a:solidFill>
              </a:rPr>
              <a:t>This will require some brainstorming with your colleagues. Reporters love to connect an issue with the real people who are affected.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715" y="1770640"/>
            <a:ext cx="3597498" cy="3597498"/>
          </a:xfrm>
          <a:prstGeom prst="rect">
            <a:avLst/>
          </a:prstGeom>
        </p:spPr>
      </p:pic>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924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2" y="1161288"/>
            <a:ext cx="6555345" cy="2708434"/>
          </a:xfrm>
          <a:prstGeom prst="rect">
            <a:avLst/>
          </a:prstGeom>
        </p:spPr>
        <p:txBody>
          <a:bodyPr wrap="square">
            <a:spAutoFit/>
          </a:bodyPr>
          <a:lstStyle/>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Review your local media list.</a:t>
            </a:r>
          </a:p>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Get familiar with key media people.</a:t>
            </a:r>
          </a:p>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Decide what your media pitch is.</a:t>
            </a:r>
          </a:p>
          <a:p>
            <a:pPr marL="514350" indent="-514350">
              <a:spcAft>
                <a:spcPts val="800"/>
              </a:spcAft>
              <a:buClr>
                <a:srgbClr val="1F7773"/>
              </a:buClr>
              <a:buFont typeface="+mj-lt"/>
              <a:buAutoNum type="arabicPeriod"/>
            </a:pPr>
            <a:r>
              <a:rPr lang="en-US" altLang="en-US" sz="2900" spc="-40" dirty="0" smtClean="0">
                <a:solidFill>
                  <a:schemeClr val="tx1">
                    <a:lumMod val="85000"/>
                    <a:lumOff val="15000"/>
                  </a:schemeClr>
                </a:solidFill>
              </a:rPr>
              <a:t>Find a parent, dentist, or another key person who can be interviewed.</a:t>
            </a:r>
          </a:p>
        </p:txBody>
      </p:sp>
      <p:sp>
        <p:nvSpPr>
          <p:cNvPr id="3" name="Rectangle 2"/>
          <p:cNvSpPr/>
          <p:nvPr/>
        </p:nvSpPr>
        <p:spPr>
          <a:xfrm>
            <a:off x="1017431" y="3749040"/>
            <a:ext cx="6787166" cy="1877437"/>
          </a:xfrm>
          <a:prstGeom prst="rect">
            <a:avLst/>
          </a:prstGeom>
        </p:spPr>
        <p:txBody>
          <a:bodyPr wrap="square">
            <a:spAutoFit/>
          </a:bodyPr>
          <a:lstStyle/>
          <a:p>
            <a:pPr marL="514350" indent="-514350">
              <a:spcAft>
                <a:spcPts val="1000"/>
              </a:spcAft>
              <a:buClr>
                <a:srgbClr val="1F7773"/>
              </a:buClr>
              <a:buFont typeface="+mj-lt"/>
              <a:buAutoNum type="arabicPeriod" startAt="5"/>
            </a:pPr>
            <a:r>
              <a:rPr lang="en-US" altLang="en-US" sz="2900" b="1" spc="-40" dirty="0">
                <a:solidFill>
                  <a:schemeClr val="tx1">
                    <a:lumMod val="75000"/>
                    <a:lumOff val="25000"/>
                  </a:schemeClr>
                </a:solidFill>
              </a:rPr>
              <a:t>Decide whether holding a news conference or real-time event makes sense. </a:t>
            </a:r>
            <a:r>
              <a:rPr lang="en-US" altLang="en-US" sz="2900" spc="-40" dirty="0">
                <a:solidFill>
                  <a:schemeClr val="tx1">
                    <a:lumMod val="85000"/>
                    <a:lumOff val="15000"/>
                  </a:schemeClr>
                </a:solidFill>
              </a:rPr>
              <a:t>Unless you have an interesting visual, TV reporters </a:t>
            </a:r>
            <a:r>
              <a:rPr lang="en-US" altLang="en-US" sz="2900" spc="-40" dirty="0" smtClean="0">
                <a:solidFill>
                  <a:schemeClr val="tx1">
                    <a:lumMod val="85000"/>
                    <a:lumOff val="15000"/>
                  </a:schemeClr>
                </a:solidFill>
              </a:rPr>
              <a:t>won’t </a:t>
            </a:r>
            <a:r>
              <a:rPr lang="en-US" altLang="en-US" sz="2900" spc="-40" dirty="0">
                <a:solidFill>
                  <a:schemeClr val="tx1">
                    <a:lumMod val="85000"/>
                    <a:lumOff val="15000"/>
                  </a:schemeClr>
                </a:solidFill>
              </a:rPr>
              <a:t>show up.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765" y="3897353"/>
            <a:ext cx="3647584" cy="2051766"/>
          </a:xfrm>
          <a:prstGeom prst="rect">
            <a:avLst/>
          </a:prstGeom>
        </p:spPr>
      </p:pic>
      <p:sp>
        <p:nvSpPr>
          <p:cNvPr id="15" name="Rectangle 1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388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448" y="1164250"/>
            <a:ext cx="2084220" cy="2084220"/>
          </a:xfrm>
          <a:prstGeom prst="rect">
            <a:avLst/>
          </a:prstGeom>
        </p:spPr>
      </p:pic>
      <p:sp>
        <p:nvSpPr>
          <p:cNvPr id="5" name="Rectangle 4"/>
          <p:cNvSpPr/>
          <p:nvPr/>
        </p:nvSpPr>
        <p:spPr>
          <a:xfrm>
            <a:off x="1043189" y="1164250"/>
            <a:ext cx="7096259" cy="1877437"/>
          </a:xfrm>
          <a:prstGeom prst="rect">
            <a:avLst/>
          </a:prstGeom>
        </p:spPr>
        <p:txBody>
          <a:bodyPr wrap="square">
            <a:spAutoFit/>
          </a:bodyPr>
          <a:lstStyle/>
          <a:p>
            <a:pPr marL="514350" indent="-514350">
              <a:spcAft>
                <a:spcPts val="1000"/>
              </a:spcAft>
              <a:buClr>
                <a:srgbClr val="1F7773"/>
              </a:buClr>
              <a:buFont typeface="+mj-lt"/>
              <a:buAutoNum type="arabicPeriod" startAt="6"/>
            </a:pPr>
            <a:r>
              <a:rPr lang="en-US" altLang="en-US" sz="2900" b="1" spc="-40" dirty="0">
                <a:solidFill>
                  <a:schemeClr val="tx1">
                    <a:lumMod val="75000"/>
                    <a:lumOff val="25000"/>
                  </a:schemeClr>
                </a:solidFill>
              </a:rPr>
              <a:t>Choose a date/time for your news release or media event. </a:t>
            </a:r>
            <a:r>
              <a:rPr lang="en-US" altLang="en-US" sz="2900" spc="-40" dirty="0">
                <a:solidFill>
                  <a:schemeClr val="tx1">
                    <a:lumMod val="85000"/>
                    <a:lumOff val="15000"/>
                  </a:schemeClr>
                </a:solidFill>
              </a:rPr>
              <a:t>Find a date that works for all of your key people. </a:t>
            </a:r>
            <a:r>
              <a:rPr lang="en-US" altLang="en-US" sz="2900" spc="-40" dirty="0" smtClean="0">
                <a:solidFill>
                  <a:schemeClr val="tx1">
                    <a:lumMod val="85000"/>
                    <a:lumOff val="15000"/>
                  </a:schemeClr>
                </a:solidFill>
              </a:rPr>
              <a:t>Avoid Mondays </a:t>
            </a:r>
            <a:r>
              <a:rPr lang="en-US" altLang="en-US" sz="2900" spc="-40" dirty="0">
                <a:solidFill>
                  <a:schemeClr val="tx1">
                    <a:lumMod val="85000"/>
                    <a:lumOff val="15000"/>
                  </a:schemeClr>
                </a:solidFill>
              </a:rPr>
              <a:t>or Fridays.  </a:t>
            </a:r>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4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It’s called a “news” release for a reason</a:t>
            </a:r>
            <a:endParaRPr lang="en-US" sz="4200" dirty="0">
              <a:solidFill>
                <a:schemeClr val="bg1"/>
              </a:solidFill>
              <a:effectLst>
                <a:outerShdw blurRad="38100" dist="38100" dir="2700000" algn="tl">
                  <a:srgbClr val="000000">
                    <a:alpha val="43137"/>
                  </a:srgbClr>
                </a:outerShdw>
              </a:effectLst>
            </a:endParaRPr>
          </a:p>
        </p:txBody>
      </p:sp>
      <p:grpSp>
        <p:nvGrpSpPr>
          <p:cNvPr id="43" name="Group 42"/>
          <p:cNvGrpSpPr/>
          <p:nvPr/>
        </p:nvGrpSpPr>
        <p:grpSpPr>
          <a:xfrm>
            <a:off x="6795753" y="1161866"/>
            <a:ext cx="5396247" cy="5722587"/>
            <a:chOff x="6795753" y="1161866"/>
            <a:chExt cx="5396247" cy="5722587"/>
          </a:xfrm>
        </p:grpSpPr>
        <p:sp>
          <p:nvSpPr>
            <p:cNvPr id="8" name="Rectangle 7"/>
            <p:cNvSpPr/>
            <p:nvPr/>
          </p:nvSpPr>
          <p:spPr>
            <a:xfrm>
              <a:off x="6795753" y="1161866"/>
              <a:ext cx="5396247" cy="5696134"/>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5458" t="25679" r="29236" b="45056"/>
            <a:stretch/>
          </p:blipFill>
          <p:spPr>
            <a:xfrm>
              <a:off x="7011216" y="2807208"/>
              <a:ext cx="4042884" cy="14689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929" y="1399416"/>
              <a:ext cx="1767894" cy="525590"/>
            </a:xfrm>
            <a:prstGeom prst="rect">
              <a:avLst/>
            </a:prstGeom>
          </p:spPr>
        </p:pic>
        <p:sp>
          <p:nvSpPr>
            <p:cNvPr id="11" name="Rectangle 10"/>
            <p:cNvSpPr/>
            <p:nvPr/>
          </p:nvSpPr>
          <p:spPr>
            <a:xfrm>
              <a:off x="6988935" y="4306824"/>
              <a:ext cx="4997004" cy="2577629"/>
            </a:xfrm>
            <a:prstGeom prst="rect">
              <a:avLst/>
            </a:prstGeom>
          </p:spPr>
          <p:txBody>
            <a:bodyPr wrap="square">
              <a:spAutoFit/>
            </a:bodyPr>
            <a:lstStyle/>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BURLINGTON, Vt – Starting September 1, Vermonters must be at least 21 years old to purchase and possess tobacco products or paraphernalia. The new law also includes tobacco-substitute products, such as e-cigarettes. Health officials say the increase in buying age will help protect youth from nicotine addiction and potentially toxic chemicals.</a:t>
              </a:r>
            </a:p>
            <a:p>
              <a:endParaRPr lang="en-US" sz="600" dirty="0">
                <a:solidFill>
                  <a:schemeClr val="tx1">
                    <a:lumMod val="75000"/>
                    <a:lumOff val="25000"/>
                  </a:schemeClr>
                </a:solidFill>
                <a:latin typeface="Arial" panose="020B0604020202020204" pitchFamily="34" charset="0"/>
                <a:cs typeface="Arial" panose="020B0604020202020204" pitchFamily="34" charset="0"/>
              </a:endParaRPr>
            </a:p>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Commonly known as Tobacco 21, the new law is expected to reduce smoking rates over time and ultimately save lives. An estimated 95% of adults start smoking by age 21, so restricting access to these products will help prevent young Vermonters from ever taking it up.</a:t>
              </a:r>
            </a:p>
            <a:p>
              <a:endParaRPr lang="en-US" sz="600" b="0" i="0" dirty="0" smtClean="0">
                <a:solidFill>
                  <a:schemeClr val="tx1">
                    <a:lumMod val="75000"/>
                    <a:lumOff val="25000"/>
                  </a:schemeClr>
                </a:solidFill>
                <a:effectLst/>
                <a:latin typeface="Arial" panose="020B0604020202020204" pitchFamily="34" charset="0"/>
                <a:cs typeface="Arial" panose="020B0604020202020204" pitchFamily="34" charset="0"/>
              </a:endParaRPr>
            </a:p>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“We’ve made great strides against tobacco use, but the popularity of e-cigarettes and vaping continues to skyrocket among our youth,” said Health Commissioner Mark Levine, MD. “We are also seeing evidence of increasing rates of health problems associated with vaping.”</a:t>
              </a:r>
            </a:p>
          </p:txBody>
        </p:sp>
        <p:sp>
          <p:nvSpPr>
            <p:cNvPr id="13" name="Rectangle 12"/>
            <p:cNvSpPr/>
            <p:nvPr/>
          </p:nvSpPr>
          <p:spPr>
            <a:xfrm>
              <a:off x="6988936" y="2276856"/>
              <a:ext cx="4726546" cy="523220"/>
            </a:xfrm>
            <a:prstGeom prst="rect">
              <a:avLst/>
            </a:prstGeom>
          </p:spPr>
          <p:txBody>
            <a:bodyPr wrap="square">
              <a:spAutoFit/>
            </a:bodyPr>
            <a:lstStyle/>
            <a:p>
              <a:r>
                <a:rPr lang="en-US" sz="1400" b="1" i="0" cap="all" dirty="0" smtClean="0">
                  <a:solidFill>
                    <a:schemeClr val="tx1">
                      <a:lumMod val="75000"/>
                      <a:lumOff val="25000"/>
                    </a:schemeClr>
                  </a:solidFill>
                  <a:effectLst/>
                  <a:latin typeface="Arial" panose="020B0604020202020204" pitchFamily="34" charset="0"/>
                  <a:cs typeface="Arial" panose="020B0604020202020204" pitchFamily="34" charset="0"/>
                </a:rPr>
                <a:t>VERMONTERS MUST BE 21 TO PURCHASE AND POSSESS TOBACCO PRODUCTS STARTING SEPT. 1</a:t>
              </a:r>
              <a:endParaRPr lang="en-US" sz="1400" b="1" i="0" cap="all" dirty="0">
                <a:solidFill>
                  <a:schemeClr val="tx1">
                    <a:lumMod val="75000"/>
                    <a:lumOff val="25000"/>
                  </a:schemeClr>
                </a:solidFill>
                <a:effectLst/>
                <a:latin typeface="Arial" panose="020B0604020202020204" pitchFamily="34" charset="0"/>
                <a:cs typeface="Arial" panose="020B0604020202020204" pitchFamily="34" charset="0"/>
              </a:endParaRPr>
            </a:p>
          </p:txBody>
        </p:sp>
        <p:cxnSp>
          <p:nvCxnSpPr>
            <p:cNvPr id="35" name="Straight Connector 34"/>
            <p:cNvCxnSpPr/>
            <p:nvPr/>
          </p:nvCxnSpPr>
          <p:spPr>
            <a:xfrm>
              <a:off x="6795753" y="1161866"/>
              <a:ext cx="53962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95753" y="1161866"/>
              <a:ext cx="0" cy="56961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201263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1" y="1161288"/>
            <a:ext cx="9144000" cy="538609"/>
          </a:xfrm>
          <a:prstGeom prst="rect">
            <a:avLst/>
          </a:prstGeom>
        </p:spPr>
        <p:txBody>
          <a:bodyPr wrap="square">
            <a:spAutoFit/>
          </a:bodyPr>
          <a:lstStyle/>
          <a:p>
            <a:pPr marL="514350" indent="-514350">
              <a:spcAft>
                <a:spcPts val="1000"/>
              </a:spcAft>
              <a:buClr>
                <a:srgbClr val="1F7773"/>
              </a:buClr>
              <a:buFont typeface="+mj-lt"/>
              <a:buAutoNum type="arabicPeriod" startAt="6"/>
            </a:pPr>
            <a:r>
              <a:rPr lang="en-US" altLang="en-US" sz="2900" spc="-40" dirty="0" smtClean="0">
                <a:solidFill>
                  <a:schemeClr val="tx1">
                    <a:lumMod val="85000"/>
                    <a:lumOff val="15000"/>
                  </a:schemeClr>
                </a:solidFill>
              </a:rPr>
              <a:t>Choose a date/time for your news release or media event.</a:t>
            </a:r>
          </a:p>
        </p:txBody>
      </p:sp>
      <p:sp>
        <p:nvSpPr>
          <p:cNvPr id="9" name="Rectangle 8"/>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017431" y="1737360"/>
            <a:ext cx="5267459" cy="3216265"/>
          </a:xfrm>
          <a:prstGeom prst="rect">
            <a:avLst/>
          </a:prstGeom>
        </p:spPr>
        <p:txBody>
          <a:bodyPr wrap="square">
            <a:spAutoFit/>
          </a:bodyPr>
          <a:lstStyle/>
          <a:p>
            <a:pPr marL="514350" indent="-514350">
              <a:spcAft>
                <a:spcPts val="1000"/>
              </a:spcAft>
              <a:buClr>
                <a:srgbClr val="1F7773"/>
              </a:buClr>
              <a:buFont typeface="+mj-lt"/>
              <a:buAutoNum type="arabicPeriod" startAt="7"/>
            </a:pPr>
            <a:r>
              <a:rPr lang="en-US" altLang="en-US" sz="2900" b="1" spc="-40" dirty="0" smtClean="0">
                <a:solidFill>
                  <a:schemeClr val="tx1">
                    <a:lumMod val="75000"/>
                    <a:lumOff val="25000"/>
                  </a:schemeClr>
                </a:solidFill>
              </a:rPr>
              <a:t>Draft the news release and other materials you will need.</a:t>
            </a:r>
            <a:r>
              <a:rPr lang="en-US" altLang="en-US" sz="2900" spc="-40" dirty="0" smtClean="0">
                <a:solidFill>
                  <a:schemeClr val="tx1">
                    <a:lumMod val="85000"/>
                    <a:lumOff val="15000"/>
                  </a:schemeClr>
                </a:solidFill>
              </a:rPr>
              <a:t> This includes talking points for your speakers or interviewees. Leave yourself ample time to run your content past everyone who needs to sign off.  </a:t>
            </a:r>
            <a:endParaRPr lang="en-US" altLang="en-US" sz="2900" spc="-40" dirty="0">
              <a:solidFill>
                <a:schemeClr val="tx1">
                  <a:lumMod val="85000"/>
                  <a:lumOff val="15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9802"/>
          <a:stretch/>
        </p:blipFill>
        <p:spPr>
          <a:xfrm>
            <a:off x="6512417" y="3812146"/>
            <a:ext cx="5039932" cy="3031453"/>
          </a:xfrm>
          <a:prstGeom prst="rect">
            <a:avLst/>
          </a:prstGeom>
        </p:spPr>
      </p:pic>
    </p:spTree>
    <p:extLst>
      <p:ext uri="{BB962C8B-B14F-4D97-AF65-F5344CB8AC3E}">
        <p14:creationId xmlns:p14="http://schemas.microsoft.com/office/powerpoint/2010/main" val="310146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1" y="1161288"/>
            <a:ext cx="9144000" cy="1113125"/>
          </a:xfrm>
          <a:prstGeom prst="rect">
            <a:avLst/>
          </a:prstGeom>
        </p:spPr>
        <p:txBody>
          <a:bodyPr wrap="square">
            <a:spAutoFit/>
          </a:bodyPr>
          <a:lstStyle/>
          <a:p>
            <a:pPr marL="514350" indent="-514350">
              <a:spcAft>
                <a:spcPts val="800"/>
              </a:spcAft>
              <a:buClr>
                <a:srgbClr val="1F7773"/>
              </a:buClr>
              <a:buFont typeface="+mj-lt"/>
              <a:buAutoNum type="arabicPeriod" startAt="6"/>
            </a:pPr>
            <a:r>
              <a:rPr lang="en-US" altLang="en-US" sz="2900" spc="-40" dirty="0" smtClean="0">
                <a:solidFill>
                  <a:schemeClr val="tx1">
                    <a:lumMod val="85000"/>
                    <a:lumOff val="15000"/>
                  </a:schemeClr>
                </a:solidFill>
              </a:rPr>
              <a:t>Choose a date/time for your news release or media event.</a:t>
            </a:r>
          </a:p>
          <a:p>
            <a:pPr marL="514350" indent="-514350">
              <a:spcAft>
                <a:spcPts val="1000"/>
              </a:spcAft>
              <a:buClr>
                <a:srgbClr val="1F7773"/>
              </a:buClr>
              <a:buFont typeface="+mj-lt"/>
              <a:buAutoNum type="arabicPeriod" startAt="6"/>
            </a:pPr>
            <a:r>
              <a:rPr lang="en-US" altLang="en-US" sz="2900" spc="-40" dirty="0">
                <a:solidFill>
                  <a:schemeClr val="tx1">
                    <a:lumMod val="85000"/>
                    <a:lumOff val="15000"/>
                  </a:schemeClr>
                </a:solidFill>
              </a:rPr>
              <a:t>Draft the </a:t>
            </a:r>
            <a:r>
              <a:rPr lang="en-US" altLang="en-US" sz="2900" spc="-40" dirty="0" smtClean="0">
                <a:solidFill>
                  <a:schemeClr val="tx1">
                    <a:lumMod val="85000"/>
                    <a:lumOff val="15000"/>
                  </a:schemeClr>
                </a:solidFill>
              </a:rPr>
              <a:t>news release and </a:t>
            </a:r>
            <a:r>
              <a:rPr lang="en-US" altLang="en-US" sz="2900" spc="-40" dirty="0">
                <a:solidFill>
                  <a:schemeClr val="tx1">
                    <a:lumMod val="85000"/>
                    <a:lumOff val="15000"/>
                  </a:schemeClr>
                </a:solidFill>
              </a:rPr>
              <a:t>other materials you will need.</a:t>
            </a:r>
            <a:endParaRPr lang="en-US" altLang="en-US" sz="2900" spc="-40" dirty="0" smtClean="0">
              <a:solidFill>
                <a:schemeClr val="tx1">
                  <a:lumMod val="85000"/>
                  <a:lumOff val="15000"/>
                </a:schemeClr>
              </a:solidFill>
            </a:endParaRPr>
          </a:p>
        </p:txBody>
      </p:sp>
      <p:sp>
        <p:nvSpPr>
          <p:cNvPr id="5" name="Rectangle 4"/>
          <p:cNvSpPr/>
          <p:nvPr/>
        </p:nvSpPr>
        <p:spPr>
          <a:xfrm>
            <a:off x="1017431" y="2249424"/>
            <a:ext cx="9144000" cy="1877437"/>
          </a:xfrm>
          <a:prstGeom prst="rect">
            <a:avLst/>
          </a:prstGeom>
        </p:spPr>
        <p:txBody>
          <a:bodyPr wrap="square">
            <a:spAutoFit/>
          </a:bodyPr>
          <a:lstStyle/>
          <a:p>
            <a:pPr marL="514350" indent="-514350">
              <a:spcAft>
                <a:spcPts val="1000"/>
              </a:spcAft>
              <a:buClr>
                <a:srgbClr val="1F7773"/>
              </a:buClr>
              <a:buFont typeface="+mj-lt"/>
              <a:buAutoNum type="arabicPeriod" startAt="8"/>
            </a:pPr>
            <a:r>
              <a:rPr lang="en-US" altLang="en-US" sz="2900" b="1" spc="-40" dirty="0" smtClean="0">
                <a:solidFill>
                  <a:schemeClr val="tx1">
                    <a:lumMod val="75000"/>
                    <a:lumOff val="25000"/>
                  </a:schemeClr>
                </a:solidFill>
              </a:rPr>
              <a:t>Prep your speakers or interview subjects.</a:t>
            </a:r>
            <a:r>
              <a:rPr lang="en-US" altLang="en-US" sz="2900" spc="-40" dirty="0" smtClean="0">
                <a:solidFill>
                  <a:schemeClr val="tx1">
                    <a:lumMod val="85000"/>
                    <a:lumOff val="15000"/>
                  </a:schemeClr>
                </a:solidFill>
              </a:rPr>
              <a:t> Test their ability to stay on message by asking them the questions you expect reporters to ask. </a:t>
            </a:r>
            <a:r>
              <a:rPr lang="en-US" altLang="en-US" sz="1200" spc="-40" dirty="0" smtClean="0">
                <a:solidFill>
                  <a:schemeClr val="tx1">
                    <a:lumMod val="85000"/>
                    <a:lumOff val="15000"/>
                  </a:schemeClr>
                </a:solidFill>
              </a:rPr>
              <a:t> </a:t>
            </a:r>
            <a:r>
              <a:rPr lang="en-US" altLang="en-US" sz="2900" spc="-40" dirty="0" smtClean="0">
                <a:solidFill>
                  <a:schemeClr val="tx1">
                    <a:lumMod val="85000"/>
                    <a:lumOff val="15000"/>
                  </a:schemeClr>
                </a:solidFill>
              </a:rPr>
              <a:t>Encourage them to avoid clinical terms and jargon.  </a:t>
            </a:r>
            <a:endParaRPr lang="en-US" altLang="en-US" sz="2900" spc="-40" dirty="0">
              <a:solidFill>
                <a:schemeClr val="tx1">
                  <a:lumMod val="85000"/>
                  <a:lumOff val="15000"/>
                </a:schemeClr>
              </a:solidFill>
            </a:endParaRPr>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151"/>
          <a:stretch/>
        </p:blipFill>
        <p:spPr>
          <a:xfrm>
            <a:off x="4411013" y="3869269"/>
            <a:ext cx="5344732" cy="2791411"/>
          </a:xfrm>
          <a:prstGeom prst="rect">
            <a:avLst/>
          </a:prstGeom>
        </p:spPr>
      </p:pic>
    </p:spTree>
    <p:extLst>
      <p:ext uri="{BB962C8B-B14F-4D97-AF65-F5344CB8AC3E}">
        <p14:creationId xmlns:p14="http://schemas.microsoft.com/office/powerpoint/2010/main" val="59573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1" y="1161288"/>
            <a:ext cx="9144000" cy="1113125"/>
          </a:xfrm>
          <a:prstGeom prst="rect">
            <a:avLst/>
          </a:prstGeom>
        </p:spPr>
        <p:txBody>
          <a:bodyPr wrap="square">
            <a:spAutoFit/>
          </a:bodyPr>
          <a:lstStyle/>
          <a:p>
            <a:pPr marL="514350" indent="-514350">
              <a:spcAft>
                <a:spcPts val="800"/>
              </a:spcAft>
              <a:buClr>
                <a:srgbClr val="1F7773"/>
              </a:buClr>
              <a:buFont typeface="+mj-lt"/>
              <a:buAutoNum type="arabicPeriod" startAt="6"/>
            </a:pPr>
            <a:r>
              <a:rPr lang="en-US" altLang="en-US" sz="2900" spc="-40" dirty="0" smtClean="0">
                <a:solidFill>
                  <a:schemeClr val="tx1">
                    <a:lumMod val="85000"/>
                    <a:lumOff val="15000"/>
                  </a:schemeClr>
                </a:solidFill>
              </a:rPr>
              <a:t>Choose a date/time for your news release or media event.</a:t>
            </a:r>
          </a:p>
          <a:p>
            <a:pPr marL="514350" indent="-514350">
              <a:spcAft>
                <a:spcPts val="1000"/>
              </a:spcAft>
              <a:buClr>
                <a:srgbClr val="1F7773"/>
              </a:buClr>
              <a:buFont typeface="+mj-lt"/>
              <a:buAutoNum type="arabicPeriod" startAt="6"/>
            </a:pPr>
            <a:r>
              <a:rPr lang="en-US" altLang="en-US" sz="2900" spc="-40" dirty="0">
                <a:solidFill>
                  <a:schemeClr val="tx1">
                    <a:lumMod val="85000"/>
                    <a:lumOff val="15000"/>
                  </a:schemeClr>
                </a:solidFill>
              </a:rPr>
              <a:t>Draft the </a:t>
            </a:r>
            <a:r>
              <a:rPr lang="en-US" altLang="en-US" sz="2900" spc="-40" dirty="0" smtClean="0">
                <a:solidFill>
                  <a:schemeClr val="tx1">
                    <a:lumMod val="85000"/>
                    <a:lumOff val="15000"/>
                  </a:schemeClr>
                </a:solidFill>
              </a:rPr>
              <a:t>news release and </a:t>
            </a:r>
            <a:r>
              <a:rPr lang="en-US" altLang="en-US" sz="2900" spc="-40" dirty="0">
                <a:solidFill>
                  <a:schemeClr val="tx1">
                    <a:lumMod val="85000"/>
                    <a:lumOff val="15000"/>
                  </a:schemeClr>
                </a:solidFill>
              </a:rPr>
              <a:t>other materials you will need.</a:t>
            </a:r>
            <a:endParaRPr lang="en-US" altLang="en-US" sz="2900" spc="-40" dirty="0" smtClean="0">
              <a:solidFill>
                <a:schemeClr val="tx1">
                  <a:lumMod val="85000"/>
                  <a:lumOff val="15000"/>
                </a:schemeClr>
              </a:solidFill>
            </a:endParaRPr>
          </a:p>
        </p:txBody>
      </p:sp>
      <p:sp>
        <p:nvSpPr>
          <p:cNvPr id="5" name="Rectangle 4"/>
          <p:cNvSpPr/>
          <p:nvPr/>
        </p:nvSpPr>
        <p:spPr>
          <a:xfrm>
            <a:off x="1017431" y="2249424"/>
            <a:ext cx="9144000" cy="1877437"/>
          </a:xfrm>
          <a:prstGeom prst="rect">
            <a:avLst/>
          </a:prstGeom>
        </p:spPr>
        <p:txBody>
          <a:bodyPr wrap="square">
            <a:spAutoFit/>
          </a:bodyPr>
          <a:lstStyle/>
          <a:p>
            <a:pPr marL="514350" indent="-514350">
              <a:spcAft>
                <a:spcPts val="1000"/>
              </a:spcAft>
              <a:buClr>
                <a:srgbClr val="1F7773"/>
              </a:buClr>
              <a:buFont typeface="+mj-lt"/>
              <a:buAutoNum type="arabicPeriod" startAt="8"/>
            </a:pPr>
            <a:r>
              <a:rPr lang="en-US" altLang="en-US" sz="2900" b="1" spc="-40" dirty="0" smtClean="0">
                <a:solidFill>
                  <a:schemeClr val="tx1">
                    <a:lumMod val="75000"/>
                    <a:lumOff val="25000"/>
                  </a:schemeClr>
                </a:solidFill>
              </a:rPr>
              <a:t>Prep your speakers or interview subjects.</a:t>
            </a:r>
            <a:r>
              <a:rPr lang="en-US" altLang="en-US" sz="2900" spc="-40" dirty="0" smtClean="0">
                <a:solidFill>
                  <a:schemeClr val="tx1">
                    <a:lumMod val="85000"/>
                    <a:lumOff val="15000"/>
                  </a:schemeClr>
                </a:solidFill>
              </a:rPr>
              <a:t> Test their ability to stay on message by asking them the questions you expect reporters to ask. </a:t>
            </a:r>
            <a:r>
              <a:rPr lang="en-US" altLang="en-US" sz="1200" spc="-40" dirty="0" smtClean="0">
                <a:solidFill>
                  <a:schemeClr val="tx1">
                    <a:lumMod val="85000"/>
                    <a:lumOff val="15000"/>
                  </a:schemeClr>
                </a:solidFill>
              </a:rPr>
              <a:t> </a:t>
            </a:r>
            <a:r>
              <a:rPr lang="en-US" altLang="en-US" sz="2900" spc="-40" dirty="0" smtClean="0">
                <a:solidFill>
                  <a:schemeClr val="tx1">
                    <a:lumMod val="85000"/>
                    <a:lumOff val="15000"/>
                  </a:schemeClr>
                </a:solidFill>
              </a:rPr>
              <a:t>Encourage them to avoid clinical terms and jargon.  </a:t>
            </a:r>
            <a:endParaRPr lang="en-US" altLang="en-US" sz="2900" spc="-40" dirty="0">
              <a:solidFill>
                <a:schemeClr val="tx1">
                  <a:lumMod val="85000"/>
                  <a:lumOff val="15000"/>
                </a:schemeClr>
              </a:solidFill>
            </a:endParaRPr>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151"/>
          <a:stretch/>
        </p:blipFill>
        <p:spPr>
          <a:xfrm>
            <a:off x="4411013" y="3869269"/>
            <a:ext cx="5344732" cy="2791411"/>
          </a:xfrm>
          <a:prstGeom prst="rect">
            <a:avLst/>
          </a:prstGeom>
        </p:spPr>
      </p:pic>
      <p:grpSp>
        <p:nvGrpSpPr>
          <p:cNvPr id="8" name="Group 7"/>
          <p:cNvGrpSpPr/>
          <p:nvPr/>
        </p:nvGrpSpPr>
        <p:grpSpPr>
          <a:xfrm>
            <a:off x="0" y="4215384"/>
            <a:ext cx="3528811" cy="1604007"/>
            <a:chOff x="0" y="4187952"/>
            <a:chExt cx="3528811" cy="1604007"/>
          </a:xfrm>
        </p:grpSpPr>
        <p:sp>
          <p:nvSpPr>
            <p:cNvPr id="6" name="Pentagon 5"/>
            <p:cNvSpPr/>
            <p:nvPr/>
          </p:nvSpPr>
          <p:spPr>
            <a:xfrm>
              <a:off x="0" y="4187952"/>
              <a:ext cx="3528811" cy="160400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79" y="4270248"/>
              <a:ext cx="2601404" cy="1431161"/>
            </a:xfrm>
            <a:prstGeom prst="rect">
              <a:avLst/>
            </a:prstGeom>
          </p:spPr>
          <p:txBody>
            <a:bodyPr wrap="square">
              <a:spAutoFit/>
            </a:bodyPr>
            <a:lstStyle/>
            <a:p>
              <a:r>
                <a:rPr lang="en-US" altLang="en-US" sz="2900" spc="-40" dirty="0" smtClean="0">
                  <a:solidFill>
                    <a:schemeClr val="tx1">
                      <a:lumMod val="85000"/>
                      <a:lumOff val="15000"/>
                    </a:schemeClr>
                  </a:solidFill>
                </a:rPr>
                <a:t>Be ready for the “responsibility” question</a:t>
              </a:r>
              <a:endParaRPr lang="en-US" sz="2900" dirty="0">
                <a:solidFill>
                  <a:schemeClr val="tx1">
                    <a:lumMod val="85000"/>
                    <a:lumOff val="15000"/>
                  </a:schemeClr>
                </a:solidFill>
              </a:endParaRPr>
            </a:p>
          </p:txBody>
        </p:sp>
      </p:grpSp>
    </p:spTree>
    <p:extLst>
      <p:ext uri="{BB962C8B-B14F-4D97-AF65-F5344CB8AC3E}">
        <p14:creationId xmlns:p14="http://schemas.microsoft.com/office/powerpoint/2010/main" val="238660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1" y="1161288"/>
            <a:ext cx="9144000" cy="1661993"/>
          </a:xfrm>
          <a:prstGeom prst="rect">
            <a:avLst/>
          </a:prstGeom>
        </p:spPr>
        <p:txBody>
          <a:bodyPr wrap="square">
            <a:spAutoFit/>
          </a:bodyPr>
          <a:lstStyle/>
          <a:p>
            <a:pPr marL="514350" indent="-514350">
              <a:spcAft>
                <a:spcPts val="800"/>
              </a:spcAft>
              <a:buClr>
                <a:srgbClr val="1F7773"/>
              </a:buClr>
              <a:buFont typeface="+mj-lt"/>
              <a:buAutoNum type="arabicPeriod" startAt="6"/>
            </a:pPr>
            <a:r>
              <a:rPr lang="en-US" altLang="en-US" sz="2900" spc="-40" dirty="0" smtClean="0">
                <a:solidFill>
                  <a:schemeClr val="tx1">
                    <a:lumMod val="85000"/>
                    <a:lumOff val="15000"/>
                  </a:schemeClr>
                </a:solidFill>
              </a:rPr>
              <a:t>Choose a date/time for your news release or media event.</a:t>
            </a:r>
          </a:p>
          <a:p>
            <a:pPr marL="514350" indent="-514350">
              <a:spcAft>
                <a:spcPts val="800"/>
              </a:spcAft>
              <a:buClr>
                <a:srgbClr val="1F7773"/>
              </a:buClr>
              <a:buFont typeface="+mj-lt"/>
              <a:buAutoNum type="arabicPeriod" startAt="6"/>
            </a:pPr>
            <a:r>
              <a:rPr lang="en-US" altLang="en-US" sz="2900" spc="-40" dirty="0">
                <a:solidFill>
                  <a:schemeClr val="tx1">
                    <a:lumMod val="85000"/>
                    <a:lumOff val="15000"/>
                  </a:schemeClr>
                </a:solidFill>
              </a:rPr>
              <a:t>Draft the </a:t>
            </a:r>
            <a:r>
              <a:rPr lang="en-US" altLang="en-US" sz="2900" spc="-40" dirty="0" smtClean="0">
                <a:solidFill>
                  <a:schemeClr val="tx1">
                    <a:lumMod val="85000"/>
                    <a:lumOff val="15000"/>
                  </a:schemeClr>
                </a:solidFill>
              </a:rPr>
              <a:t>news release and </a:t>
            </a:r>
            <a:r>
              <a:rPr lang="en-US" altLang="en-US" sz="2900" spc="-40" dirty="0">
                <a:solidFill>
                  <a:schemeClr val="tx1">
                    <a:lumMod val="85000"/>
                    <a:lumOff val="15000"/>
                  </a:schemeClr>
                </a:solidFill>
              </a:rPr>
              <a:t>other materials you will need</a:t>
            </a:r>
            <a:r>
              <a:rPr lang="en-US" altLang="en-US" sz="2900" spc="-40" dirty="0" smtClean="0">
                <a:solidFill>
                  <a:schemeClr val="tx1">
                    <a:lumMod val="85000"/>
                    <a:lumOff val="15000"/>
                  </a:schemeClr>
                </a:solidFill>
              </a:rPr>
              <a:t>.</a:t>
            </a:r>
          </a:p>
          <a:p>
            <a:pPr marL="514350" indent="-514350">
              <a:spcAft>
                <a:spcPts val="1000"/>
              </a:spcAft>
              <a:buClr>
                <a:srgbClr val="1F7773"/>
              </a:buClr>
              <a:buFont typeface="+mj-lt"/>
              <a:buAutoNum type="arabicPeriod" startAt="6"/>
            </a:pPr>
            <a:r>
              <a:rPr lang="en-US" altLang="en-US" sz="2900" spc="-40" dirty="0" smtClean="0">
                <a:solidFill>
                  <a:schemeClr val="tx1">
                    <a:lumMod val="85000"/>
                    <a:lumOff val="15000"/>
                  </a:schemeClr>
                </a:solidFill>
              </a:rPr>
              <a:t>Prep your speakers or interview subjects.</a:t>
            </a:r>
          </a:p>
        </p:txBody>
      </p:sp>
      <p:sp>
        <p:nvSpPr>
          <p:cNvPr id="5" name="Rectangle 4"/>
          <p:cNvSpPr/>
          <p:nvPr/>
        </p:nvSpPr>
        <p:spPr>
          <a:xfrm>
            <a:off x="1017431" y="2779776"/>
            <a:ext cx="6452315" cy="2769989"/>
          </a:xfrm>
          <a:prstGeom prst="rect">
            <a:avLst/>
          </a:prstGeom>
        </p:spPr>
        <p:txBody>
          <a:bodyPr wrap="square">
            <a:spAutoFit/>
          </a:bodyPr>
          <a:lstStyle/>
          <a:p>
            <a:pPr marL="514350" indent="-514350">
              <a:spcAft>
                <a:spcPts val="800"/>
              </a:spcAft>
              <a:buClr>
                <a:srgbClr val="1F7773"/>
              </a:buClr>
              <a:buFont typeface="+mj-lt"/>
              <a:buAutoNum type="arabicPeriod" startAt="9"/>
            </a:pPr>
            <a:r>
              <a:rPr lang="en-US" altLang="en-US" sz="2900" b="1" spc="-40" dirty="0" smtClean="0">
                <a:solidFill>
                  <a:schemeClr val="tx1">
                    <a:lumMod val="75000"/>
                    <a:lumOff val="25000"/>
                  </a:schemeClr>
                </a:solidFill>
              </a:rPr>
              <a:t>Create sample messages for social media. </a:t>
            </a:r>
            <a:r>
              <a:rPr lang="en-US" altLang="en-US" sz="2900" spc="-40" dirty="0" smtClean="0">
                <a:solidFill>
                  <a:schemeClr val="tx1">
                    <a:lumMod val="85000"/>
                    <a:lumOff val="15000"/>
                  </a:schemeClr>
                </a:solidFill>
              </a:rPr>
              <a:t>These will help reinforce your message. These messages should be shared with partners and supporters at least 4-5 days ahead of time. Choose your hashtags strategically.  </a:t>
            </a:r>
            <a:endParaRPr lang="en-US" altLang="en-US" sz="2900" spc="-40" dirty="0">
              <a:solidFill>
                <a:schemeClr val="tx1">
                  <a:lumMod val="85000"/>
                  <a:lumOff val="15000"/>
                </a:schemeClr>
              </a:solidFill>
            </a:endParaRPr>
          </a:p>
        </p:txBody>
      </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746" y="2681855"/>
            <a:ext cx="2182968" cy="2182968"/>
          </a:xfrm>
          <a:prstGeom prst="rect">
            <a:avLst/>
          </a:prstGeom>
        </p:spPr>
      </p:pic>
    </p:spTree>
    <p:extLst>
      <p:ext uri="{BB962C8B-B14F-4D97-AF65-F5344CB8AC3E}">
        <p14:creationId xmlns:p14="http://schemas.microsoft.com/office/powerpoint/2010/main" val="992018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1" y="1161288"/>
            <a:ext cx="9144000" cy="2210862"/>
          </a:xfrm>
          <a:prstGeom prst="rect">
            <a:avLst/>
          </a:prstGeom>
        </p:spPr>
        <p:txBody>
          <a:bodyPr wrap="square">
            <a:spAutoFit/>
          </a:bodyPr>
          <a:lstStyle/>
          <a:p>
            <a:pPr marL="514350" indent="-514350">
              <a:spcAft>
                <a:spcPts val="800"/>
              </a:spcAft>
              <a:buClr>
                <a:srgbClr val="1F7773"/>
              </a:buClr>
              <a:buFont typeface="+mj-lt"/>
              <a:buAutoNum type="arabicPeriod" startAt="6"/>
            </a:pPr>
            <a:r>
              <a:rPr lang="en-US" altLang="en-US" sz="2900" spc="-40" dirty="0" smtClean="0">
                <a:solidFill>
                  <a:schemeClr val="tx1">
                    <a:lumMod val="85000"/>
                    <a:lumOff val="15000"/>
                  </a:schemeClr>
                </a:solidFill>
              </a:rPr>
              <a:t>Choose a date/time for your news release or media event.</a:t>
            </a:r>
          </a:p>
          <a:p>
            <a:pPr marL="514350" indent="-514350">
              <a:spcAft>
                <a:spcPts val="800"/>
              </a:spcAft>
              <a:buClr>
                <a:srgbClr val="1F7773"/>
              </a:buClr>
              <a:buFont typeface="+mj-lt"/>
              <a:buAutoNum type="arabicPeriod" startAt="6"/>
            </a:pPr>
            <a:r>
              <a:rPr lang="en-US" altLang="en-US" sz="2900" spc="-40" dirty="0">
                <a:solidFill>
                  <a:schemeClr val="tx1">
                    <a:lumMod val="85000"/>
                    <a:lumOff val="15000"/>
                  </a:schemeClr>
                </a:solidFill>
              </a:rPr>
              <a:t>Draft the </a:t>
            </a:r>
            <a:r>
              <a:rPr lang="en-US" altLang="en-US" sz="2900" spc="-40" dirty="0" smtClean="0">
                <a:solidFill>
                  <a:schemeClr val="tx1">
                    <a:lumMod val="85000"/>
                    <a:lumOff val="15000"/>
                  </a:schemeClr>
                </a:solidFill>
              </a:rPr>
              <a:t>news release and </a:t>
            </a:r>
            <a:r>
              <a:rPr lang="en-US" altLang="en-US" sz="2900" spc="-40" dirty="0">
                <a:solidFill>
                  <a:schemeClr val="tx1">
                    <a:lumMod val="85000"/>
                    <a:lumOff val="15000"/>
                  </a:schemeClr>
                </a:solidFill>
              </a:rPr>
              <a:t>other materials you will need</a:t>
            </a:r>
            <a:r>
              <a:rPr lang="en-US" altLang="en-US" sz="2900" spc="-40" dirty="0" smtClean="0">
                <a:solidFill>
                  <a:schemeClr val="tx1">
                    <a:lumMod val="85000"/>
                    <a:lumOff val="15000"/>
                  </a:schemeClr>
                </a:solidFill>
              </a:rPr>
              <a:t>.</a:t>
            </a:r>
          </a:p>
          <a:p>
            <a:pPr marL="514350" indent="-514350">
              <a:spcAft>
                <a:spcPts val="1000"/>
              </a:spcAft>
              <a:buClr>
                <a:srgbClr val="1F7773"/>
              </a:buClr>
              <a:buFont typeface="+mj-lt"/>
              <a:buAutoNum type="arabicPeriod" startAt="6"/>
            </a:pPr>
            <a:r>
              <a:rPr lang="en-US" altLang="en-US" sz="2900" spc="-40" dirty="0" smtClean="0">
                <a:solidFill>
                  <a:schemeClr val="tx1">
                    <a:lumMod val="85000"/>
                    <a:lumOff val="15000"/>
                  </a:schemeClr>
                </a:solidFill>
              </a:rPr>
              <a:t>Prep your speakers or interview subjects.</a:t>
            </a:r>
          </a:p>
          <a:p>
            <a:pPr marL="514350" indent="-514350">
              <a:spcAft>
                <a:spcPts val="1000"/>
              </a:spcAft>
              <a:buClr>
                <a:srgbClr val="1F7773"/>
              </a:buClr>
              <a:buFont typeface="+mj-lt"/>
              <a:buAutoNum type="arabicPeriod" startAt="6"/>
            </a:pPr>
            <a:r>
              <a:rPr lang="en-US" altLang="en-US" sz="2900" spc="-40" dirty="0" smtClean="0">
                <a:solidFill>
                  <a:schemeClr val="tx1">
                    <a:lumMod val="85000"/>
                    <a:lumOff val="15000"/>
                  </a:schemeClr>
                </a:solidFill>
              </a:rPr>
              <a:t>Create sample messages for social media.</a:t>
            </a:r>
          </a:p>
        </p:txBody>
      </p:sp>
      <p:grpSp>
        <p:nvGrpSpPr>
          <p:cNvPr id="3" name="Group 2"/>
          <p:cNvGrpSpPr/>
          <p:nvPr/>
        </p:nvGrpSpPr>
        <p:grpSpPr>
          <a:xfrm>
            <a:off x="859536" y="3346704"/>
            <a:ext cx="6644983" cy="1877437"/>
            <a:chOff x="859536" y="3346704"/>
            <a:chExt cx="6644983" cy="1877437"/>
          </a:xfrm>
        </p:grpSpPr>
        <p:sp>
          <p:nvSpPr>
            <p:cNvPr id="5" name="Rectangle 4"/>
            <p:cNvSpPr/>
            <p:nvPr/>
          </p:nvSpPr>
          <p:spPr>
            <a:xfrm>
              <a:off x="1554480" y="3346704"/>
              <a:ext cx="5950039" cy="1877437"/>
            </a:xfrm>
            <a:prstGeom prst="rect">
              <a:avLst/>
            </a:prstGeom>
          </p:spPr>
          <p:txBody>
            <a:bodyPr wrap="square">
              <a:spAutoFit/>
            </a:bodyPr>
            <a:lstStyle/>
            <a:p>
              <a:pPr>
                <a:spcAft>
                  <a:spcPts val="800"/>
                </a:spcAft>
                <a:buClr>
                  <a:srgbClr val="1F7773"/>
                </a:buClr>
              </a:pPr>
              <a:r>
                <a:rPr lang="en-US" altLang="en-US" sz="2900" b="1" spc="-40" dirty="0">
                  <a:solidFill>
                    <a:schemeClr val="tx1">
                      <a:lumMod val="75000"/>
                      <a:lumOff val="25000"/>
                    </a:schemeClr>
                  </a:solidFill>
                </a:rPr>
                <a:t>Give your partners ample notice </a:t>
              </a:r>
              <a:r>
                <a:rPr lang="en-US" altLang="en-US" sz="2900" b="1" spc="-40" dirty="0" smtClean="0">
                  <a:solidFill>
                    <a:schemeClr val="tx1">
                      <a:lumMod val="75000"/>
                      <a:lumOff val="25000"/>
                    </a:schemeClr>
                  </a:solidFill>
                </a:rPr>
                <a:t>of your news release or event</a:t>
              </a:r>
              <a:r>
                <a:rPr lang="en-US" altLang="en-US" sz="1200" b="1" spc="-40" dirty="0">
                  <a:solidFill>
                    <a:schemeClr val="tx1">
                      <a:lumMod val="75000"/>
                      <a:lumOff val="25000"/>
                    </a:schemeClr>
                  </a:solidFill>
                </a:rPr>
                <a:t> </a:t>
              </a:r>
              <a:r>
                <a:rPr lang="en-US" altLang="en-US" sz="2900" spc="-40" dirty="0" smtClean="0">
                  <a:solidFill>
                    <a:schemeClr val="tx1">
                      <a:lumMod val="85000"/>
                      <a:lumOff val="15000"/>
                    </a:schemeClr>
                  </a:solidFill>
                </a:rPr>
                <a:t>—</a:t>
              </a:r>
              <a:r>
                <a:rPr lang="en-US" altLang="en-US" sz="1200" spc="-40" dirty="0" smtClean="0">
                  <a:solidFill>
                    <a:schemeClr val="tx1">
                      <a:lumMod val="85000"/>
                      <a:lumOff val="15000"/>
                    </a:schemeClr>
                  </a:solidFill>
                </a:rPr>
                <a:t> </a:t>
              </a:r>
              <a:r>
                <a:rPr lang="en-US" altLang="en-US" sz="2900" spc="-40" dirty="0" smtClean="0">
                  <a:solidFill>
                    <a:schemeClr val="tx1">
                      <a:lumMod val="85000"/>
                      <a:lumOff val="15000"/>
                    </a:schemeClr>
                  </a:solidFill>
                </a:rPr>
                <a:t>both as a courtesy and to make it easier for them to amplify your message.</a:t>
              </a:r>
              <a:endParaRPr lang="en-US" altLang="en-US" sz="2900" spc="-40" dirty="0">
                <a:solidFill>
                  <a:schemeClr val="tx1">
                    <a:lumMod val="85000"/>
                    <a:lumOff val="15000"/>
                  </a:schemeClr>
                </a:solidFill>
              </a:endParaRPr>
            </a:p>
          </p:txBody>
        </p:sp>
        <p:sp>
          <p:nvSpPr>
            <p:cNvPr id="2" name="Rectangle 1"/>
            <p:cNvSpPr/>
            <p:nvPr/>
          </p:nvSpPr>
          <p:spPr>
            <a:xfrm>
              <a:off x="859536" y="3346704"/>
              <a:ext cx="642163" cy="538609"/>
            </a:xfrm>
            <a:prstGeom prst="rect">
              <a:avLst/>
            </a:prstGeom>
          </p:spPr>
          <p:txBody>
            <a:bodyPr wrap="none">
              <a:spAutoFit/>
            </a:bodyPr>
            <a:lstStyle/>
            <a:p>
              <a:r>
                <a:rPr lang="en-US" sz="2900" spc="-40" dirty="0" smtClean="0">
                  <a:solidFill>
                    <a:srgbClr val="007370"/>
                  </a:solidFill>
                </a:rPr>
                <a:t>10.</a:t>
              </a:r>
              <a:endParaRPr lang="en-US" sz="2900" dirty="0">
                <a:solidFill>
                  <a:srgbClr val="007370"/>
                </a:solidFill>
              </a:endParaRPr>
            </a:p>
          </p:txBody>
        </p:sp>
      </p:grpSp>
      <p:sp>
        <p:nvSpPr>
          <p:cNvPr id="11" name="Rectangle 10"/>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10 tips for successful media outreach</a:t>
            </a:r>
            <a:endParaRPr lang="en-US" sz="4200"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756" r="18751"/>
          <a:stretch/>
        </p:blipFill>
        <p:spPr>
          <a:xfrm>
            <a:off x="7890885" y="2682993"/>
            <a:ext cx="2914490" cy="3265922"/>
          </a:xfrm>
          <a:prstGeom prst="rect">
            <a:avLst/>
          </a:prstGeom>
        </p:spPr>
      </p:pic>
    </p:spTree>
    <p:extLst>
      <p:ext uri="{BB962C8B-B14F-4D97-AF65-F5344CB8AC3E}">
        <p14:creationId xmlns:p14="http://schemas.microsoft.com/office/powerpoint/2010/main" val="3535924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9402"/>
            <a:ext cx="12192000" cy="6887280"/>
            <a:chOff x="0" y="-9402"/>
            <a:chExt cx="12192000" cy="688728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68" r="9943" b="10952"/>
            <a:stretch/>
          </p:blipFill>
          <p:spPr>
            <a:xfrm>
              <a:off x="0" y="0"/>
              <a:ext cx="12192000" cy="6877878"/>
            </a:xfrm>
            <a:prstGeom prst="rect">
              <a:avLst/>
            </a:prstGeom>
          </p:spPr>
        </p:pic>
        <p:sp>
          <p:nvSpPr>
            <p:cNvPr id="7" name="Rectangle 6"/>
            <p:cNvSpPr/>
            <p:nvPr/>
          </p:nvSpPr>
          <p:spPr>
            <a:xfrm>
              <a:off x="0" y="-9402"/>
              <a:ext cx="1219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073499" y="1207008"/>
            <a:ext cx="7907628" cy="2710648"/>
            <a:chOff x="2096038" y="1439162"/>
            <a:chExt cx="7598535" cy="2710648"/>
          </a:xfrm>
        </p:grpSpPr>
        <p:sp>
          <p:nvSpPr>
            <p:cNvPr id="15" name="Rectangle 3"/>
            <p:cNvSpPr>
              <a:spLocks noChangeArrowheads="1"/>
            </p:cNvSpPr>
            <p:nvPr/>
          </p:nvSpPr>
          <p:spPr bwMode="auto">
            <a:xfrm>
              <a:off x="2946044" y="1439162"/>
              <a:ext cx="6040192" cy="104644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200" b="1" spc="-80" dirty="0" smtClean="0">
                  <a:solidFill>
                    <a:srgbClr val="1F736B"/>
                  </a:solidFill>
                  <a:latin typeface="+mn-lt"/>
                  <a:ea typeface="Calibri" panose="020F0502020204030204" pitchFamily="34" charset="0"/>
                  <a:cs typeface="Times New Roman" panose="02020603050405020304" pitchFamily="18" charset="0"/>
                </a:rPr>
                <a:t>Why social media</a:t>
              </a:r>
              <a:endParaRPr kumimoji="0" lang="en-US" altLang="en-US" sz="6200" b="0" i="0" u="none" strike="noStrike" cap="none" spc="-80" normalizeH="0" dirty="0" smtClean="0">
                <a:ln>
                  <a:noFill/>
                </a:ln>
                <a:solidFill>
                  <a:srgbClr val="1F736B"/>
                </a:solidFill>
                <a:effectLst/>
                <a:latin typeface="+mn-lt"/>
              </a:endParaRPr>
            </a:p>
          </p:txBody>
        </p:sp>
        <p:sp>
          <p:nvSpPr>
            <p:cNvPr id="3" name="Rectangle 2"/>
            <p:cNvSpPr/>
            <p:nvPr/>
          </p:nvSpPr>
          <p:spPr>
            <a:xfrm>
              <a:off x="2096038" y="2280410"/>
              <a:ext cx="7598535"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a:solidFill>
                    <a:srgbClr val="1F736B"/>
                  </a:solidFill>
                  <a:ea typeface="Calibri" panose="020F0502020204030204" pitchFamily="34" charset="0"/>
                  <a:cs typeface="Times New Roman" panose="02020603050405020304" pitchFamily="18" charset="0"/>
                </a:rPr>
                <a:t>s</a:t>
              </a:r>
              <a:r>
                <a:rPr lang="en-US" altLang="en-US" sz="6200" b="1" spc="-80" dirty="0" smtClean="0">
                  <a:solidFill>
                    <a:srgbClr val="1F736B"/>
                  </a:solidFill>
                  <a:ea typeface="Calibri" panose="020F0502020204030204" pitchFamily="34" charset="0"/>
                  <a:cs typeface="Times New Roman" panose="02020603050405020304" pitchFamily="18" charset="0"/>
                </a:rPr>
                <a:t>hould be part of</a:t>
              </a:r>
              <a:endParaRPr lang="en-US" altLang="en-US" sz="6200" spc="-80" dirty="0">
                <a:solidFill>
                  <a:srgbClr val="1F736B"/>
                </a:solidFill>
              </a:endParaRPr>
            </a:p>
          </p:txBody>
        </p:sp>
        <p:sp>
          <p:nvSpPr>
            <p:cNvPr id="25" name="Rectangle 24"/>
            <p:cNvSpPr/>
            <p:nvPr/>
          </p:nvSpPr>
          <p:spPr>
            <a:xfrm>
              <a:off x="3345960" y="3103370"/>
              <a:ext cx="5135817" cy="1046440"/>
            </a:xfrm>
            <a:prstGeom prst="rect">
              <a:avLst/>
            </a:prstGeom>
          </p:spPr>
          <p:txBody>
            <a:bodyPr wrap="square">
              <a:spAutoFit/>
            </a:bodyPr>
            <a:lstStyle/>
            <a:p>
              <a:pPr lvl="0" algn="ctr" eaLnBrk="0" fontAlgn="base" hangingPunct="0">
                <a:spcBef>
                  <a:spcPct val="0"/>
                </a:spcBef>
                <a:spcAft>
                  <a:spcPct val="0"/>
                </a:spcAft>
              </a:pPr>
              <a:r>
                <a:rPr lang="en-US" altLang="en-US" sz="6200" b="1" spc="-80" dirty="0">
                  <a:solidFill>
                    <a:srgbClr val="1F736B"/>
                  </a:solidFill>
                  <a:ea typeface="Calibri" panose="020F0502020204030204" pitchFamily="34" charset="0"/>
                  <a:cs typeface="Times New Roman" panose="02020603050405020304" pitchFamily="18" charset="0"/>
                </a:rPr>
                <a:t>m</a:t>
              </a:r>
              <a:r>
                <a:rPr lang="en-US" altLang="en-US" sz="6200" b="1" spc="-80" dirty="0" smtClean="0">
                  <a:solidFill>
                    <a:srgbClr val="1F736B"/>
                  </a:solidFill>
                  <a:ea typeface="Calibri" panose="020F0502020204030204" pitchFamily="34" charset="0"/>
                  <a:cs typeface="Times New Roman" panose="02020603050405020304" pitchFamily="18" charset="0"/>
                </a:rPr>
                <a:t>edia outreach</a:t>
              </a:r>
              <a:endParaRPr lang="en-US" altLang="en-US" sz="6200" spc="-80" dirty="0">
                <a:solidFill>
                  <a:srgbClr val="1F736B"/>
                </a:solidFill>
              </a:endParaRPr>
            </a:p>
          </p:txBody>
        </p:sp>
      </p:grpSp>
    </p:spTree>
    <p:extLst>
      <p:ext uri="{BB962C8B-B14F-4D97-AF65-F5344CB8AC3E}">
        <p14:creationId xmlns:p14="http://schemas.microsoft.com/office/powerpoint/2010/main" val="4129413526"/>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Why social media matters</a:t>
            </a:r>
            <a:endParaRPr lang="en-US" sz="4200"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17432" y="1124712"/>
            <a:ext cx="9221272" cy="1559401"/>
          </a:xfrm>
          <a:prstGeom prst="rect">
            <a:avLst/>
          </a:prstGeom>
        </p:spPr>
        <p:txBody>
          <a:bodyPr wrap="square">
            <a:spAutoFit/>
          </a:bodyPr>
          <a:lstStyle/>
          <a:p>
            <a:pPr marL="457200" indent="-457200">
              <a:spcAft>
                <a:spcPts val="1000"/>
              </a:spcAft>
              <a:buClr>
                <a:srgbClr val="1F7773"/>
              </a:buClr>
              <a:buFont typeface="Arial" panose="020B0604020202020204" pitchFamily="34" charset="0"/>
              <a:buChar char="•"/>
            </a:pPr>
            <a:r>
              <a:rPr lang="en-US" altLang="en-US" sz="2900" spc="-40" dirty="0" smtClean="0">
                <a:solidFill>
                  <a:schemeClr val="tx1">
                    <a:lumMod val="85000"/>
                    <a:lumOff val="15000"/>
                  </a:schemeClr>
                </a:solidFill>
              </a:rPr>
              <a:t>Most reporters, bloggers and editors have a social media presence. </a:t>
            </a:r>
            <a:r>
              <a:rPr lang="en-US" altLang="en-US" sz="2900" b="1" spc="-40" dirty="0" smtClean="0">
                <a:solidFill>
                  <a:schemeClr val="tx1">
                    <a:lumMod val="75000"/>
                    <a:lumOff val="25000"/>
                  </a:schemeClr>
                </a:solidFill>
              </a:rPr>
              <a:t>Twitter</a:t>
            </a:r>
            <a:r>
              <a:rPr lang="en-US" altLang="en-US" sz="2900" spc="-40" dirty="0" smtClean="0">
                <a:solidFill>
                  <a:schemeClr val="tx1">
                    <a:lumMod val="85000"/>
                    <a:lumOff val="15000"/>
                  </a:schemeClr>
                </a:solidFill>
              </a:rPr>
              <a:t> tends to be their favorite platform.</a:t>
            </a:r>
          </a:p>
          <a:p>
            <a:pPr marL="457200" indent="-457200">
              <a:spcAft>
                <a:spcPts val="1000"/>
              </a:spcAft>
              <a:buClr>
                <a:srgbClr val="1F7773"/>
              </a:buClr>
              <a:buFont typeface="Arial" panose="020B0604020202020204" pitchFamily="34" charset="0"/>
              <a:buChar char="•"/>
            </a:pPr>
            <a:r>
              <a:rPr lang="en-US" altLang="en-US" sz="2900" spc="-40" dirty="0" smtClean="0">
                <a:solidFill>
                  <a:schemeClr val="tx1">
                    <a:lumMod val="85000"/>
                    <a:lumOff val="15000"/>
                  </a:schemeClr>
                </a:solidFill>
              </a:rPr>
              <a:t>Typically, they use social media for three purposes: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806" y="2843784"/>
            <a:ext cx="5895178" cy="3957716"/>
          </a:xfrm>
          <a:prstGeom prst="rect">
            <a:avLst/>
          </a:prstGeom>
        </p:spPr>
      </p:pic>
      <p:sp>
        <p:nvSpPr>
          <p:cNvPr id="6" name="Rectangle 5"/>
          <p:cNvSpPr/>
          <p:nvPr/>
        </p:nvSpPr>
        <p:spPr>
          <a:xfrm>
            <a:off x="1179576" y="2715768"/>
            <a:ext cx="4934219" cy="2580194"/>
          </a:xfrm>
          <a:prstGeom prst="rect">
            <a:avLst/>
          </a:prstGeom>
        </p:spPr>
        <p:txBody>
          <a:bodyPr wrap="square">
            <a:spAutoFit/>
          </a:bodyPr>
          <a:lstStyle/>
          <a:p>
            <a:pPr marL="914400" lvl="1" indent="-457200">
              <a:spcAft>
                <a:spcPts val="1000"/>
              </a:spcAft>
              <a:buClr>
                <a:srgbClr val="1F7773"/>
              </a:buClr>
              <a:buFont typeface="Wingdings" panose="05000000000000000000" pitchFamily="2" charset="2"/>
              <a:buChar char="ü"/>
            </a:pPr>
            <a:r>
              <a:rPr lang="en-US" altLang="en-US" sz="2800" spc="-40" dirty="0">
                <a:solidFill>
                  <a:schemeClr val="tx1">
                    <a:lumMod val="85000"/>
                    <a:lumOff val="15000"/>
                  </a:schemeClr>
                </a:solidFill>
              </a:rPr>
              <a:t>Promote stories they have written or produced</a:t>
            </a:r>
          </a:p>
          <a:p>
            <a:pPr marL="914400" lvl="1" indent="-457200">
              <a:spcAft>
                <a:spcPts val="1000"/>
              </a:spcAft>
              <a:buClr>
                <a:srgbClr val="1F7773"/>
              </a:buClr>
              <a:buFont typeface="Wingdings" panose="05000000000000000000" pitchFamily="2" charset="2"/>
              <a:buChar char="ü"/>
            </a:pPr>
            <a:r>
              <a:rPr lang="en-US" altLang="en-US" sz="2800" spc="-40" dirty="0">
                <a:solidFill>
                  <a:schemeClr val="tx1">
                    <a:lumMod val="85000"/>
                    <a:lumOff val="15000"/>
                  </a:schemeClr>
                </a:solidFill>
              </a:rPr>
              <a:t>Monitor </a:t>
            </a:r>
            <a:r>
              <a:rPr lang="en-US" altLang="en-US" sz="2800" spc="-40" dirty="0" smtClean="0">
                <a:solidFill>
                  <a:schemeClr val="tx1">
                    <a:lumMod val="85000"/>
                    <a:lumOff val="15000"/>
                  </a:schemeClr>
                </a:solidFill>
              </a:rPr>
              <a:t>the issues that </a:t>
            </a:r>
            <a:r>
              <a:rPr lang="en-US" altLang="en-US" sz="2800" spc="-40" dirty="0">
                <a:solidFill>
                  <a:schemeClr val="tx1">
                    <a:lumMod val="85000"/>
                    <a:lumOff val="15000"/>
                  </a:schemeClr>
                </a:solidFill>
              </a:rPr>
              <a:t>interest </a:t>
            </a:r>
            <a:r>
              <a:rPr lang="en-US" altLang="en-US" sz="2800" spc="-40" dirty="0" smtClean="0">
                <a:solidFill>
                  <a:schemeClr val="tx1">
                    <a:lumMod val="85000"/>
                    <a:lumOff val="15000"/>
                  </a:schemeClr>
                </a:solidFill>
              </a:rPr>
              <a:t>them</a:t>
            </a:r>
            <a:r>
              <a:rPr lang="en-US" altLang="en-US" sz="2800" spc="-40" dirty="0">
                <a:solidFill>
                  <a:schemeClr val="tx1">
                    <a:lumMod val="85000"/>
                    <a:lumOff val="15000"/>
                  </a:schemeClr>
                </a:solidFill>
              </a:rPr>
              <a:t>, and/or</a:t>
            </a:r>
          </a:p>
          <a:p>
            <a:pPr marL="914400" lvl="1" indent="-457200">
              <a:spcAft>
                <a:spcPts val="1000"/>
              </a:spcAft>
              <a:buClr>
                <a:srgbClr val="1F7773"/>
              </a:buClr>
              <a:buFont typeface="Wingdings" panose="05000000000000000000" pitchFamily="2" charset="2"/>
              <a:buChar char="ü"/>
            </a:pPr>
            <a:r>
              <a:rPr lang="en-US" altLang="en-US" sz="2800" spc="-40" dirty="0">
                <a:solidFill>
                  <a:schemeClr val="tx1">
                    <a:lumMod val="85000"/>
                    <a:lumOff val="15000"/>
                  </a:schemeClr>
                </a:solidFill>
              </a:rPr>
              <a:t>Look for new story ideas</a:t>
            </a:r>
          </a:p>
        </p:txBody>
      </p:sp>
    </p:spTree>
    <p:extLst>
      <p:ext uri="{BB962C8B-B14F-4D97-AF65-F5344CB8AC3E}">
        <p14:creationId xmlns:p14="http://schemas.microsoft.com/office/powerpoint/2010/main" val="1507597935"/>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Why social media matters</a:t>
            </a:r>
            <a:endParaRPr lang="en-US" sz="4200"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67873" y="1298850"/>
            <a:ext cx="2665926" cy="538609"/>
          </a:xfrm>
          <a:prstGeom prst="rect">
            <a:avLst/>
          </a:prstGeom>
        </p:spPr>
        <p:txBody>
          <a:bodyPr wrap="square">
            <a:spAutoFit/>
          </a:bodyPr>
          <a:lstStyle/>
          <a:p>
            <a:pPr>
              <a:spcAft>
                <a:spcPts val="1000"/>
              </a:spcAft>
              <a:buClr>
                <a:srgbClr val="1F7773"/>
              </a:buClr>
            </a:pPr>
            <a:r>
              <a:rPr lang="en-US" altLang="en-US" sz="2900" spc="-40" dirty="0" smtClean="0">
                <a:solidFill>
                  <a:schemeClr val="tx1">
                    <a:lumMod val="85000"/>
                    <a:lumOff val="15000"/>
                  </a:schemeClr>
                </a:solidFill>
              </a:rPr>
              <a:t>A few examples:</a:t>
            </a:r>
          </a:p>
        </p:txBody>
      </p:sp>
      <p:grpSp>
        <p:nvGrpSpPr>
          <p:cNvPr id="18" name="Group 17"/>
          <p:cNvGrpSpPr/>
          <p:nvPr/>
        </p:nvGrpSpPr>
        <p:grpSpPr>
          <a:xfrm>
            <a:off x="1159537" y="1938528"/>
            <a:ext cx="6205685" cy="3173874"/>
            <a:chOff x="594360" y="2054949"/>
            <a:chExt cx="6205685" cy="3173874"/>
          </a:xfrm>
        </p:grpSpPr>
        <p:sp>
          <p:nvSpPr>
            <p:cNvPr id="17" name="Rectangle 16"/>
            <p:cNvSpPr/>
            <p:nvPr/>
          </p:nvSpPr>
          <p:spPr>
            <a:xfrm>
              <a:off x="594360" y="2054949"/>
              <a:ext cx="6205685" cy="3173874"/>
            </a:xfrm>
            <a:prstGeom prst="rect">
              <a:avLst/>
            </a:prstGeom>
            <a:solidFill>
              <a:schemeClr val="bg1"/>
            </a:solidFill>
            <a:ln w="9525">
              <a:solidFill>
                <a:schemeClr val="bg1">
                  <a:lumMod val="65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l="23768" t="20079" r="35309" b="60180"/>
            <a:stretch/>
          </p:blipFill>
          <p:spPr>
            <a:xfrm>
              <a:off x="658368" y="2207790"/>
              <a:ext cx="5834636" cy="1582414"/>
            </a:xfrm>
            <a:prstGeom prst="rect">
              <a:avLst/>
            </a:prstGeom>
          </p:spPr>
        </p:pic>
        <p:pic>
          <p:nvPicPr>
            <p:cNvPr id="16" name="Picture 15"/>
            <p:cNvPicPr>
              <a:picLocks noChangeAspect="1"/>
            </p:cNvPicPr>
            <p:nvPr/>
          </p:nvPicPr>
          <p:blipFill rotWithShape="1">
            <a:blip r:embed="rId3"/>
            <a:srcRect l="23768" t="43232" r="33345" b="41305"/>
            <a:stretch/>
          </p:blipFill>
          <p:spPr>
            <a:xfrm>
              <a:off x="649224" y="3867912"/>
              <a:ext cx="5998836" cy="1215918"/>
            </a:xfrm>
            <a:prstGeom prst="rect">
              <a:avLst/>
            </a:prstGeom>
          </p:spPr>
        </p:pic>
      </p:grpSp>
      <p:sp>
        <p:nvSpPr>
          <p:cNvPr id="19" name="Rectangle 18"/>
          <p:cNvSpPr/>
          <p:nvPr/>
        </p:nvSpPr>
        <p:spPr>
          <a:xfrm>
            <a:off x="3230089" y="6282263"/>
            <a:ext cx="6506340" cy="369332"/>
          </a:xfrm>
          <a:prstGeom prst="rect">
            <a:avLst/>
          </a:prstGeom>
        </p:spPr>
        <p:txBody>
          <a:bodyPr wrap="square">
            <a:spAutoFit/>
          </a:bodyPr>
          <a:lstStyle/>
          <a:p>
            <a:r>
              <a:rPr lang="en-US" sz="900" i="1" dirty="0" smtClean="0">
                <a:solidFill>
                  <a:schemeClr val="tx1">
                    <a:lumMod val="85000"/>
                    <a:lumOff val="15000"/>
                  </a:schemeClr>
                </a:solidFill>
              </a:rPr>
              <a:t>(</a:t>
            </a:r>
            <a:r>
              <a:rPr lang="en-US" sz="900" b="1" i="1" dirty="0" smtClean="0">
                <a:solidFill>
                  <a:schemeClr val="tx1">
                    <a:lumMod val="85000"/>
                    <a:lumOff val="15000"/>
                  </a:schemeClr>
                </a:solidFill>
              </a:rPr>
              <a:t>Sources: </a:t>
            </a:r>
            <a:r>
              <a:rPr lang="en-US" sz="900" i="1" dirty="0" smtClean="0">
                <a:solidFill>
                  <a:schemeClr val="tx1">
                    <a:lumMod val="85000"/>
                    <a:lumOff val="15000"/>
                  </a:schemeClr>
                </a:solidFill>
              </a:rPr>
              <a:t>The tweet by Jenny Gold of Kaiser Health News was sent at 1:06 pm ET on Sept </a:t>
            </a:r>
            <a:r>
              <a:rPr lang="en-US" sz="900" i="1" dirty="0">
                <a:solidFill>
                  <a:schemeClr val="tx1">
                    <a:lumMod val="85000"/>
                    <a:lumOff val="15000"/>
                  </a:schemeClr>
                </a:solidFill>
              </a:rPr>
              <a:t>12, </a:t>
            </a:r>
            <a:r>
              <a:rPr lang="en-US" sz="900" i="1" dirty="0" smtClean="0">
                <a:solidFill>
                  <a:schemeClr val="tx1">
                    <a:lumMod val="85000"/>
                    <a:lumOff val="15000"/>
                  </a:schemeClr>
                </a:solidFill>
              </a:rPr>
              <a:t>2019; the tweet by Theresa Boyle of the Toronto Star was sent at </a:t>
            </a:r>
            <a:r>
              <a:rPr lang="de-DE" sz="900" i="1" dirty="0">
                <a:solidFill>
                  <a:schemeClr val="tx1">
                    <a:lumMod val="85000"/>
                    <a:lumOff val="15000"/>
                  </a:schemeClr>
                </a:solidFill>
              </a:rPr>
              <a:t>11:35 </a:t>
            </a:r>
            <a:r>
              <a:rPr lang="de-DE" sz="900" i="1" dirty="0" smtClean="0">
                <a:solidFill>
                  <a:schemeClr val="tx1">
                    <a:lumMod val="85000"/>
                    <a:lumOff val="15000"/>
                  </a:schemeClr>
                </a:solidFill>
              </a:rPr>
              <a:t>am ET on Sept. </a:t>
            </a:r>
            <a:r>
              <a:rPr lang="de-DE" sz="900" i="1" dirty="0">
                <a:solidFill>
                  <a:schemeClr val="tx1">
                    <a:lumMod val="85000"/>
                    <a:lumOff val="15000"/>
                  </a:schemeClr>
                </a:solidFill>
              </a:rPr>
              <a:t>15, </a:t>
            </a:r>
            <a:r>
              <a:rPr lang="de-DE" sz="900" i="1" dirty="0" smtClean="0">
                <a:solidFill>
                  <a:schemeClr val="tx1">
                    <a:lumMod val="85000"/>
                    <a:lumOff val="15000"/>
                  </a:schemeClr>
                </a:solidFill>
              </a:rPr>
              <a:t>2019)</a:t>
            </a:r>
            <a:r>
              <a:rPr lang="en-US" sz="900" i="1" dirty="0" smtClean="0">
                <a:solidFill>
                  <a:schemeClr val="tx1">
                    <a:lumMod val="85000"/>
                    <a:lumOff val="15000"/>
                  </a:schemeClr>
                </a:solidFill>
              </a:rPr>
              <a:t> </a:t>
            </a:r>
            <a:endParaRPr lang="en-US" sz="900" i="1" dirty="0">
              <a:solidFill>
                <a:schemeClr val="tx1">
                  <a:lumMod val="85000"/>
                  <a:lumOff val="15000"/>
                </a:schemeClr>
              </a:solidFill>
            </a:endParaRPr>
          </a:p>
        </p:txBody>
      </p:sp>
    </p:spTree>
    <p:extLst>
      <p:ext uri="{BB962C8B-B14F-4D97-AF65-F5344CB8AC3E}">
        <p14:creationId xmlns:p14="http://schemas.microsoft.com/office/powerpoint/2010/main" val="327935981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Why social media matters</a:t>
            </a:r>
            <a:endParaRPr lang="en-US" sz="4200"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67873" y="1298850"/>
            <a:ext cx="2665926" cy="538609"/>
          </a:xfrm>
          <a:prstGeom prst="rect">
            <a:avLst/>
          </a:prstGeom>
        </p:spPr>
        <p:txBody>
          <a:bodyPr wrap="square">
            <a:spAutoFit/>
          </a:bodyPr>
          <a:lstStyle/>
          <a:p>
            <a:pPr>
              <a:spcAft>
                <a:spcPts val="1000"/>
              </a:spcAft>
              <a:buClr>
                <a:srgbClr val="1F7773"/>
              </a:buClr>
            </a:pPr>
            <a:r>
              <a:rPr lang="en-US" altLang="en-US" sz="2900" spc="-40" dirty="0" smtClean="0">
                <a:solidFill>
                  <a:schemeClr val="tx1">
                    <a:lumMod val="85000"/>
                    <a:lumOff val="15000"/>
                  </a:schemeClr>
                </a:solidFill>
              </a:rPr>
              <a:t>A few examples:</a:t>
            </a:r>
          </a:p>
        </p:txBody>
      </p:sp>
      <p:grpSp>
        <p:nvGrpSpPr>
          <p:cNvPr id="18" name="Group 17"/>
          <p:cNvGrpSpPr/>
          <p:nvPr/>
        </p:nvGrpSpPr>
        <p:grpSpPr>
          <a:xfrm>
            <a:off x="1159537" y="1938528"/>
            <a:ext cx="6205685" cy="3173874"/>
            <a:chOff x="594360" y="2054949"/>
            <a:chExt cx="6205685" cy="3173874"/>
          </a:xfrm>
        </p:grpSpPr>
        <p:sp>
          <p:nvSpPr>
            <p:cNvPr id="17" name="Rectangle 16"/>
            <p:cNvSpPr/>
            <p:nvPr/>
          </p:nvSpPr>
          <p:spPr>
            <a:xfrm>
              <a:off x="594360" y="2054949"/>
              <a:ext cx="6205685" cy="3173874"/>
            </a:xfrm>
            <a:prstGeom prst="rect">
              <a:avLst/>
            </a:prstGeom>
            <a:solidFill>
              <a:schemeClr val="bg1"/>
            </a:solidFill>
            <a:ln w="9525">
              <a:solidFill>
                <a:schemeClr val="bg1">
                  <a:lumMod val="65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l="23768" t="20079" r="35309" b="60180"/>
            <a:stretch/>
          </p:blipFill>
          <p:spPr>
            <a:xfrm>
              <a:off x="658368" y="2207790"/>
              <a:ext cx="5834636" cy="1582414"/>
            </a:xfrm>
            <a:prstGeom prst="rect">
              <a:avLst/>
            </a:prstGeom>
          </p:spPr>
        </p:pic>
        <p:pic>
          <p:nvPicPr>
            <p:cNvPr id="16" name="Picture 15"/>
            <p:cNvPicPr>
              <a:picLocks noChangeAspect="1"/>
            </p:cNvPicPr>
            <p:nvPr/>
          </p:nvPicPr>
          <p:blipFill rotWithShape="1">
            <a:blip r:embed="rId3"/>
            <a:srcRect l="23768" t="43232" r="33345" b="41305"/>
            <a:stretch/>
          </p:blipFill>
          <p:spPr>
            <a:xfrm>
              <a:off x="649224" y="3867912"/>
              <a:ext cx="5998836" cy="1215918"/>
            </a:xfrm>
            <a:prstGeom prst="rect">
              <a:avLst/>
            </a:prstGeom>
          </p:spPr>
        </p:pic>
      </p:grpSp>
      <p:grpSp>
        <p:nvGrpSpPr>
          <p:cNvPr id="9" name="Group 8"/>
          <p:cNvGrpSpPr/>
          <p:nvPr/>
        </p:nvGrpSpPr>
        <p:grpSpPr>
          <a:xfrm>
            <a:off x="4238286" y="1298850"/>
            <a:ext cx="6023021" cy="5394224"/>
            <a:chOff x="5385515" y="909074"/>
            <a:chExt cx="6023021" cy="5394224"/>
          </a:xfrm>
        </p:grpSpPr>
        <p:sp>
          <p:nvSpPr>
            <p:cNvPr id="8" name="Rectangle 7"/>
            <p:cNvSpPr/>
            <p:nvPr/>
          </p:nvSpPr>
          <p:spPr>
            <a:xfrm>
              <a:off x="5385515" y="909074"/>
              <a:ext cx="6023021" cy="5394224"/>
            </a:xfrm>
            <a:prstGeom prst="rect">
              <a:avLst/>
            </a:prstGeom>
            <a:solidFill>
              <a:schemeClr val="bg1"/>
            </a:solidFill>
            <a:ln w="9525">
              <a:solidFill>
                <a:schemeClr val="bg1">
                  <a:lumMod val="65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srcRect l="23768" t="16697" r="38022" b="62821"/>
            <a:stretch/>
          </p:blipFill>
          <p:spPr>
            <a:xfrm>
              <a:off x="5464935" y="1058573"/>
              <a:ext cx="5746404" cy="1731762"/>
            </a:xfrm>
            <a:prstGeom prst="rect">
              <a:avLst/>
            </a:prstGeom>
          </p:spPr>
        </p:pic>
        <p:pic>
          <p:nvPicPr>
            <p:cNvPr id="11" name="Picture 10"/>
            <p:cNvPicPr>
              <a:picLocks noChangeAspect="1"/>
            </p:cNvPicPr>
            <p:nvPr/>
          </p:nvPicPr>
          <p:blipFill rotWithShape="1">
            <a:blip r:embed="rId4"/>
            <a:srcRect l="23768" t="39627" r="33556" b="17114"/>
            <a:stretch/>
          </p:blipFill>
          <p:spPr>
            <a:xfrm>
              <a:off x="5464935" y="2833541"/>
              <a:ext cx="5864182" cy="3341972"/>
            </a:xfrm>
            <a:prstGeom prst="rect">
              <a:avLst/>
            </a:prstGeom>
          </p:spPr>
        </p:pic>
      </p:grpSp>
    </p:spTree>
    <p:extLst>
      <p:ext uri="{BB962C8B-B14F-4D97-AF65-F5344CB8AC3E}">
        <p14:creationId xmlns:p14="http://schemas.microsoft.com/office/powerpoint/2010/main" val="3093130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Why social media matters</a:t>
            </a:r>
            <a:endParaRPr lang="en-US" sz="4200"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067873" y="1298850"/>
            <a:ext cx="2665926" cy="538609"/>
          </a:xfrm>
          <a:prstGeom prst="rect">
            <a:avLst/>
          </a:prstGeom>
        </p:spPr>
        <p:txBody>
          <a:bodyPr wrap="square">
            <a:spAutoFit/>
          </a:bodyPr>
          <a:lstStyle/>
          <a:p>
            <a:pPr>
              <a:spcAft>
                <a:spcPts val="1000"/>
              </a:spcAft>
              <a:buClr>
                <a:srgbClr val="1F7773"/>
              </a:buClr>
            </a:pPr>
            <a:r>
              <a:rPr lang="en-US" altLang="en-US" sz="2900" spc="-40" dirty="0" smtClean="0">
                <a:solidFill>
                  <a:schemeClr val="tx1">
                    <a:lumMod val="85000"/>
                    <a:lumOff val="15000"/>
                  </a:schemeClr>
                </a:solidFill>
              </a:rPr>
              <a:t>A few examples:</a:t>
            </a:r>
          </a:p>
        </p:txBody>
      </p:sp>
      <p:grpSp>
        <p:nvGrpSpPr>
          <p:cNvPr id="18" name="Group 17"/>
          <p:cNvGrpSpPr/>
          <p:nvPr/>
        </p:nvGrpSpPr>
        <p:grpSpPr>
          <a:xfrm>
            <a:off x="1159537" y="1938528"/>
            <a:ext cx="6205685" cy="3173874"/>
            <a:chOff x="594360" y="2054949"/>
            <a:chExt cx="6205685" cy="3173874"/>
          </a:xfrm>
        </p:grpSpPr>
        <p:sp>
          <p:nvSpPr>
            <p:cNvPr id="17" name="Rectangle 16"/>
            <p:cNvSpPr/>
            <p:nvPr/>
          </p:nvSpPr>
          <p:spPr>
            <a:xfrm>
              <a:off x="594360" y="2054949"/>
              <a:ext cx="6205685" cy="3173874"/>
            </a:xfrm>
            <a:prstGeom prst="rect">
              <a:avLst/>
            </a:prstGeom>
            <a:solidFill>
              <a:schemeClr val="bg1"/>
            </a:solidFill>
            <a:ln w="9525">
              <a:solidFill>
                <a:schemeClr val="bg1">
                  <a:lumMod val="65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3"/>
            <a:srcRect l="23768" t="20079" r="35309" b="60180"/>
            <a:stretch/>
          </p:blipFill>
          <p:spPr>
            <a:xfrm>
              <a:off x="658368" y="2207790"/>
              <a:ext cx="5834636" cy="1582414"/>
            </a:xfrm>
            <a:prstGeom prst="rect">
              <a:avLst/>
            </a:prstGeom>
          </p:spPr>
        </p:pic>
        <p:pic>
          <p:nvPicPr>
            <p:cNvPr id="16" name="Picture 15"/>
            <p:cNvPicPr>
              <a:picLocks noChangeAspect="1"/>
            </p:cNvPicPr>
            <p:nvPr/>
          </p:nvPicPr>
          <p:blipFill rotWithShape="1">
            <a:blip r:embed="rId3"/>
            <a:srcRect l="23768" t="43232" r="33345" b="41305"/>
            <a:stretch/>
          </p:blipFill>
          <p:spPr>
            <a:xfrm>
              <a:off x="649224" y="3867912"/>
              <a:ext cx="5998836" cy="1215918"/>
            </a:xfrm>
            <a:prstGeom prst="rect">
              <a:avLst/>
            </a:prstGeom>
          </p:spPr>
        </p:pic>
      </p:grpSp>
      <p:grpSp>
        <p:nvGrpSpPr>
          <p:cNvPr id="22" name="Group 21"/>
          <p:cNvGrpSpPr/>
          <p:nvPr/>
        </p:nvGrpSpPr>
        <p:grpSpPr>
          <a:xfrm>
            <a:off x="4238286" y="1298850"/>
            <a:ext cx="6023021" cy="5394224"/>
            <a:chOff x="5385515" y="909074"/>
            <a:chExt cx="6023021" cy="5394224"/>
          </a:xfrm>
        </p:grpSpPr>
        <p:sp>
          <p:nvSpPr>
            <p:cNvPr id="23" name="Rectangle 22"/>
            <p:cNvSpPr/>
            <p:nvPr/>
          </p:nvSpPr>
          <p:spPr>
            <a:xfrm>
              <a:off x="5385515" y="909074"/>
              <a:ext cx="6023021" cy="5394224"/>
            </a:xfrm>
            <a:prstGeom prst="rect">
              <a:avLst/>
            </a:prstGeom>
            <a:solidFill>
              <a:schemeClr val="bg1"/>
            </a:solidFill>
            <a:ln w="9525">
              <a:solidFill>
                <a:schemeClr val="bg1">
                  <a:lumMod val="65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4"/>
            <a:srcRect l="23768" t="16697" r="38022" b="62821"/>
            <a:stretch/>
          </p:blipFill>
          <p:spPr>
            <a:xfrm>
              <a:off x="5464935" y="1058573"/>
              <a:ext cx="5746404" cy="1731762"/>
            </a:xfrm>
            <a:prstGeom prst="rect">
              <a:avLst/>
            </a:prstGeom>
          </p:spPr>
        </p:pic>
        <p:pic>
          <p:nvPicPr>
            <p:cNvPr id="25" name="Picture 24"/>
            <p:cNvPicPr>
              <a:picLocks noChangeAspect="1"/>
            </p:cNvPicPr>
            <p:nvPr/>
          </p:nvPicPr>
          <p:blipFill rotWithShape="1">
            <a:blip r:embed="rId4"/>
            <a:srcRect l="23768" t="39627" r="33556" b="17114"/>
            <a:stretch/>
          </p:blipFill>
          <p:spPr>
            <a:xfrm>
              <a:off x="5464935" y="2833541"/>
              <a:ext cx="5864182" cy="3341972"/>
            </a:xfrm>
            <a:prstGeom prst="rect">
              <a:avLst/>
            </a:prstGeom>
          </p:spPr>
        </p:pic>
      </p:grpSp>
      <p:grpSp>
        <p:nvGrpSpPr>
          <p:cNvPr id="21" name="Group 20"/>
          <p:cNvGrpSpPr/>
          <p:nvPr/>
        </p:nvGrpSpPr>
        <p:grpSpPr>
          <a:xfrm>
            <a:off x="5628628" y="1074001"/>
            <a:ext cx="5923721" cy="5031863"/>
            <a:chOff x="3430566" y="565528"/>
            <a:chExt cx="5923721" cy="5031863"/>
          </a:xfrm>
        </p:grpSpPr>
        <p:sp>
          <p:nvSpPr>
            <p:cNvPr id="7" name="Rectangle 6"/>
            <p:cNvSpPr/>
            <p:nvPr/>
          </p:nvSpPr>
          <p:spPr>
            <a:xfrm>
              <a:off x="3430566" y="565528"/>
              <a:ext cx="5923721" cy="5031863"/>
            </a:xfrm>
            <a:prstGeom prst="rect">
              <a:avLst/>
            </a:prstGeom>
            <a:solidFill>
              <a:schemeClr val="bg1"/>
            </a:solidFill>
            <a:ln w="9525">
              <a:solidFill>
                <a:schemeClr val="bg1">
                  <a:lumMod val="65000"/>
                </a:schemeClr>
              </a:solid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577206" y="676279"/>
              <a:ext cx="5630442" cy="4672214"/>
              <a:chOff x="2349232" y="1394576"/>
              <a:chExt cx="5630442" cy="4672214"/>
            </a:xfrm>
          </p:grpSpPr>
          <p:pic>
            <p:nvPicPr>
              <p:cNvPr id="3" name="Picture 2"/>
              <p:cNvPicPr>
                <a:picLocks noChangeAspect="1"/>
              </p:cNvPicPr>
              <p:nvPr/>
            </p:nvPicPr>
            <p:blipFill rotWithShape="1">
              <a:blip r:embed="rId5"/>
              <a:srcRect l="23979" t="16697" r="35646" b="66520"/>
              <a:stretch/>
            </p:blipFill>
            <p:spPr>
              <a:xfrm>
                <a:off x="2354498" y="1394576"/>
                <a:ext cx="5625175" cy="1292518"/>
              </a:xfrm>
              <a:prstGeom prst="rect">
                <a:avLst/>
              </a:prstGeom>
            </p:spPr>
          </p:pic>
          <p:pic>
            <p:nvPicPr>
              <p:cNvPr id="19" name="Picture 18"/>
              <p:cNvPicPr>
                <a:picLocks noChangeAspect="1"/>
              </p:cNvPicPr>
              <p:nvPr/>
            </p:nvPicPr>
            <p:blipFill rotWithShape="1">
              <a:blip r:embed="rId5"/>
              <a:srcRect l="23979" t="36777" r="33556" b="47215"/>
              <a:stretch/>
            </p:blipFill>
            <p:spPr>
              <a:xfrm>
                <a:off x="2349232" y="2690231"/>
                <a:ext cx="5630442" cy="1193306"/>
              </a:xfrm>
              <a:prstGeom prst="rect">
                <a:avLst/>
              </a:prstGeom>
            </p:spPr>
          </p:pic>
          <p:pic>
            <p:nvPicPr>
              <p:cNvPr id="20" name="Picture 19"/>
              <p:cNvPicPr>
                <a:picLocks noChangeAspect="1"/>
              </p:cNvPicPr>
              <p:nvPr/>
            </p:nvPicPr>
            <p:blipFill rotWithShape="1">
              <a:blip r:embed="rId5"/>
              <a:srcRect l="23979" t="57367" r="33556" b="13221"/>
              <a:stretch/>
            </p:blipFill>
            <p:spPr>
              <a:xfrm>
                <a:off x="2394208" y="3954440"/>
                <a:ext cx="5424528" cy="2112350"/>
              </a:xfrm>
              <a:prstGeom prst="rect">
                <a:avLst/>
              </a:prstGeom>
            </p:spPr>
          </p:pic>
        </p:grpSp>
      </p:grpSp>
    </p:spTree>
    <p:extLst>
      <p:ext uri="{BB962C8B-B14F-4D97-AF65-F5344CB8AC3E}">
        <p14:creationId xmlns:p14="http://schemas.microsoft.com/office/powerpoint/2010/main" val="99742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It’s called a “news” release for a reason</a:t>
            </a:r>
            <a:endParaRPr lang="en-US" sz="4200" dirty="0">
              <a:solidFill>
                <a:schemeClr val="bg1"/>
              </a:solidFill>
              <a:effectLst>
                <a:outerShdw blurRad="38100" dist="38100" dir="2700000" algn="tl">
                  <a:srgbClr val="000000">
                    <a:alpha val="43137"/>
                  </a:srgbClr>
                </a:outerShdw>
              </a:effectLst>
            </a:endParaRPr>
          </a:p>
        </p:txBody>
      </p:sp>
      <p:grpSp>
        <p:nvGrpSpPr>
          <p:cNvPr id="43" name="Group 42"/>
          <p:cNvGrpSpPr/>
          <p:nvPr/>
        </p:nvGrpSpPr>
        <p:grpSpPr>
          <a:xfrm>
            <a:off x="6795753" y="1161866"/>
            <a:ext cx="5396247" cy="5722587"/>
            <a:chOff x="6795753" y="1161866"/>
            <a:chExt cx="5396247" cy="5722587"/>
          </a:xfrm>
        </p:grpSpPr>
        <p:sp>
          <p:nvSpPr>
            <p:cNvPr id="8" name="Rectangle 7"/>
            <p:cNvSpPr/>
            <p:nvPr/>
          </p:nvSpPr>
          <p:spPr>
            <a:xfrm>
              <a:off x="6795753" y="1161866"/>
              <a:ext cx="5396247" cy="5696134"/>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5458" t="25679" r="29236" b="45056"/>
            <a:stretch/>
          </p:blipFill>
          <p:spPr>
            <a:xfrm>
              <a:off x="7011216" y="2807208"/>
              <a:ext cx="4042884" cy="14689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929" y="1399416"/>
              <a:ext cx="1767894" cy="525590"/>
            </a:xfrm>
            <a:prstGeom prst="rect">
              <a:avLst/>
            </a:prstGeom>
          </p:spPr>
        </p:pic>
        <p:sp>
          <p:nvSpPr>
            <p:cNvPr id="11" name="Rectangle 10"/>
            <p:cNvSpPr/>
            <p:nvPr/>
          </p:nvSpPr>
          <p:spPr>
            <a:xfrm>
              <a:off x="6988935" y="4306824"/>
              <a:ext cx="4997004" cy="2577629"/>
            </a:xfrm>
            <a:prstGeom prst="rect">
              <a:avLst/>
            </a:prstGeom>
          </p:spPr>
          <p:txBody>
            <a:bodyPr wrap="square">
              <a:spAutoFit/>
            </a:bodyPr>
            <a:lstStyle/>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BURLINGTON, Vt – Starting September 1, Vermonters must be at least 21 years old to purchase and possess tobacco products or paraphernalia. The new law also includes tobacco-substitute products, such as e-cigarettes. Health officials say the increase in buying age will help protect youth from nicotine addiction and potentially toxic chemicals.</a:t>
              </a:r>
            </a:p>
            <a:p>
              <a:endParaRPr lang="en-US" sz="600" dirty="0">
                <a:solidFill>
                  <a:schemeClr val="tx1">
                    <a:lumMod val="75000"/>
                    <a:lumOff val="25000"/>
                  </a:schemeClr>
                </a:solidFill>
                <a:latin typeface="Arial" panose="020B0604020202020204" pitchFamily="34" charset="0"/>
                <a:cs typeface="Arial" panose="020B0604020202020204" pitchFamily="34" charset="0"/>
              </a:endParaRPr>
            </a:p>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Commonly known as Tobacco 21, the new law is expected to reduce smoking rates over time and ultimately save lives. An estimated 95% of adults start smoking by age 21, so restricting access to these products will help prevent young Vermonters from ever taking it up.</a:t>
              </a:r>
            </a:p>
            <a:p>
              <a:endParaRPr lang="en-US" sz="600" b="0" i="0" dirty="0" smtClean="0">
                <a:solidFill>
                  <a:schemeClr val="tx1">
                    <a:lumMod val="75000"/>
                    <a:lumOff val="25000"/>
                  </a:schemeClr>
                </a:solidFill>
                <a:effectLst/>
                <a:latin typeface="Arial" panose="020B0604020202020204" pitchFamily="34" charset="0"/>
                <a:cs typeface="Arial" panose="020B0604020202020204" pitchFamily="34" charset="0"/>
              </a:endParaRPr>
            </a:p>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“We’ve made great strides against tobacco use, but the popularity of e-cigarettes and vaping continues to skyrocket among our youth,” said Health Commissioner Mark Levine, MD. “We are also seeing evidence of increasing rates of health problems associated with vaping.”</a:t>
              </a:r>
            </a:p>
          </p:txBody>
        </p:sp>
        <p:cxnSp>
          <p:nvCxnSpPr>
            <p:cNvPr id="35" name="Straight Connector 34"/>
            <p:cNvCxnSpPr/>
            <p:nvPr/>
          </p:nvCxnSpPr>
          <p:spPr>
            <a:xfrm>
              <a:off x="6795753" y="1161866"/>
              <a:ext cx="53962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95753" y="1161866"/>
              <a:ext cx="0" cy="56961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6988936" y="2276856"/>
            <a:ext cx="4726546" cy="523220"/>
          </a:xfrm>
          <a:prstGeom prst="rect">
            <a:avLst/>
          </a:prstGeom>
        </p:spPr>
        <p:txBody>
          <a:bodyPr wrap="square">
            <a:spAutoFit/>
          </a:bodyPr>
          <a:lstStyle/>
          <a:p>
            <a:r>
              <a:rPr lang="en-US" sz="1400" b="1" i="0" cap="all" dirty="0" smtClean="0">
                <a:solidFill>
                  <a:schemeClr val="tx1">
                    <a:lumMod val="75000"/>
                    <a:lumOff val="25000"/>
                  </a:schemeClr>
                </a:solidFill>
                <a:effectLst/>
                <a:latin typeface="Arial" panose="020B0604020202020204" pitchFamily="34" charset="0"/>
                <a:cs typeface="Arial" panose="020B0604020202020204" pitchFamily="34" charset="0"/>
              </a:rPr>
              <a:t>VERMONTERS MUST BE 21 TO PURCHASE AND POSSESS TOBACCO PRODUCTS STARTING SEPT. 1</a:t>
            </a:r>
            <a:endParaRPr lang="en-US" sz="1400" b="1" i="0" cap="all" dirty="0">
              <a:solidFill>
                <a:schemeClr val="tx1">
                  <a:lumMod val="75000"/>
                  <a:lumOff val="25000"/>
                </a:schemeClr>
              </a:solidFill>
              <a:effectLst/>
              <a:latin typeface="Arial" panose="020B0604020202020204" pitchFamily="34" charset="0"/>
              <a:cs typeface="Arial" panose="020B0604020202020204" pitchFamily="34" charset="0"/>
            </a:endParaRPr>
          </a:p>
        </p:txBody>
      </p:sp>
      <p:grpSp>
        <p:nvGrpSpPr>
          <p:cNvPr id="23" name="Group 22"/>
          <p:cNvGrpSpPr/>
          <p:nvPr/>
        </p:nvGrpSpPr>
        <p:grpSpPr>
          <a:xfrm>
            <a:off x="2846771" y="1616299"/>
            <a:ext cx="5182403" cy="5241701"/>
            <a:chOff x="3023988" y="1616299"/>
            <a:chExt cx="5182403" cy="5241701"/>
          </a:xfrm>
        </p:grpSpPr>
        <p:grpSp>
          <p:nvGrpSpPr>
            <p:cNvPr id="17" name="Group 16"/>
            <p:cNvGrpSpPr/>
            <p:nvPr/>
          </p:nvGrpSpPr>
          <p:grpSpPr>
            <a:xfrm>
              <a:off x="3023988" y="1616299"/>
              <a:ext cx="5182403" cy="5241701"/>
              <a:chOff x="1136832" y="643944"/>
              <a:chExt cx="5182403" cy="5241701"/>
            </a:xfrm>
          </p:grpSpPr>
          <p:sp>
            <p:nvSpPr>
              <p:cNvPr id="16" name="Rectangle 15"/>
              <p:cNvSpPr/>
              <p:nvPr/>
            </p:nvSpPr>
            <p:spPr>
              <a:xfrm>
                <a:off x="1136832" y="643944"/>
                <a:ext cx="5182403" cy="5241701"/>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0064" r="7824" b="35775"/>
              <a:stretch/>
            </p:blipFill>
            <p:spPr>
              <a:xfrm>
                <a:off x="1250194" y="897786"/>
                <a:ext cx="4955678" cy="4955676"/>
              </a:xfrm>
              <a:prstGeom prst="rect">
                <a:avLst/>
              </a:prstGeom>
            </p:spPr>
          </p:pic>
        </p:grpSp>
        <p:cxnSp>
          <p:nvCxnSpPr>
            <p:cNvPr id="19" name="Straight Connector 18"/>
            <p:cNvCxnSpPr/>
            <p:nvPr/>
          </p:nvCxnSpPr>
          <p:spPr>
            <a:xfrm>
              <a:off x="8206391" y="1616299"/>
              <a:ext cx="0" cy="52095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2095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81525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Why social media matters</a:t>
            </a:r>
            <a:endParaRPr lang="en-US" sz="4200" dirty="0">
              <a:solidFill>
                <a:schemeClr val="bg1"/>
              </a:solidFill>
              <a:effectLst>
                <a:outerShdw blurRad="38100" dist="38100" dir="2700000" algn="tl">
                  <a:srgbClr val="000000">
                    <a:alpha val="43137"/>
                  </a:srgbClr>
                </a:outerShdw>
              </a:effectLst>
            </a:endParaRPr>
          </a:p>
        </p:txBody>
      </p:sp>
      <p:grpSp>
        <p:nvGrpSpPr>
          <p:cNvPr id="12" name="Group 11"/>
          <p:cNvGrpSpPr/>
          <p:nvPr/>
        </p:nvGrpSpPr>
        <p:grpSpPr>
          <a:xfrm>
            <a:off x="0" y="6229704"/>
            <a:ext cx="12192000" cy="628296"/>
            <a:chOff x="0" y="6208776"/>
            <a:chExt cx="12192000" cy="6282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14" name="Straight Connector 13"/>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766560" y="1124712"/>
            <a:ext cx="3593205" cy="3000821"/>
          </a:xfrm>
          <a:prstGeom prst="rect">
            <a:avLst/>
          </a:prstGeom>
        </p:spPr>
        <p:txBody>
          <a:bodyPr wrap="square">
            <a:spAutoFit/>
          </a:bodyPr>
          <a:lstStyle/>
          <a:p>
            <a:pPr>
              <a:spcAft>
                <a:spcPts val="1800"/>
              </a:spcAft>
              <a:buClr>
                <a:srgbClr val="1F7773"/>
              </a:buClr>
            </a:pPr>
            <a:r>
              <a:rPr lang="en-US" altLang="en-US" sz="2900" spc="-40" dirty="0" smtClean="0">
                <a:solidFill>
                  <a:schemeClr val="tx1">
                    <a:lumMod val="85000"/>
                    <a:lumOff val="15000"/>
                  </a:schemeClr>
                </a:solidFill>
              </a:rPr>
              <a:t>Start raising your social media presence </a:t>
            </a:r>
            <a:r>
              <a:rPr lang="en-US" altLang="en-US" sz="2900" b="1" spc="-40" dirty="0" smtClean="0">
                <a:solidFill>
                  <a:schemeClr val="tx1">
                    <a:lumMod val="75000"/>
                    <a:lumOff val="25000"/>
                  </a:schemeClr>
                </a:solidFill>
              </a:rPr>
              <a:t>now</a:t>
            </a:r>
            <a:r>
              <a:rPr lang="en-US" altLang="en-US" sz="2900" spc="-40" dirty="0" smtClean="0">
                <a:solidFill>
                  <a:schemeClr val="tx1">
                    <a:lumMod val="85000"/>
                    <a:lumOff val="15000"/>
                  </a:schemeClr>
                </a:solidFill>
              </a:rPr>
              <a:t>.</a:t>
            </a:r>
          </a:p>
          <a:p>
            <a:pPr>
              <a:spcAft>
                <a:spcPts val="800"/>
              </a:spcAft>
              <a:buClr>
                <a:srgbClr val="1F7773"/>
              </a:buClr>
            </a:pPr>
            <a:r>
              <a:rPr lang="en-US" altLang="en-US" sz="2900" spc="-40" dirty="0" smtClean="0">
                <a:solidFill>
                  <a:schemeClr val="tx1">
                    <a:lumMod val="85000"/>
                    <a:lumOff val="15000"/>
                  </a:schemeClr>
                </a:solidFill>
              </a:rPr>
              <a:t>Don’t wait until you are about to disseminate a news release or publish a report.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791" r="9899"/>
          <a:stretch/>
        </p:blipFill>
        <p:spPr>
          <a:xfrm>
            <a:off x="1234440" y="1220841"/>
            <a:ext cx="5349024" cy="3575340"/>
          </a:xfrm>
          <a:prstGeom prst="rect">
            <a:avLst/>
          </a:prstGeom>
        </p:spPr>
      </p:pic>
    </p:spTree>
    <p:extLst>
      <p:ext uri="{BB962C8B-B14F-4D97-AF65-F5344CB8AC3E}">
        <p14:creationId xmlns:p14="http://schemas.microsoft.com/office/powerpoint/2010/main" val="3178348286"/>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80" r="32283"/>
          <a:stretch/>
        </p:blipFill>
        <p:spPr>
          <a:xfrm>
            <a:off x="0" y="-18344"/>
            <a:ext cx="6771861" cy="6876344"/>
          </a:xfrm>
          <a:prstGeom prst="rect">
            <a:avLst/>
          </a:prstGeom>
        </p:spPr>
      </p:pic>
      <p:sp>
        <p:nvSpPr>
          <p:cNvPr id="14" name="Rectangle 3"/>
          <p:cNvSpPr>
            <a:spLocks noChangeArrowheads="1"/>
          </p:cNvSpPr>
          <p:nvPr/>
        </p:nvSpPr>
        <p:spPr bwMode="auto">
          <a:xfrm>
            <a:off x="7469746" y="2018735"/>
            <a:ext cx="4340183" cy="138499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spcAft>
                <a:spcPts val="0"/>
              </a:spcAft>
            </a:pPr>
            <a:r>
              <a:rPr lang="en-US" altLang="en-US" sz="3000" b="1" spc="-50" dirty="0" smtClean="0">
                <a:solidFill>
                  <a:schemeClr val="tx1">
                    <a:lumMod val="75000"/>
                    <a:lumOff val="25000"/>
                  </a:schemeClr>
                </a:solidFill>
                <a:latin typeface="+mn-lt"/>
                <a:ea typeface="Calibri" panose="020F0502020204030204" pitchFamily="34" charset="0"/>
                <a:cs typeface="Times New Roman" panose="02020603050405020304" pitchFamily="18" charset="0"/>
              </a:rPr>
              <a:t>Matt Jacob</a:t>
            </a:r>
          </a:p>
          <a:p>
            <a:pPr lvl="0"/>
            <a:r>
              <a:rPr lang="en-US" altLang="en-US" sz="800" b="1" spc="-50" dirty="0" smtClean="0">
                <a:solidFill>
                  <a:srgbClr val="007774"/>
                </a:solidFill>
                <a:latin typeface="+mn-lt"/>
                <a:ea typeface="Calibri" panose="020F0502020204030204" pitchFamily="34" charset="0"/>
                <a:cs typeface="Times New Roman" panose="02020603050405020304" pitchFamily="18" charset="0"/>
              </a:rPr>
              <a:t> </a:t>
            </a:r>
            <a:r>
              <a:rPr lang="en-US" altLang="en-US" sz="2700" b="1" spc="-50" dirty="0" smtClean="0">
                <a:solidFill>
                  <a:srgbClr val="007774"/>
                </a:solidFill>
                <a:latin typeface="+mn-lt"/>
                <a:ea typeface="Calibri" panose="020F0502020204030204" pitchFamily="34" charset="0"/>
                <a:cs typeface="Times New Roman" panose="02020603050405020304" pitchFamily="18" charset="0"/>
              </a:rPr>
              <a:t>W: </a:t>
            </a:r>
            <a:r>
              <a:rPr lang="en-US" altLang="en-US" sz="2700" spc="-50" dirty="0" smtClean="0">
                <a:solidFill>
                  <a:schemeClr val="bg2">
                    <a:lumMod val="25000"/>
                  </a:schemeClr>
                </a:solidFill>
                <a:latin typeface="+mn-lt"/>
                <a:ea typeface="Calibri" panose="020F0502020204030204" pitchFamily="34" charset="0"/>
                <a:cs typeface="Times New Roman" panose="02020603050405020304" pitchFamily="18" charset="0"/>
              </a:rPr>
              <a:t>JacobStrategies.com</a:t>
            </a:r>
          </a:p>
          <a:p>
            <a:pPr lvl="0"/>
            <a:r>
              <a:rPr lang="en-US" altLang="en-US" sz="800" b="1" spc="-50" dirty="0" smtClean="0">
                <a:solidFill>
                  <a:srgbClr val="007774"/>
                </a:solidFill>
                <a:latin typeface="+mn-lt"/>
                <a:ea typeface="Calibri" panose="020F0502020204030204" pitchFamily="34" charset="0"/>
                <a:cs typeface="Times New Roman" panose="02020603050405020304" pitchFamily="18" charset="0"/>
              </a:rPr>
              <a:t> </a:t>
            </a:r>
            <a:r>
              <a:rPr lang="en-US" altLang="en-US" sz="2700" b="1" spc="-50" dirty="0" smtClean="0">
                <a:solidFill>
                  <a:srgbClr val="007774"/>
                </a:solidFill>
                <a:latin typeface="+mn-lt"/>
                <a:ea typeface="Calibri" panose="020F0502020204030204" pitchFamily="34" charset="0"/>
                <a:cs typeface="Times New Roman" panose="02020603050405020304" pitchFamily="18" charset="0"/>
              </a:rPr>
              <a:t>E: </a:t>
            </a:r>
            <a:r>
              <a:rPr lang="en-US" altLang="en-US" sz="2700" spc="-50" dirty="0" smtClean="0">
                <a:solidFill>
                  <a:schemeClr val="bg2">
                    <a:lumMod val="25000"/>
                  </a:schemeClr>
                </a:solidFill>
                <a:latin typeface="+mn-lt"/>
                <a:ea typeface="Calibri" panose="020F0502020204030204" pitchFamily="34" charset="0"/>
                <a:cs typeface="Times New Roman" panose="02020603050405020304" pitchFamily="18" charset="0"/>
              </a:rPr>
              <a:t>mattlivesindc@gmail.com</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664" y="3502152"/>
            <a:ext cx="2779562" cy="550316"/>
          </a:xfrm>
          <a:prstGeom prst="rect">
            <a:avLst/>
          </a:prstGeom>
        </p:spPr>
      </p:pic>
      <p:cxnSp>
        <p:nvCxnSpPr>
          <p:cNvPr id="19" name="Straight Connector 18"/>
          <p:cNvCxnSpPr/>
          <p:nvPr/>
        </p:nvCxnSpPr>
        <p:spPr>
          <a:xfrm>
            <a:off x="0" y="6825804"/>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24928" y="357979"/>
            <a:ext cx="3749899" cy="1569660"/>
          </a:xfrm>
          <a:prstGeom prst="rect">
            <a:avLst/>
          </a:prstGeom>
        </p:spPr>
        <p:txBody>
          <a:bodyPr wrap="square">
            <a:spAutoFit/>
          </a:bodyPr>
          <a:lstStyle/>
          <a:p>
            <a:pPr lvl="0">
              <a:spcAft>
                <a:spcPts val="0"/>
              </a:spcAft>
            </a:pPr>
            <a:r>
              <a:rPr lang="en-US" altLang="en-US" sz="4800" b="1" spc="-50" dirty="0">
                <a:solidFill>
                  <a:srgbClr val="238178"/>
                </a:solidFill>
                <a:ea typeface="Calibri" panose="020F0502020204030204" pitchFamily="34" charset="0"/>
                <a:cs typeface="Times New Roman" panose="02020603050405020304" pitchFamily="18" charset="0"/>
              </a:rPr>
              <a:t>Questions?</a:t>
            </a:r>
          </a:p>
          <a:p>
            <a:pPr lvl="0">
              <a:spcAft>
                <a:spcPts val="0"/>
              </a:spcAft>
            </a:pPr>
            <a:r>
              <a:rPr lang="en-US" altLang="en-US" sz="4800" b="1" spc="-50" dirty="0">
                <a:solidFill>
                  <a:srgbClr val="238178"/>
                </a:solidFill>
                <a:ea typeface="Calibri" panose="020F0502020204030204" pitchFamily="34" charset="0"/>
                <a:cs typeface="Times New Roman" panose="02020603050405020304" pitchFamily="18" charset="0"/>
              </a:rPr>
              <a:t>Comments?</a:t>
            </a:r>
          </a:p>
        </p:txBody>
      </p:sp>
    </p:spTree>
    <p:extLst>
      <p:ext uri="{BB962C8B-B14F-4D97-AF65-F5344CB8AC3E}">
        <p14:creationId xmlns:p14="http://schemas.microsoft.com/office/powerpoint/2010/main" val="103451512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It’s called a “news” release for a reason</a:t>
            </a:r>
            <a:endParaRPr lang="en-US" sz="4200" dirty="0">
              <a:solidFill>
                <a:schemeClr val="bg1"/>
              </a:solidFill>
              <a:effectLst>
                <a:outerShdw blurRad="38100" dist="38100" dir="2700000" algn="tl">
                  <a:srgbClr val="000000">
                    <a:alpha val="43137"/>
                  </a:srgbClr>
                </a:outerShdw>
              </a:effectLst>
            </a:endParaRPr>
          </a:p>
        </p:txBody>
      </p:sp>
      <p:grpSp>
        <p:nvGrpSpPr>
          <p:cNvPr id="43" name="Group 42"/>
          <p:cNvGrpSpPr/>
          <p:nvPr/>
        </p:nvGrpSpPr>
        <p:grpSpPr>
          <a:xfrm>
            <a:off x="6795753" y="1161866"/>
            <a:ext cx="5396247" cy="5722587"/>
            <a:chOff x="6795753" y="1161866"/>
            <a:chExt cx="5396247" cy="5722587"/>
          </a:xfrm>
        </p:grpSpPr>
        <p:sp>
          <p:nvSpPr>
            <p:cNvPr id="8" name="Rectangle 7"/>
            <p:cNvSpPr/>
            <p:nvPr/>
          </p:nvSpPr>
          <p:spPr>
            <a:xfrm>
              <a:off x="6795753" y="1161866"/>
              <a:ext cx="5396247" cy="5696134"/>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5458" t="25679" r="29236" b="45056"/>
            <a:stretch/>
          </p:blipFill>
          <p:spPr>
            <a:xfrm>
              <a:off x="7011216" y="2807208"/>
              <a:ext cx="4042884" cy="146896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929" y="1399416"/>
              <a:ext cx="1767894" cy="525590"/>
            </a:xfrm>
            <a:prstGeom prst="rect">
              <a:avLst/>
            </a:prstGeom>
          </p:spPr>
        </p:pic>
        <p:sp>
          <p:nvSpPr>
            <p:cNvPr id="11" name="Rectangle 10"/>
            <p:cNvSpPr/>
            <p:nvPr/>
          </p:nvSpPr>
          <p:spPr>
            <a:xfrm>
              <a:off x="6988935" y="4306824"/>
              <a:ext cx="4997004" cy="2577629"/>
            </a:xfrm>
            <a:prstGeom prst="rect">
              <a:avLst/>
            </a:prstGeom>
          </p:spPr>
          <p:txBody>
            <a:bodyPr wrap="square">
              <a:spAutoFit/>
            </a:bodyPr>
            <a:lstStyle/>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BURLINGTON, Vt – Starting September 1, Vermonters must be at least 21 years old to purchase and possess tobacco products or paraphernalia. The new law also includes tobacco-substitute products, such as e-cigarettes. Health officials say the increase in buying age will help protect youth from nicotine addiction and potentially toxic chemicals.</a:t>
              </a:r>
            </a:p>
            <a:p>
              <a:endParaRPr lang="en-US" sz="600" dirty="0">
                <a:solidFill>
                  <a:schemeClr val="tx1">
                    <a:lumMod val="75000"/>
                    <a:lumOff val="25000"/>
                  </a:schemeClr>
                </a:solidFill>
                <a:latin typeface="Arial" panose="020B0604020202020204" pitchFamily="34" charset="0"/>
                <a:cs typeface="Arial" panose="020B0604020202020204" pitchFamily="34" charset="0"/>
              </a:endParaRPr>
            </a:p>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Commonly known as Tobacco 21, the new law is expected to reduce smoking rates over time and ultimately save lives. An estimated 95% of adults start smoking by age 21, so restricting access to these products will help prevent young Vermonters from ever taking it up.</a:t>
              </a:r>
            </a:p>
            <a:p>
              <a:endParaRPr lang="en-US" sz="600" b="0" i="0" dirty="0" smtClean="0">
                <a:solidFill>
                  <a:schemeClr val="tx1">
                    <a:lumMod val="75000"/>
                    <a:lumOff val="25000"/>
                  </a:schemeClr>
                </a:solidFill>
                <a:effectLst/>
                <a:latin typeface="Arial" panose="020B0604020202020204" pitchFamily="34" charset="0"/>
                <a:cs typeface="Arial" panose="020B0604020202020204" pitchFamily="34" charset="0"/>
              </a:endParaRPr>
            </a:p>
            <a:p>
              <a:r>
                <a:rPr lang="en-US" sz="1150" b="0" i="0" dirty="0" smtClean="0">
                  <a:solidFill>
                    <a:schemeClr val="tx1">
                      <a:lumMod val="75000"/>
                      <a:lumOff val="25000"/>
                    </a:schemeClr>
                  </a:solidFill>
                  <a:effectLst/>
                  <a:latin typeface="Arial" panose="020B0604020202020204" pitchFamily="34" charset="0"/>
                  <a:cs typeface="Arial" panose="020B0604020202020204" pitchFamily="34" charset="0"/>
                </a:rPr>
                <a:t>“We’ve made great strides against tobacco use, but the popularity of e-cigarettes and vaping continues to skyrocket among our youth,” said Health Commissioner Mark Levine, MD. “We are also seeing evidence of increasing rates of health problems associated with vaping.”</a:t>
              </a:r>
            </a:p>
          </p:txBody>
        </p:sp>
        <p:cxnSp>
          <p:nvCxnSpPr>
            <p:cNvPr id="35" name="Straight Connector 34"/>
            <p:cNvCxnSpPr/>
            <p:nvPr/>
          </p:nvCxnSpPr>
          <p:spPr>
            <a:xfrm>
              <a:off x="6795753" y="1161866"/>
              <a:ext cx="53962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95753" y="1161866"/>
              <a:ext cx="0" cy="56961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6988936" y="2276856"/>
            <a:ext cx="4726546" cy="523220"/>
          </a:xfrm>
          <a:prstGeom prst="rect">
            <a:avLst/>
          </a:prstGeom>
        </p:spPr>
        <p:txBody>
          <a:bodyPr wrap="square">
            <a:spAutoFit/>
          </a:bodyPr>
          <a:lstStyle/>
          <a:p>
            <a:r>
              <a:rPr lang="en-US" sz="1400" b="1" i="0" cap="all" dirty="0" smtClean="0">
                <a:solidFill>
                  <a:schemeClr val="tx1">
                    <a:lumMod val="75000"/>
                    <a:lumOff val="25000"/>
                  </a:schemeClr>
                </a:solidFill>
                <a:effectLst/>
                <a:latin typeface="Arial" panose="020B0604020202020204" pitchFamily="34" charset="0"/>
                <a:cs typeface="Arial" panose="020B0604020202020204" pitchFamily="34" charset="0"/>
              </a:rPr>
              <a:t>VERMONTERS MUST BE 21 TO PURCHASE AND POSSESS TOBACCO PRODUCTS STARTING SEPT. 1</a:t>
            </a:r>
            <a:endParaRPr lang="en-US" sz="1400" b="1" i="0" cap="all" dirty="0">
              <a:solidFill>
                <a:schemeClr val="tx1">
                  <a:lumMod val="75000"/>
                  <a:lumOff val="25000"/>
                </a:schemeClr>
              </a:solidFill>
              <a:effectLst/>
              <a:latin typeface="Arial" panose="020B0604020202020204" pitchFamily="34" charset="0"/>
              <a:cs typeface="Arial" panose="020B0604020202020204" pitchFamily="34" charset="0"/>
            </a:endParaRPr>
          </a:p>
        </p:txBody>
      </p:sp>
      <p:grpSp>
        <p:nvGrpSpPr>
          <p:cNvPr id="23" name="Group 22"/>
          <p:cNvGrpSpPr/>
          <p:nvPr/>
        </p:nvGrpSpPr>
        <p:grpSpPr>
          <a:xfrm>
            <a:off x="2846771" y="1616299"/>
            <a:ext cx="5182403" cy="5241701"/>
            <a:chOff x="3023988" y="1616299"/>
            <a:chExt cx="5182403" cy="5241701"/>
          </a:xfrm>
        </p:grpSpPr>
        <p:grpSp>
          <p:nvGrpSpPr>
            <p:cNvPr id="17" name="Group 16"/>
            <p:cNvGrpSpPr/>
            <p:nvPr/>
          </p:nvGrpSpPr>
          <p:grpSpPr>
            <a:xfrm>
              <a:off x="3023988" y="1616299"/>
              <a:ext cx="5182403" cy="5241701"/>
              <a:chOff x="1136832" y="643944"/>
              <a:chExt cx="5182403" cy="5241701"/>
            </a:xfrm>
          </p:grpSpPr>
          <p:sp>
            <p:nvSpPr>
              <p:cNvPr id="16" name="Rectangle 15"/>
              <p:cNvSpPr/>
              <p:nvPr/>
            </p:nvSpPr>
            <p:spPr>
              <a:xfrm>
                <a:off x="1136832" y="643944"/>
                <a:ext cx="5182403" cy="5241701"/>
              </a:xfrm>
              <a:prstGeom prst="rect">
                <a:avLst/>
              </a:prstGeom>
              <a:solidFill>
                <a:schemeClr val="bg1"/>
              </a:solidFill>
              <a:ln>
                <a:noFill/>
              </a:ln>
              <a:effectLst>
                <a:outerShdw blurRad="762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0064" r="7824" b="35775"/>
              <a:stretch/>
            </p:blipFill>
            <p:spPr>
              <a:xfrm>
                <a:off x="1250194" y="897786"/>
                <a:ext cx="4955678" cy="4955676"/>
              </a:xfrm>
              <a:prstGeom prst="rect">
                <a:avLst/>
              </a:prstGeom>
            </p:spPr>
          </p:pic>
        </p:grpSp>
        <p:cxnSp>
          <p:nvCxnSpPr>
            <p:cNvPr id="19" name="Straight Connector 18"/>
            <p:cNvCxnSpPr/>
            <p:nvPr/>
          </p:nvCxnSpPr>
          <p:spPr>
            <a:xfrm>
              <a:off x="8206391" y="1616299"/>
              <a:ext cx="0" cy="52095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3988" y="1616299"/>
              <a:ext cx="0" cy="520951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3988" y="1616299"/>
              <a:ext cx="51824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470645" y="2088412"/>
            <a:ext cx="4606042" cy="4796041"/>
            <a:chOff x="5455278" y="2075688"/>
            <a:chExt cx="4606042" cy="4796041"/>
          </a:xfrm>
        </p:grpSpPr>
        <p:grpSp>
          <p:nvGrpSpPr>
            <p:cNvPr id="31" name="Group 30"/>
            <p:cNvGrpSpPr/>
            <p:nvPr/>
          </p:nvGrpSpPr>
          <p:grpSpPr>
            <a:xfrm>
              <a:off x="5455278" y="2083314"/>
              <a:ext cx="4606042" cy="4785736"/>
              <a:chOff x="826044" y="1215986"/>
              <a:chExt cx="4606042" cy="4785736"/>
            </a:xfrm>
          </p:grpSpPr>
          <p:sp>
            <p:nvSpPr>
              <p:cNvPr id="30" name="Rectangle 29"/>
              <p:cNvSpPr/>
              <p:nvPr/>
            </p:nvSpPr>
            <p:spPr>
              <a:xfrm>
                <a:off x="826044" y="1215986"/>
                <a:ext cx="4606042" cy="4785736"/>
              </a:xfrm>
              <a:prstGeom prst="rect">
                <a:avLst/>
              </a:prstGeom>
              <a:solidFill>
                <a:schemeClr val="bg1"/>
              </a:solidFill>
              <a:ln>
                <a:noFill/>
              </a:ln>
              <a:effectLst>
                <a:outerShdw blurRad="889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l="7599" t="2442" r="9221" b="31079"/>
              <a:stretch/>
            </p:blipFill>
            <p:spPr>
              <a:xfrm>
                <a:off x="902727" y="1427943"/>
                <a:ext cx="4404576" cy="4559121"/>
              </a:xfrm>
              <a:prstGeom prst="rect">
                <a:avLst/>
              </a:prstGeom>
            </p:spPr>
          </p:pic>
        </p:grpSp>
        <p:cxnSp>
          <p:nvCxnSpPr>
            <p:cNvPr id="32" name="Straight Connector 31"/>
            <p:cNvCxnSpPr/>
            <p:nvPr/>
          </p:nvCxnSpPr>
          <p:spPr>
            <a:xfrm>
              <a:off x="5455278" y="2083314"/>
              <a:ext cx="0" cy="47884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061320" y="2075688"/>
              <a:ext cx="0" cy="47884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55278" y="2083314"/>
              <a:ext cx="46060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4790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makes something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a:t>
            </a:r>
            <a:r>
              <a:rPr lang="en-US" sz="2900" dirty="0">
                <a:solidFill>
                  <a:schemeClr val="tx1">
                    <a:lumMod val="85000"/>
                    <a:lumOff val="15000"/>
                  </a:schemeClr>
                </a:solidFill>
              </a:rPr>
              <a:t>something that just happened or </a:t>
            </a:r>
            <a:r>
              <a:rPr lang="en-US" sz="2900" dirty="0" smtClean="0">
                <a:solidFill>
                  <a:schemeClr val="tx1">
                    <a:lumMod val="85000"/>
                    <a:lumOff val="15000"/>
                  </a:schemeClr>
                </a:solidFill>
              </a:rPr>
              <a:t>is </a:t>
            </a:r>
            <a:r>
              <a:rPr lang="en-US" sz="2900" dirty="0">
                <a:solidFill>
                  <a:schemeClr val="tx1">
                    <a:lumMod val="85000"/>
                    <a:lumOff val="15000"/>
                  </a:schemeClr>
                </a:solidFill>
              </a:rPr>
              <a:t>about to happen</a:t>
            </a: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585613"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t>
            </a:r>
            <a:r>
              <a:rPr lang="en-US" sz="2900" dirty="0" smtClean="0">
                <a:solidFill>
                  <a:schemeClr val="tx1">
                    <a:lumMod val="85000"/>
                    <a:lumOff val="15000"/>
                  </a:schemeClr>
                </a:solidFill>
              </a:rPr>
              <a:t>about something </a:t>
            </a:r>
            <a:r>
              <a:rPr lang="en-US" sz="2900" b="1" dirty="0" smtClean="0">
                <a:solidFill>
                  <a:schemeClr val="tx1">
                    <a:lumMod val="75000"/>
                    <a:lumOff val="25000"/>
                  </a:schemeClr>
                </a:solidFill>
              </a:rPr>
              <a:t>happening in or near our community</a:t>
            </a:r>
            <a:endParaRPr lang="en-US" sz="2900" dirty="0" smtClean="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that </a:t>
            </a:r>
            <a:r>
              <a:rPr lang="en-US" sz="2900" b="1" dirty="0" smtClean="0">
                <a:solidFill>
                  <a:schemeClr val="tx1">
                    <a:lumMod val="75000"/>
                    <a:lumOff val="25000"/>
                  </a:schemeClr>
                </a:solidFill>
              </a:rPr>
              <a:t>shatters assumptions</a:t>
            </a:r>
            <a:endParaRPr lang="en-US" sz="2900" b="1" dirty="0">
              <a:solidFill>
                <a:schemeClr val="tx1">
                  <a:lumMod val="75000"/>
                  <a:lumOff val="25000"/>
                </a:schemeClr>
              </a:solidFill>
            </a:endParaRPr>
          </a:p>
          <a:p>
            <a:pPr>
              <a:spcAft>
                <a:spcPts val="1200"/>
              </a:spcAft>
              <a:buClr>
                <a:srgbClr val="007370"/>
              </a:buClr>
            </a:pPr>
            <a:r>
              <a:rPr lang="en-US" sz="2900" dirty="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celebrities,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74203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makes something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a:t>
            </a:r>
            <a:r>
              <a:rPr lang="en-US" sz="2900" dirty="0">
                <a:solidFill>
                  <a:schemeClr val="tx1">
                    <a:lumMod val="85000"/>
                    <a:lumOff val="15000"/>
                  </a:schemeClr>
                </a:solidFill>
              </a:rPr>
              <a:t>something that just happened or </a:t>
            </a:r>
            <a:r>
              <a:rPr lang="en-US" sz="2900" dirty="0" smtClean="0">
                <a:solidFill>
                  <a:schemeClr val="tx1">
                    <a:lumMod val="85000"/>
                    <a:lumOff val="15000"/>
                  </a:schemeClr>
                </a:solidFill>
              </a:rPr>
              <a:t>is </a:t>
            </a:r>
            <a:r>
              <a:rPr lang="en-US" sz="2900" dirty="0">
                <a:solidFill>
                  <a:schemeClr val="tx1">
                    <a:lumMod val="85000"/>
                    <a:lumOff val="15000"/>
                  </a:schemeClr>
                </a:solidFill>
              </a:rPr>
              <a:t>about to happen</a:t>
            </a: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585613"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about something </a:t>
            </a:r>
            <a:r>
              <a:rPr lang="en-US" sz="2900" b="1" dirty="0">
                <a:solidFill>
                  <a:schemeClr val="tx1">
                    <a:lumMod val="75000"/>
                    <a:lumOff val="25000"/>
                  </a:schemeClr>
                </a:solidFill>
              </a:rPr>
              <a:t>happening in or near our community</a:t>
            </a:r>
            <a:endParaRPr lang="en-US" sz="2900" dirty="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a:t>
            </a:r>
            <a:r>
              <a:rPr lang="en-US" sz="2900" dirty="0">
                <a:solidFill>
                  <a:schemeClr val="tx1">
                    <a:lumMod val="85000"/>
                    <a:lumOff val="15000"/>
                  </a:schemeClr>
                </a:solidFill>
              </a:rPr>
              <a:t>that </a:t>
            </a:r>
            <a:r>
              <a:rPr lang="en-US" sz="2900" b="1" dirty="0">
                <a:solidFill>
                  <a:schemeClr val="tx1">
                    <a:lumMod val="75000"/>
                    <a:lumOff val="25000"/>
                  </a:schemeClr>
                </a:solidFill>
              </a:rPr>
              <a:t>shatters assumptions</a:t>
            </a:r>
          </a:p>
          <a:p>
            <a:pPr>
              <a:spcAft>
                <a:spcPts val="1200"/>
              </a:spcAft>
              <a:buClr>
                <a:srgbClr val="007370"/>
              </a:buClr>
            </a:pPr>
            <a:r>
              <a:rPr lang="en-US" sz="2900" dirty="0" smtClean="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a:t>
            </a:r>
            <a:r>
              <a:rPr lang="en-US" sz="2900" dirty="0" smtClean="0">
                <a:solidFill>
                  <a:schemeClr val="tx1">
                    <a:lumMod val="85000"/>
                    <a:lumOff val="15000"/>
                  </a:schemeClr>
                </a:solidFill>
              </a:rPr>
              <a:t>celebrities</a:t>
            </a:r>
            <a:r>
              <a:rPr lang="en-US" sz="2900" dirty="0">
                <a:solidFill>
                  <a:schemeClr val="tx1">
                    <a:lumMod val="85000"/>
                    <a:lumOff val="15000"/>
                  </a:schemeClr>
                </a:solidFill>
              </a:rPr>
              <a:t>,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3504" y="987552"/>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4" name="Rectangle 43"/>
          <p:cNvSpPr/>
          <p:nvPr/>
        </p:nvSpPr>
        <p:spPr>
          <a:xfrm>
            <a:off x="603504" y="195346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5" name="Rectangle 44"/>
          <p:cNvSpPr/>
          <p:nvPr/>
        </p:nvSpPr>
        <p:spPr>
          <a:xfrm>
            <a:off x="619836" y="2491504"/>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46" name="Rectangle 45"/>
          <p:cNvSpPr/>
          <p:nvPr/>
        </p:nvSpPr>
        <p:spPr>
          <a:xfrm>
            <a:off x="603504" y="3055629"/>
            <a:ext cx="628698" cy="769441"/>
          </a:xfrm>
          <a:prstGeom prst="rect">
            <a:avLst/>
          </a:prstGeom>
        </p:spPr>
        <p:txBody>
          <a:bodyPr wrap="none">
            <a:spAutoFit/>
          </a:bodyPr>
          <a:lstStyle/>
          <a:p>
            <a:r>
              <a:rPr lang="en-US" sz="4400" dirty="0" smtClean="0">
                <a:solidFill>
                  <a:schemeClr val="bg1">
                    <a:lumMod val="50000"/>
                  </a:schemeClr>
                </a:solidFill>
                <a:sym typeface="Wingdings" panose="05000000000000000000" pitchFamily="2" charset="2"/>
              </a:rPr>
              <a:t></a:t>
            </a:r>
            <a:endParaRPr lang="en-US" sz="4400" dirty="0">
              <a:solidFill>
                <a:schemeClr val="bg1">
                  <a:lumMod val="50000"/>
                </a:schemeClr>
              </a:solidFill>
            </a:endParaRPr>
          </a:p>
        </p:txBody>
      </p:sp>
      <p:sp>
        <p:nvSpPr>
          <p:cNvPr id="19" name="Rectangle 18"/>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757" y="3370048"/>
            <a:ext cx="3301118" cy="2762782"/>
          </a:xfrm>
          <a:prstGeom prst="rect">
            <a:avLst/>
          </a:prstGeom>
          <a:ln w="3175">
            <a:solidFill>
              <a:schemeClr val="bg1">
                <a:lumMod val="75000"/>
              </a:schemeClr>
            </a:solidFill>
          </a:ln>
        </p:spPr>
      </p:pic>
    </p:spTree>
    <p:extLst>
      <p:ext uri="{BB962C8B-B14F-4D97-AF65-F5344CB8AC3E}">
        <p14:creationId xmlns:p14="http://schemas.microsoft.com/office/powerpoint/2010/main" val="3493110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7825" t="15586" r="17573" b="19625"/>
          <a:stretch/>
        </p:blipFill>
        <p:spPr>
          <a:xfrm>
            <a:off x="7315201" y="3241233"/>
            <a:ext cx="2730320" cy="2738258"/>
          </a:xfrm>
          <a:prstGeom prst="rect">
            <a:avLst/>
          </a:prstGeom>
        </p:spPr>
      </p:pic>
      <p:sp>
        <p:nvSpPr>
          <p:cNvPr id="27" name="Rectangle 26"/>
          <p:cNvSpPr/>
          <p:nvPr/>
        </p:nvSpPr>
        <p:spPr>
          <a:xfrm>
            <a:off x="0" y="0"/>
            <a:ext cx="12192000" cy="909075"/>
          </a:xfrm>
          <a:prstGeom prst="rect">
            <a:avLst/>
          </a:prstGeom>
          <a:solidFill>
            <a:srgbClr val="0A8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 y="91440"/>
            <a:ext cx="11369470" cy="738664"/>
          </a:xfrm>
          <a:prstGeom prst="rect">
            <a:avLst/>
          </a:prstGeom>
        </p:spPr>
        <p:txBody>
          <a:bodyPr wrap="square">
            <a:spAutoFit/>
          </a:bodyPr>
          <a:lstStyle/>
          <a:p>
            <a:r>
              <a:rPr lang="en-US" altLang="en-US" sz="4200" b="1" spc="-40" dirty="0" smtClean="0">
                <a:solidFill>
                  <a:schemeClr val="bg1"/>
                </a:solidFill>
                <a:effectLst>
                  <a:outerShdw blurRad="38100" dist="38100" dir="2700000" algn="tl">
                    <a:srgbClr val="000000">
                      <a:alpha val="43137"/>
                    </a:srgbClr>
                  </a:outerShdw>
                </a:effectLst>
              </a:rPr>
              <a:t>What makes something news?</a:t>
            </a:r>
            <a:endParaRPr lang="en-US" sz="4200" dirty="0">
              <a:solidFill>
                <a:schemeClr val="bg1"/>
              </a:solidFill>
              <a:effectLst>
                <a:outerShdw blurRad="38100" dist="38100" dir="2700000" algn="tl">
                  <a:srgbClr val="000000">
                    <a:alpha val="43137"/>
                  </a:srgbClr>
                </a:outerShdw>
              </a:effectLst>
            </a:endParaRPr>
          </a:p>
        </p:txBody>
      </p:sp>
      <p:grpSp>
        <p:nvGrpSpPr>
          <p:cNvPr id="24" name="Group 23"/>
          <p:cNvGrpSpPr/>
          <p:nvPr/>
        </p:nvGrpSpPr>
        <p:grpSpPr>
          <a:xfrm>
            <a:off x="0" y="6229704"/>
            <a:ext cx="12192000" cy="628296"/>
            <a:chOff x="0" y="6208776"/>
            <a:chExt cx="12192000" cy="628296"/>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6208776"/>
              <a:ext cx="2340410" cy="463370"/>
            </a:xfrm>
            <a:prstGeom prst="rect">
              <a:avLst/>
            </a:prstGeom>
          </p:spPr>
        </p:pic>
        <p:cxnSp>
          <p:nvCxnSpPr>
            <p:cNvPr id="26" name="Straight Connector 25"/>
            <p:cNvCxnSpPr/>
            <p:nvPr/>
          </p:nvCxnSpPr>
          <p:spPr>
            <a:xfrm>
              <a:off x="0" y="6837072"/>
              <a:ext cx="12192000" cy="0"/>
            </a:xfrm>
            <a:prstGeom prst="line">
              <a:avLst/>
            </a:prstGeom>
            <a:ln w="1143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152144" y="1074001"/>
            <a:ext cx="9756262" cy="2108269"/>
          </a:xfrm>
          <a:prstGeom prst="rect">
            <a:avLst/>
          </a:prstGeom>
        </p:spPr>
        <p:txBody>
          <a:bodyPr wrap="square">
            <a:spAutoFit/>
          </a:bodyPr>
          <a:lstStyle/>
          <a:p>
            <a:pPr>
              <a:spcAft>
                <a:spcPts val="900"/>
              </a:spcAft>
              <a:buClr>
                <a:srgbClr val="007370"/>
              </a:buClr>
            </a:pPr>
            <a:r>
              <a:rPr lang="en-US" sz="2900" dirty="0" smtClean="0">
                <a:solidFill>
                  <a:schemeClr val="tx1">
                    <a:lumMod val="85000"/>
                    <a:lumOff val="15000"/>
                  </a:schemeClr>
                </a:solidFill>
              </a:rPr>
              <a:t>Information that is </a:t>
            </a:r>
            <a:r>
              <a:rPr lang="en-US" sz="2900" b="1" dirty="0" smtClean="0">
                <a:solidFill>
                  <a:schemeClr val="tx1">
                    <a:lumMod val="75000"/>
                    <a:lumOff val="25000"/>
                  </a:schemeClr>
                </a:solidFill>
              </a:rPr>
              <a:t>new</a:t>
            </a:r>
            <a:r>
              <a:rPr lang="en-US" sz="2900" dirty="0" smtClean="0">
                <a:solidFill>
                  <a:srgbClr val="000000"/>
                </a:solidFill>
              </a:rPr>
              <a:t> </a:t>
            </a:r>
            <a:r>
              <a:rPr lang="en-US" sz="2900" dirty="0" smtClean="0">
                <a:solidFill>
                  <a:schemeClr val="tx1">
                    <a:lumMod val="85000"/>
                    <a:lumOff val="15000"/>
                  </a:schemeClr>
                </a:solidFill>
              </a:rPr>
              <a:t>— something that just happened or is about to happen</a:t>
            </a:r>
            <a:endParaRPr lang="en-US" sz="2900" dirty="0">
              <a:solidFill>
                <a:schemeClr val="tx1">
                  <a:lumMod val="85000"/>
                  <a:lumOff val="15000"/>
                </a:schemeClr>
              </a:solidFill>
            </a:endParaRPr>
          </a:p>
          <a:p>
            <a:pPr>
              <a:spcAft>
                <a:spcPts val="9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identifies a threat to lives, health or property</a:t>
            </a:r>
            <a:endParaRPr lang="en-US" sz="2900" dirty="0" smtClean="0">
              <a:solidFill>
                <a:srgbClr val="000000"/>
              </a:solidFill>
            </a:endParaRPr>
          </a:p>
          <a:p>
            <a:pPr>
              <a:spcAft>
                <a:spcPts val="1200"/>
              </a:spcAft>
              <a:buClr>
                <a:srgbClr val="007370"/>
              </a:buClr>
            </a:pPr>
            <a:r>
              <a:rPr lang="en-US" sz="2900" dirty="0" smtClean="0">
                <a:solidFill>
                  <a:srgbClr val="000000"/>
                </a:solidFill>
              </a:rPr>
              <a:t>Information that </a:t>
            </a:r>
            <a:r>
              <a:rPr lang="en-US" sz="2900" b="1" dirty="0" smtClean="0">
                <a:solidFill>
                  <a:schemeClr val="tx1">
                    <a:lumMod val="75000"/>
                    <a:lumOff val="25000"/>
                  </a:schemeClr>
                </a:solidFill>
              </a:rPr>
              <a:t>affects more than a few people</a:t>
            </a:r>
          </a:p>
        </p:txBody>
      </p:sp>
      <p:sp>
        <p:nvSpPr>
          <p:cNvPr id="6" name="Rectangle 5"/>
          <p:cNvSpPr/>
          <p:nvPr/>
        </p:nvSpPr>
        <p:spPr>
          <a:xfrm>
            <a:off x="1152144" y="3190088"/>
            <a:ext cx="6585613" cy="2554545"/>
          </a:xfrm>
          <a:prstGeom prst="rect">
            <a:avLst/>
          </a:prstGeom>
        </p:spPr>
        <p:txBody>
          <a:bodyPr wrap="square">
            <a:spAutoFit/>
          </a:bodyPr>
          <a:lstStyle/>
          <a:p>
            <a:pPr>
              <a:spcAft>
                <a:spcPts val="900"/>
              </a:spcAft>
              <a:buClr>
                <a:srgbClr val="007370"/>
              </a:buClr>
            </a:pPr>
            <a:r>
              <a:rPr lang="en-US" sz="2900" dirty="0">
                <a:solidFill>
                  <a:schemeClr val="tx1">
                    <a:lumMod val="85000"/>
                    <a:lumOff val="15000"/>
                  </a:schemeClr>
                </a:solidFill>
              </a:rPr>
              <a:t>Information about something </a:t>
            </a:r>
            <a:r>
              <a:rPr lang="en-US" sz="2900" b="1" dirty="0">
                <a:solidFill>
                  <a:schemeClr val="tx1">
                    <a:lumMod val="75000"/>
                    <a:lumOff val="25000"/>
                  </a:schemeClr>
                </a:solidFill>
              </a:rPr>
              <a:t>happening in or near our community</a:t>
            </a:r>
            <a:endParaRPr lang="en-US" sz="2900" dirty="0">
              <a:solidFill>
                <a:schemeClr val="tx1">
                  <a:lumMod val="85000"/>
                  <a:lumOff val="15000"/>
                </a:schemeClr>
              </a:solidFill>
            </a:endParaRPr>
          </a:p>
          <a:p>
            <a:pPr>
              <a:spcAft>
                <a:spcPts val="900"/>
              </a:spcAft>
              <a:buClr>
                <a:srgbClr val="007370"/>
              </a:buClr>
            </a:pPr>
            <a:r>
              <a:rPr lang="en-US" sz="2900" dirty="0" smtClean="0">
                <a:solidFill>
                  <a:schemeClr val="tx1">
                    <a:lumMod val="85000"/>
                    <a:lumOff val="15000"/>
                  </a:schemeClr>
                </a:solidFill>
              </a:rPr>
              <a:t>Information </a:t>
            </a:r>
            <a:r>
              <a:rPr lang="en-US" sz="2900" dirty="0">
                <a:solidFill>
                  <a:schemeClr val="tx1">
                    <a:lumMod val="85000"/>
                    <a:lumOff val="15000"/>
                  </a:schemeClr>
                </a:solidFill>
              </a:rPr>
              <a:t>that </a:t>
            </a:r>
            <a:r>
              <a:rPr lang="en-US" sz="2900" b="1" dirty="0">
                <a:solidFill>
                  <a:schemeClr val="tx1">
                    <a:lumMod val="75000"/>
                    <a:lumOff val="25000"/>
                  </a:schemeClr>
                </a:solidFill>
              </a:rPr>
              <a:t>shatters assumptions</a:t>
            </a:r>
          </a:p>
          <a:p>
            <a:pPr>
              <a:spcAft>
                <a:spcPts val="1200"/>
              </a:spcAft>
              <a:buClr>
                <a:srgbClr val="007370"/>
              </a:buClr>
            </a:pPr>
            <a:r>
              <a:rPr lang="en-US" sz="2900" dirty="0" smtClean="0">
                <a:solidFill>
                  <a:schemeClr val="tx1">
                    <a:lumMod val="85000"/>
                    <a:lumOff val="15000"/>
                  </a:schemeClr>
                </a:solidFill>
              </a:rPr>
              <a:t>Information about </a:t>
            </a:r>
            <a:r>
              <a:rPr lang="en-US" sz="2900" b="1" dirty="0">
                <a:solidFill>
                  <a:schemeClr val="tx1">
                    <a:lumMod val="75000"/>
                    <a:lumOff val="25000"/>
                  </a:schemeClr>
                </a:solidFill>
              </a:rPr>
              <a:t>famous people </a:t>
            </a:r>
            <a:r>
              <a:rPr lang="en-US" sz="2900" dirty="0">
                <a:solidFill>
                  <a:schemeClr val="tx1">
                    <a:lumMod val="85000"/>
                    <a:lumOff val="15000"/>
                  </a:schemeClr>
                </a:solidFill>
              </a:rPr>
              <a:t>(the president, </a:t>
            </a:r>
            <a:r>
              <a:rPr lang="en-US" sz="2900" dirty="0" smtClean="0">
                <a:solidFill>
                  <a:schemeClr val="tx1">
                    <a:lumMod val="85000"/>
                    <a:lumOff val="15000"/>
                  </a:schemeClr>
                </a:solidFill>
              </a:rPr>
              <a:t>celebrities</a:t>
            </a:r>
            <a:r>
              <a:rPr lang="en-US" sz="2900" dirty="0">
                <a:solidFill>
                  <a:schemeClr val="tx1">
                    <a:lumMod val="85000"/>
                    <a:lumOff val="15000"/>
                  </a:schemeClr>
                </a:solidFill>
              </a:rPr>
              <a:t>, etc.)</a:t>
            </a:r>
          </a:p>
        </p:txBody>
      </p:sp>
      <p:sp>
        <p:nvSpPr>
          <p:cNvPr id="9" name="Rectangle 8"/>
          <p:cNvSpPr/>
          <p:nvPr/>
        </p:nvSpPr>
        <p:spPr>
          <a:xfrm>
            <a:off x="685800" y="123444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85800" y="221154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 y="276079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3326114"/>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4088" y="4873752"/>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9892" y="4297680"/>
            <a:ext cx="307086" cy="283335"/>
          </a:xfrm>
          <a:prstGeom prst="rect">
            <a:avLst/>
          </a:prstGeom>
          <a:no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894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10879</TotalTime>
  <Words>3727</Words>
  <Application>Microsoft Office PowerPoint</Application>
  <PresentationFormat>Widescreen</PresentationFormat>
  <Paragraphs>309</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Jacob</dc:creator>
  <cp:lastModifiedBy>Miyahara, Keiko</cp:lastModifiedBy>
  <cp:revision>177</cp:revision>
  <dcterms:created xsi:type="dcterms:W3CDTF">2019-09-10T13:50:49Z</dcterms:created>
  <dcterms:modified xsi:type="dcterms:W3CDTF">2019-11-05T15:44:58Z</dcterms:modified>
</cp:coreProperties>
</file>